
<file path=[Content_Types].xml><?xml version="1.0" encoding="utf-8"?>
<Types xmlns="http://schemas.openxmlformats.org/package/2006/content-types">
  <Default Extension="png" ContentType="image/png"/>
  <Default Extension="pdf" ContentType="application/pdf"/>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handoutMasterIdLst>
    <p:handoutMasterId r:id="rId76"/>
  </p:handoutMasterIdLst>
  <p:sldIdLst>
    <p:sldId id="257" r:id="rId3"/>
    <p:sldId id="256" r:id="rId4"/>
    <p:sldId id="258" r:id="rId5"/>
    <p:sldId id="259" r:id="rId6"/>
    <p:sldId id="260" r:id="rId7"/>
    <p:sldId id="261" r:id="rId8"/>
    <p:sldId id="262" r:id="rId9"/>
    <p:sldId id="263" r:id="rId10"/>
    <p:sldId id="264" r:id="rId11"/>
    <p:sldId id="265" r:id="rId12"/>
    <p:sldId id="313" r:id="rId13"/>
    <p:sldId id="266" r:id="rId14"/>
    <p:sldId id="267" r:id="rId15"/>
    <p:sldId id="269" r:id="rId16"/>
    <p:sldId id="314" r:id="rId17"/>
    <p:sldId id="270" r:id="rId18"/>
    <p:sldId id="315" r:id="rId19"/>
    <p:sldId id="271" r:id="rId20"/>
    <p:sldId id="272" r:id="rId21"/>
    <p:sldId id="274" r:id="rId22"/>
    <p:sldId id="275" r:id="rId23"/>
    <p:sldId id="316" r:id="rId24"/>
    <p:sldId id="276" r:id="rId25"/>
    <p:sldId id="277" r:id="rId26"/>
    <p:sldId id="278" r:id="rId27"/>
    <p:sldId id="279" r:id="rId28"/>
    <p:sldId id="317" r:id="rId29"/>
    <p:sldId id="280" r:id="rId30"/>
    <p:sldId id="318" r:id="rId31"/>
    <p:sldId id="311" r:id="rId32"/>
    <p:sldId id="312" r:id="rId33"/>
    <p:sldId id="319" r:id="rId34"/>
    <p:sldId id="281" r:id="rId35"/>
    <p:sldId id="282" r:id="rId36"/>
    <p:sldId id="320" r:id="rId37"/>
    <p:sldId id="321" r:id="rId38"/>
    <p:sldId id="283" r:id="rId39"/>
    <p:sldId id="284" r:id="rId40"/>
    <p:sldId id="331" r:id="rId41"/>
    <p:sldId id="332" r:id="rId42"/>
    <p:sldId id="333" r:id="rId43"/>
    <p:sldId id="334" r:id="rId44"/>
    <p:sldId id="285" r:id="rId45"/>
    <p:sldId id="286" r:id="rId46"/>
    <p:sldId id="287" r:id="rId47"/>
    <p:sldId id="288" r:id="rId48"/>
    <p:sldId id="322" r:id="rId49"/>
    <p:sldId id="289" r:id="rId50"/>
    <p:sldId id="323" r:id="rId51"/>
    <p:sldId id="290" r:id="rId52"/>
    <p:sldId id="325" r:id="rId53"/>
    <p:sldId id="326" r:id="rId54"/>
    <p:sldId id="292" r:id="rId55"/>
    <p:sldId id="293" r:id="rId56"/>
    <p:sldId id="294" r:id="rId57"/>
    <p:sldId id="327" r:id="rId58"/>
    <p:sldId id="295" r:id="rId59"/>
    <p:sldId id="296" r:id="rId60"/>
    <p:sldId id="297" r:id="rId61"/>
    <p:sldId id="298" r:id="rId62"/>
    <p:sldId id="328" r:id="rId63"/>
    <p:sldId id="299" r:id="rId64"/>
    <p:sldId id="300" r:id="rId65"/>
    <p:sldId id="301" r:id="rId66"/>
    <p:sldId id="302" r:id="rId67"/>
    <p:sldId id="303" r:id="rId68"/>
    <p:sldId id="304" r:id="rId69"/>
    <p:sldId id="305" r:id="rId70"/>
    <p:sldId id="306" r:id="rId71"/>
    <p:sldId id="307" r:id="rId72"/>
    <p:sldId id="308" r:id="rId73"/>
    <p:sldId id="310" r:id="rId74"/>
    <p:sldId id="330" r:id="rId7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1" d="100"/>
          <a:sy n="81" d="100"/>
        </p:scale>
        <p:origin x="1013"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55AF68D-0CB6-44C0-BFBB-C4FB6E21A316}" type="datetimeFigureOut">
              <a:rPr lang="en-US" smtClean="0"/>
              <a:pPr/>
              <a:t>3/28/2016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AD05AF1-A066-4E90-B56C-495C6A2F930A}" type="slidenum">
              <a:rPr lang="en-US" smtClean="0"/>
              <a:pPr/>
              <a:t>‹#›</a:t>
            </a:fld>
            <a:endParaRPr lang="en-US"/>
          </a:p>
        </p:txBody>
      </p:sp>
    </p:spTree>
    <p:extLst>
      <p:ext uri="{BB962C8B-B14F-4D97-AF65-F5344CB8AC3E}">
        <p14:creationId xmlns:p14="http://schemas.microsoft.com/office/powerpoint/2010/main" val="17491923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3/28/2016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3/28/2016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3/28/2016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solidFill>
                  <a:prstClr val="black"/>
                </a:solidFill>
              </a:rPr>
              <a:pPr/>
              <a:t>3/28/2016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141287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solidFill>
                  <a:prstClr val="black"/>
                </a:solidFill>
              </a:rPr>
              <a:pPr/>
              <a:t>3/28/2016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962804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solidFill>
                  <a:prstClr val="black"/>
                </a:solidFill>
              </a:rPr>
              <a:pPr/>
              <a:t>3/28/2016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82856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solidFill>
                  <a:prstClr val="black"/>
                </a:solidFill>
              </a:rPr>
              <a:pPr/>
              <a:t>3/28/2016</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8322259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solidFill>
                  <a:prstClr val="black"/>
                </a:solidFill>
              </a:rPr>
              <a:pPr/>
              <a:t>3/28/2016</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539041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solidFill>
                  <a:prstClr val="black"/>
                </a:solidFill>
              </a:rPr>
              <a:pPr/>
              <a:t>3/28/2016</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8245717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solidFill>
                  <a:prstClr val="black"/>
                </a:solidFill>
              </a:rPr>
              <a:pPr/>
              <a:t>3/28/2016</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4378002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solidFill>
                  <a:prstClr val="black"/>
                </a:solidFill>
              </a:rPr>
              <a:pPr/>
              <a:t>3/28/2016</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78186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3/28/2016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solidFill>
                  <a:prstClr val="black"/>
                </a:solidFill>
              </a:rPr>
              <a:pPr/>
              <a:t>3/28/2016</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7893721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solidFill>
                  <a:prstClr val="black"/>
                </a:solidFill>
              </a:rPr>
              <a:pPr/>
              <a:t>3/28/2016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519805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solidFill>
                  <a:prstClr val="black"/>
                </a:solidFill>
              </a:rPr>
              <a:pPr/>
              <a:t>3/28/2016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334215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3/28/2016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3/28/2016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3/28/2016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3/28/2016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3/28/2016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3/28/2016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3/28/2016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d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d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mc:AlternateContent xmlns:mc="http://schemas.openxmlformats.org/markup-compatibility/2006">
          <mc:Choice xmlns:ma="http://schemas.microsoft.com/office/mac/drawingml/2008/main" xmlns:mv="urn:schemas-microsoft-com:mac:vml" xmlns="" Requires="ma">
            <a:blipFill rotWithShape="1">
              <a:blip r:embed="rId13"/>
              <a:stretch>
                <a:fillRect/>
              </a:stretch>
            </a:blipFill>
          </mc:Choice>
          <mc:Fallback>
            <a:blipFill rotWithShape="1">
              <a:blip r:embed="rId14"/>
              <a:stretch>
                <a:fillRect/>
              </a:stretch>
            </a:blipFill>
          </mc:Fallback>
        </mc:AlternateContent>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mc:AlternateContent xmlns:mc="http://schemas.openxmlformats.org/markup-compatibility/2006">
          <mc:Choice xmlns="" xmlns:mv="urn:schemas-microsoft-com:mac:vml" xmlns:ma="http://schemas.microsoft.com/office/mac/drawingml/2008/main" Requires="ma">
            <a:blipFill rotWithShape="1">
              <a:blip r:embed="rId13"/>
              <a:stretch>
                <a:fillRect/>
              </a:stretch>
            </a:blipFill>
          </mc:Choice>
          <mc:Fallback>
            <a:blipFill rotWithShape="1">
              <a:blip r:embed="rId14"/>
              <a:stretch>
                <a:fillRect/>
              </a:stretch>
            </a:blipFill>
          </mc:Fallback>
        </mc:AlternateContent>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2773587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lstStyle/>
          <a:p>
            <a:r>
              <a:rPr lang="en-US" b="1" dirty="0" smtClean="0"/>
              <a:t>Uncovering Coverage</a:t>
            </a:r>
            <a:endParaRPr lang="en-CA" b="1" dirty="0"/>
          </a:p>
        </p:txBody>
      </p:sp>
      <p:sp>
        <p:nvSpPr>
          <p:cNvPr id="3" name="Content Placeholder 2"/>
          <p:cNvSpPr>
            <a:spLocks noGrp="1"/>
          </p:cNvSpPr>
          <p:nvPr>
            <p:ph idx="1"/>
          </p:nvPr>
        </p:nvSpPr>
        <p:spPr>
          <a:xfrm>
            <a:off x="457200" y="1700808"/>
            <a:ext cx="8229600" cy="4267200"/>
          </a:xfrm>
        </p:spPr>
        <p:txBody>
          <a:bodyPr/>
          <a:lstStyle/>
          <a:p>
            <a:pPr marL="0" indent="0" algn="ctr">
              <a:buNone/>
            </a:pPr>
            <a:endParaRPr lang="en-US" dirty="0" smtClean="0"/>
          </a:p>
          <a:p>
            <a:pPr marL="0" indent="0" algn="ctr">
              <a:buNone/>
            </a:pPr>
            <a:endParaRPr lang="en-US" dirty="0"/>
          </a:p>
          <a:p>
            <a:pPr marL="0" indent="0" algn="ctr">
              <a:buNone/>
            </a:pPr>
            <a:r>
              <a:rPr lang="en-US" sz="4400" dirty="0" smtClean="0"/>
              <a:t>A  Roadmap  To  Effectively  Addressing  Coverage Issues</a:t>
            </a:r>
          </a:p>
          <a:p>
            <a:pPr marL="0" indent="0">
              <a:buNone/>
            </a:pPr>
            <a:endParaRPr lang="en-CA" dirty="0"/>
          </a:p>
        </p:txBody>
      </p:sp>
    </p:spTree>
    <p:extLst>
      <p:ext uri="{BB962C8B-B14F-4D97-AF65-F5344CB8AC3E}">
        <p14:creationId xmlns:p14="http://schemas.microsoft.com/office/powerpoint/2010/main" val="4186233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Coverage </a:t>
            </a:r>
            <a:r>
              <a:rPr lang="en-US" b="1" dirty="0" smtClean="0">
                <a:solidFill>
                  <a:srgbClr val="FF0000"/>
                </a:solidFill>
              </a:rPr>
              <a:t>Red</a:t>
            </a:r>
            <a:r>
              <a:rPr lang="en-US" b="1" dirty="0" smtClean="0"/>
              <a:t> Flags</a:t>
            </a:r>
            <a:endParaRPr lang="en-CA" dirty="0"/>
          </a:p>
        </p:txBody>
      </p:sp>
      <p:sp>
        <p:nvSpPr>
          <p:cNvPr id="3" name="Content Placeholder 2"/>
          <p:cNvSpPr>
            <a:spLocks noGrp="1"/>
          </p:cNvSpPr>
          <p:nvPr>
            <p:ph idx="1"/>
          </p:nvPr>
        </p:nvSpPr>
        <p:spPr/>
        <p:txBody>
          <a:bodyPr>
            <a:normAutofit fontScale="55000" lnSpcReduction="20000"/>
          </a:bodyPr>
          <a:lstStyle/>
          <a:p>
            <a:pPr lvl="0">
              <a:buClr>
                <a:srgbClr val="FF0000"/>
              </a:buClr>
              <a:buFont typeface="Wingdings" pitchFamily="2" charset="2"/>
              <a:buChar char="O"/>
            </a:pPr>
            <a:endParaRPr lang="en-US" dirty="0" smtClean="0"/>
          </a:p>
          <a:p>
            <a:pPr lvl="0">
              <a:buClr>
                <a:srgbClr val="FF0000"/>
              </a:buClr>
              <a:buFont typeface="Wingdings" pitchFamily="2" charset="2"/>
              <a:buChar char="O"/>
            </a:pPr>
            <a:r>
              <a:rPr lang="en-US" sz="4400" b="1" dirty="0" smtClean="0">
                <a:solidFill>
                  <a:srgbClr val="FF0000"/>
                </a:solidFill>
              </a:rPr>
              <a:t>Material Misrepresentation:</a:t>
            </a:r>
          </a:p>
          <a:p>
            <a:pPr lvl="0">
              <a:buNone/>
            </a:pPr>
            <a:endParaRPr lang="en-US" b="1" dirty="0" smtClean="0"/>
          </a:p>
          <a:p>
            <a:pPr lvl="0"/>
            <a:r>
              <a:rPr lang="en-US" dirty="0" smtClean="0"/>
              <a:t>a </a:t>
            </a:r>
            <a:r>
              <a:rPr lang="en-US" dirty="0"/>
              <a:t>misrepresentation made on the face of the application for insurance that is material to the insurer’s ability to judge the risk to be </a:t>
            </a:r>
            <a:r>
              <a:rPr lang="en-US" dirty="0" smtClean="0"/>
              <a:t>undertaken.</a:t>
            </a:r>
            <a:endParaRPr lang="en-US" dirty="0"/>
          </a:p>
          <a:p>
            <a:pPr>
              <a:buNone/>
            </a:pPr>
            <a:r>
              <a:rPr lang="en-US" dirty="0"/>
              <a:t>	(Statutory Condition 1</a:t>
            </a:r>
            <a:r>
              <a:rPr lang="en-US" dirty="0" smtClean="0"/>
              <a:t>)</a:t>
            </a:r>
          </a:p>
          <a:p>
            <a:pPr>
              <a:buNone/>
            </a:pPr>
            <a:endParaRPr lang="en-US" dirty="0" smtClean="0"/>
          </a:p>
          <a:p>
            <a:r>
              <a:rPr lang="en-US" dirty="0" smtClean="0"/>
              <a:t>If the insurer had known the true state of affairs at the time of assessing the risk and deciding on the insurance, would it have charged a higher premium, imposed certain conditions or limitations on the coverage or declined the risk entirely?</a:t>
            </a:r>
          </a:p>
          <a:p>
            <a:endParaRPr lang="en-US" dirty="0" smtClean="0"/>
          </a:p>
          <a:p>
            <a:r>
              <a:rPr lang="en-US" dirty="0" smtClean="0"/>
              <a:t>If the information was so important to the insurer to be material to its decision making, did it ask the insured in a clear way for that information? Or did the insurer simply forget to ask until after the loss?</a:t>
            </a:r>
            <a:endParaRPr lang="en-US" dirty="0"/>
          </a:p>
          <a:p>
            <a:pPr>
              <a:buNone/>
            </a:pPr>
            <a:r>
              <a:rPr lang="en-US" dirty="0"/>
              <a:t> </a:t>
            </a:r>
          </a:p>
          <a:p>
            <a:pPr lvl="0"/>
            <a:endParaRPr lang="en-US" dirty="0"/>
          </a:p>
          <a:p>
            <a:pPr marL="0" indent="0">
              <a:buNone/>
            </a:pPr>
            <a:endParaRPr lang="en-CA" dirty="0"/>
          </a:p>
        </p:txBody>
      </p:sp>
    </p:spTree>
    <p:extLst>
      <p:ext uri="{BB962C8B-B14F-4D97-AF65-F5344CB8AC3E}">
        <p14:creationId xmlns:p14="http://schemas.microsoft.com/office/powerpoint/2010/main" val="55413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 Misrepresentation</a:t>
            </a:r>
            <a:endParaRPr lang="en-US" dirty="0"/>
          </a:p>
        </p:txBody>
      </p:sp>
      <p:sp>
        <p:nvSpPr>
          <p:cNvPr id="3" name="Content Placeholder 2"/>
          <p:cNvSpPr>
            <a:spLocks noGrp="1"/>
          </p:cNvSpPr>
          <p:nvPr>
            <p:ph idx="1"/>
          </p:nvPr>
        </p:nvSpPr>
        <p:spPr/>
        <p:txBody>
          <a:bodyPr>
            <a:normAutofit fontScale="77500" lnSpcReduction="20000"/>
          </a:bodyPr>
          <a:lstStyle/>
          <a:p>
            <a:pPr lvl="0"/>
            <a:endParaRPr lang="en-US" dirty="0" smtClean="0"/>
          </a:p>
          <a:p>
            <a:pPr lvl="0"/>
            <a:r>
              <a:rPr lang="en-US" dirty="0" smtClean="0"/>
              <a:t>In an automobile policy the misrepresentation must be made in a </a:t>
            </a:r>
            <a:r>
              <a:rPr lang="en-US" b="1" dirty="0" smtClean="0"/>
              <a:t>“signed written application”</a:t>
            </a:r>
            <a:r>
              <a:rPr lang="en-US" dirty="0" smtClean="0"/>
              <a:t> or, where no signed written application is made, in the purported application, that is embodied in or attached to the policy. </a:t>
            </a:r>
          </a:p>
          <a:p>
            <a:pPr>
              <a:buNone/>
            </a:pPr>
            <a:r>
              <a:rPr lang="en-US" dirty="0" smtClean="0"/>
              <a:t> </a:t>
            </a:r>
          </a:p>
          <a:p>
            <a:pPr lvl="0"/>
            <a:r>
              <a:rPr lang="en-US" dirty="0" smtClean="0"/>
              <a:t>A misrepresentation made in a telephone interview when placing the policy is not sufficient to void the policy, unless:</a:t>
            </a:r>
          </a:p>
          <a:p>
            <a:pPr lvl="1">
              <a:buFont typeface="Wingdings" pitchFamily="2" charset="2"/>
              <a:buChar char="§"/>
            </a:pPr>
            <a:r>
              <a:rPr lang="en-US" dirty="0" smtClean="0"/>
              <a:t>the information is reduced to writing, </a:t>
            </a:r>
          </a:p>
          <a:p>
            <a:pPr lvl="1">
              <a:buFont typeface="Wingdings" pitchFamily="2" charset="2"/>
              <a:buChar char="§"/>
            </a:pPr>
            <a:r>
              <a:rPr lang="en-US" dirty="0" smtClean="0"/>
              <a:t>the misrepresentation is attached to the policy and </a:t>
            </a:r>
          </a:p>
          <a:p>
            <a:pPr lvl="1">
              <a:buFont typeface="Wingdings" pitchFamily="2" charset="2"/>
              <a:buChar char="§"/>
            </a:pPr>
            <a:r>
              <a:rPr lang="en-US" dirty="0" smtClean="0"/>
              <a:t>it sent to the insured at the time the application was made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Statutory Conditions</a:t>
            </a:r>
            <a:endParaRPr lang="en-CA" dirty="0"/>
          </a:p>
        </p:txBody>
      </p:sp>
      <p:sp>
        <p:nvSpPr>
          <p:cNvPr id="3" name="Content Placeholder 2"/>
          <p:cNvSpPr>
            <a:spLocks noGrp="1"/>
          </p:cNvSpPr>
          <p:nvPr>
            <p:ph idx="1"/>
          </p:nvPr>
        </p:nvSpPr>
        <p:spPr/>
        <p:txBody>
          <a:bodyPr>
            <a:normAutofit fontScale="47500" lnSpcReduction="20000"/>
          </a:bodyPr>
          <a:lstStyle/>
          <a:p>
            <a:pPr lvl="0">
              <a:buClr>
                <a:srgbClr val="FF0000"/>
              </a:buClr>
              <a:buFont typeface="Wingdings" pitchFamily="2" charset="2"/>
              <a:buChar char="O"/>
            </a:pPr>
            <a:endParaRPr lang="en-US" b="1" dirty="0" smtClean="0"/>
          </a:p>
          <a:p>
            <a:pPr lvl="0">
              <a:buClr>
                <a:srgbClr val="FF0000"/>
              </a:buClr>
              <a:buFont typeface="Wingdings" pitchFamily="2" charset="2"/>
              <a:buChar char="O"/>
            </a:pPr>
            <a:r>
              <a:rPr lang="en-US" b="1" dirty="0" smtClean="0">
                <a:solidFill>
                  <a:srgbClr val="FF0000"/>
                </a:solidFill>
              </a:rPr>
              <a:t>Material </a:t>
            </a:r>
            <a:r>
              <a:rPr lang="en-US" b="1" dirty="0">
                <a:solidFill>
                  <a:srgbClr val="FF0000"/>
                </a:solidFill>
              </a:rPr>
              <a:t>Change in </a:t>
            </a:r>
            <a:r>
              <a:rPr lang="en-US" b="1" dirty="0" smtClean="0">
                <a:solidFill>
                  <a:srgbClr val="FF0000"/>
                </a:solidFill>
              </a:rPr>
              <a:t>Risk:</a:t>
            </a:r>
          </a:p>
          <a:p>
            <a:pPr lvl="0">
              <a:buNone/>
            </a:pPr>
            <a:endParaRPr lang="en-US" b="1" dirty="0" smtClean="0"/>
          </a:p>
          <a:p>
            <a:pPr lvl="0"/>
            <a:r>
              <a:rPr lang="en-US" dirty="0" smtClean="0"/>
              <a:t>A </a:t>
            </a:r>
            <a:r>
              <a:rPr lang="en-US" dirty="0"/>
              <a:t>change in the </a:t>
            </a:r>
            <a:r>
              <a:rPr lang="en-US" dirty="0" smtClean="0"/>
              <a:t>nature of the risk</a:t>
            </a:r>
            <a:r>
              <a:rPr lang="en-US" dirty="0"/>
              <a:t>, sufficient to affect premiums, which was within the </a:t>
            </a:r>
            <a:r>
              <a:rPr lang="en-US" dirty="0" smtClean="0"/>
              <a:t>exclusive knowledge </a:t>
            </a:r>
            <a:r>
              <a:rPr lang="en-US" dirty="0"/>
              <a:t>of the insured </a:t>
            </a:r>
            <a:r>
              <a:rPr lang="en-US" dirty="0" smtClean="0"/>
              <a:t>but </a:t>
            </a:r>
            <a:r>
              <a:rPr lang="en-US" dirty="0"/>
              <a:t>was not communicated in writing to the insurer prior to the </a:t>
            </a:r>
            <a:r>
              <a:rPr lang="en-US" dirty="0" smtClean="0"/>
              <a:t>loss. </a:t>
            </a:r>
            <a:endParaRPr lang="en-US" dirty="0"/>
          </a:p>
          <a:p>
            <a:pPr>
              <a:buNone/>
            </a:pPr>
            <a:r>
              <a:rPr lang="en-US" dirty="0"/>
              <a:t>	 </a:t>
            </a:r>
          </a:p>
          <a:p>
            <a:pPr lvl="0">
              <a:buClr>
                <a:srgbClr val="FF0000"/>
              </a:buClr>
              <a:buFont typeface="Wingdings" pitchFamily="2" charset="2"/>
              <a:buChar char="O"/>
            </a:pPr>
            <a:endParaRPr lang="en-US" b="1" dirty="0" smtClean="0"/>
          </a:p>
          <a:p>
            <a:pPr lvl="0">
              <a:buClr>
                <a:srgbClr val="FF0000"/>
              </a:buClr>
              <a:buFont typeface="Wingdings" pitchFamily="2" charset="2"/>
              <a:buChar char="O"/>
            </a:pPr>
            <a:r>
              <a:rPr lang="en-US" b="1" dirty="0" smtClean="0">
                <a:solidFill>
                  <a:srgbClr val="FF0000"/>
                </a:solidFill>
              </a:rPr>
              <a:t>Fraud:</a:t>
            </a:r>
          </a:p>
          <a:p>
            <a:pPr lvl="0">
              <a:buNone/>
            </a:pPr>
            <a:endParaRPr lang="en-US" b="1" dirty="0" smtClean="0"/>
          </a:p>
          <a:p>
            <a:r>
              <a:rPr lang="en-US" dirty="0" smtClean="0"/>
              <a:t>A false statement, given with the intention to mislead, </a:t>
            </a:r>
            <a:r>
              <a:rPr lang="en-US" dirty="0"/>
              <a:t>in a statutory declaration in relation to the particulars of the </a:t>
            </a:r>
            <a:r>
              <a:rPr lang="en-US" dirty="0" smtClean="0"/>
              <a:t>loss.</a:t>
            </a:r>
            <a:endParaRPr lang="en-US" dirty="0"/>
          </a:p>
          <a:p>
            <a:pPr>
              <a:buNone/>
            </a:pPr>
            <a:r>
              <a:rPr lang="en-US" dirty="0"/>
              <a:t>	 </a:t>
            </a:r>
          </a:p>
          <a:p>
            <a:pPr lvl="0">
              <a:buClr>
                <a:srgbClr val="FF0000"/>
              </a:buClr>
              <a:buFont typeface="Wingdings" pitchFamily="2" charset="2"/>
              <a:buChar char="O"/>
            </a:pPr>
            <a:endParaRPr lang="en-US" b="1" dirty="0" smtClean="0"/>
          </a:p>
          <a:p>
            <a:pPr lvl="0">
              <a:buClr>
                <a:srgbClr val="FF0000"/>
              </a:buClr>
              <a:buFont typeface="Wingdings" pitchFamily="2" charset="2"/>
              <a:buChar char="O"/>
            </a:pPr>
            <a:r>
              <a:rPr lang="en-US" b="1" dirty="0" smtClean="0">
                <a:solidFill>
                  <a:srgbClr val="FF0000"/>
                </a:solidFill>
              </a:rPr>
              <a:t>Insurable Interest:</a:t>
            </a:r>
          </a:p>
          <a:p>
            <a:pPr>
              <a:buNone/>
            </a:pPr>
            <a:endParaRPr lang="en-CA" b="1" dirty="0" smtClean="0"/>
          </a:p>
          <a:p>
            <a:r>
              <a:rPr lang="en-CA" dirty="0" smtClean="0"/>
              <a:t>The cornerstone of insurance.  The insured must be in a position of proximity to suffer a loss if the risk materializes </a:t>
            </a:r>
            <a:endParaRPr lang="en-CA" dirty="0"/>
          </a:p>
        </p:txBody>
      </p:sp>
    </p:spTree>
    <p:extLst>
      <p:ext uri="{BB962C8B-B14F-4D97-AF65-F5344CB8AC3E}">
        <p14:creationId xmlns:p14="http://schemas.microsoft.com/office/powerpoint/2010/main" val="1930707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Laws Of Coverage</a:t>
            </a:r>
            <a:endParaRPr lang="en-CA" dirty="0"/>
          </a:p>
        </p:txBody>
      </p:sp>
      <p:sp>
        <p:nvSpPr>
          <p:cNvPr id="3" name="Content Placeholder 2"/>
          <p:cNvSpPr>
            <a:spLocks noGrp="1"/>
          </p:cNvSpPr>
          <p:nvPr>
            <p:ph idx="1"/>
          </p:nvPr>
        </p:nvSpPr>
        <p:spPr/>
        <p:txBody>
          <a:bodyPr>
            <a:normAutofit/>
          </a:bodyPr>
          <a:lstStyle/>
          <a:p>
            <a:pPr>
              <a:buNone/>
            </a:pPr>
            <a:r>
              <a:rPr lang="en-US" dirty="0" smtClean="0"/>
              <a:t>There are two basic ways of interpreting  insurance contracts:</a:t>
            </a:r>
          </a:p>
          <a:p>
            <a:pPr lvl="1"/>
            <a:endParaRPr lang="en-US" dirty="0" smtClean="0"/>
          </a:p>
          <a:p>
            <a:r>
              <a:rPr lang="en-US" dirty="0" smtClean="0"/>
              <a:t>Traditional Approach</a:t>
            </a:r>
          </a:p>
          <a:p>
            <a:pPr lvl="1"/>
            <a:endParaRPr lang="en-US" dirty="0" smtClean="0"/>
          </a:p>
          <a:p>
            <a:r>
              <a:rPr lang="en-US" dirty="0" smtClean="0"/>
              <a:t>Reasonable Expectations Doctrine</a:t>
            </a:r>
          </a:p>
          <a:p>
            <a:endParaRPr lang="en-CA" dirty="0"/>
          </a:p>
        </p:txBody>
      </p:sp>
    </p:spTree>
    <p:extLst>
      <p:ext uri="{BB962C8B-B14F-4D97-AF65-F5344CB8AC3E}">
        <p14:creationId xmlns:p14="http://schemas.microsoft.com/office/powerpoint/2010/main" val="638339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Traditional Approach to Insurance Contract Interpretation</a:t>
            </a:r>
            <a:endParaRPr lang="en-CA" dirty="0"/>
          </a:p>
        </p:txBody>
      </p:sp>
      <p:sp>
        <p:nvSpPr>
          <p:cNvPr id="3" name="Content Placeholder 2"/>
          <p:cNvSpPr>
            <a:spLocks noGrp="1"/>
          </p:cNvSpPr>
          <p:nvPr>
            <p:ph idx="1"/>
          </p:nvPr>
        </p:nvSpPr>
        <p:spPr/>
        <p:txBody>
          <a:bodyPr>
            <a:normAutofit fontScale="85000" lnSpcReduction="20000"/>
          </a:bodyPr>
          <a:lstStyle/>
          <a:p>
            <a:pPr lvl="0"/>
            <a:endParaRPr lang="en-US" dirty="0" smtClean="0"/>
          </a:p>
          <a:p>
            <a:pPr lvl="0"/>
            <a:r>
              <a:rPr lang="en-US" dirty="0" smtClean="0"/>
              <a:t>The coverage analysis starts and ends with the words of the policy.</a:t>
            </a:r>
          </a:p>
          <a:p>
            <a:pPr lvl="0"/>
            <a:endParaRPr lang="en-US" dirty="0" smtClean="0"/>
          </a:p>
          <a:p>
            <a:pPr lvl="0"/>
            <a:r>
              <a:rPr lang="en-US" dirty="0" smtClean="0"/>
              <a:t>The </a:t>
            </a:r>
            <a:r>
              <a:rPr lang="en-US" dirty="0"/>
              <a:t>policy language should be construed in its ordinary, everyday meaning.</a:t>
            </a:r>
          </a:p>
          <a:p>
            <a:endParaRPr lang="en-US" dirty="0"/>
          </a:p>
          <a:p>
            <a:pPr lvl="0"/>
            <a:r>
              <a:rPr lang="en-US" dirty="0" smtClean="0"/>
              <a:t>Coverage </a:t>
            </a:r>
            <a:r>
              <a:rPr lang="en-US" dirty="0"/>
              <a:t>provisions are given broad interpretation.</a:t>
            </a:r>
          </a:p>
          <a:p>
            <a:pPr>
              <a:buNone/>
            </a:pPr>
            <a:r>
              <a:rPr lang="en-US" dirty="0"/>
              <a:t> </a:t>
            </a:r>
          </a:p>
          <a:p>
            <a:pPr lvl="0"/>
            <a:r>
              <a:rPr lang="en-US" dirty="0"/>
              <a:t>Exclusion clauses are given narrow interpretation.</a:t>
            </a:r>
          </a:p>
          <a:p>
            <a:pPr marL="0" indent="0">
              <a:buNone/>
            </a:pPr>
            <a:endParaRPr lang="en-CA" dirty="0"/>
          </a:p>
        </p:txBody>
      </p:sp>
    </p:spTree>
    <p:extLst>
      <p:ext uri="{BB962C8B-B14F-4D97-AF65-F5344CB8AC3E}">
        <p14:creationId xmlns:p14="http://schemas.microsoft.com/office/powerpoint/2010/main" val="1392748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Ambiguity</a:t>
            </a:r>
            <a:endParaRPr lang="en-US" dirty="0"/>
          </a:p>
        </p:txBody>
      </p:sp>
      <p:sp>
        <p:nvSpPr>
          <p:cNvPr id="3" name="Content Placeholder 2"/>
          <p:cNvSpPr>
            <a:spLocks noGrp="1"/>
          </p:cNvSpPr>
          <p:nvPr>
            <p:ph idx="1"/>
          </p:nvPr>
        </p:nvSpPr>
        <p:spPr/>
        <p:txBody>
          <a:bodyPr>
            <a:normAutofit fontScale="70000" lnSpcReduction="20000"/>
          </a:bodyPr>
          <a:lstStyle/>
          <a:p>
            <a:pPr lvl="0">
              <a:buNone/>
            </a:pPr>
            <a:r>
              <a:rPr lang="en-US" dirty="0" smtClean="0"/>
              <a:t>Ambiguity arises:</a:t>
            </a:r>
          </a:p>
          <a:p>
            <a:pPr lvl="0"/>
            <a:r>
              <a:rPr lang="en-US" dirty="0" smtClean="0"/>
              <a:t>Where there are two or more reasonable interpretations of the policy language.</a:t>
            </a:r>
          </a:p>
          <a:p>
            <a:pPr lvl="0"/>
            <a:endParaRPr lang="en-US" dirty="0" smtClean="0"/>
          </a:p>
          <a:p>
            <a:pPr lvl="0"/>
            <a:r>
              <a:rPr lang="en-US" dirty="0" smtClean="0"/>
              <a:t>Where the words used in the policy are not clear enough to unequivocally disclose the intention of the parties; </a:t>
            </a:r>
          </a:p>
          <a:p>
            <a:pPr lvl="0" indent="0">
              <a:buNone/>
            </a:pPr>
            <a:endParaRPr lang="en-US" dirty="0" smtClean="0"/>
          </a:p>
          <a:p>
            <a:pPr marL="0" lvl="0" indent="0">
              <a:buNone/>
            </a:pPr>
            <a:r>
              <a:rPr lang="en-US" dirty="0" smtClean="0"/>
              <a:t>The interpretation to be employed is the one least favourable to the drafter (invariably the insurer).  </a:t>
            </a:r>
          </a:p>
          <a:p>
            <a:pPr marL="0" lvl="0" indent="0">
              <a:buNone/>
            </a:pPr>
            <a:endParaRPr lang="en-US" dirty="0" smtClean="0"/>
          </a:p>
          <a:p>
            <a:r>
              <a:rPr lang="en-US" dirty="0" smtClean="0"/>
              <a:t>This is considered fair because the language of the policy was chosen by the insurer and the meaning adopted by the Court achieves a result which the parties could have anticipated.</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Reasonable </a:t>
            </a:r>
            <a:r>
              <a:rPr lang="en-US" dirty="0" smtClean="0"/>
              <a:t>Expectations</a:t>
            </a:r>
            <a:endParaRPr lang="en-CA" dirty="0"/>
          </a:p>
        </p:txBody>
      </p:sp>
      <p:sp>
        <p:nvSpPr>
          <p:cNvPr id="3" name="Content Placeholder 2"/>
          <p:cNvSpPr>
            <a:spLocks noGrp="1"/>
          </p:cNvSpPr>
          <p:nvPr>
            <p:ph idx="1"/>
          </p:nvPr>
        </p:nvSpPr>
        <p:spPr/>
        <p:txBody>
          <a:bodyPr>
            <a:normAutofit fontScale="92500"/>
          </a:bodyPr>
          <a:lstStyle/>
          <a:p>
            <a:pPr marL="0" lvl="0" indent="0">
              <a:buNone/>
            </a:pPr>
            <a:r>
              <a:rPr lang="en-US" dirty="0"/>
              <a:t>Where disputes about the meaning of a particular term of a contract cannot be determined using the traditional rules (set out above) or where the application of the rules leads to a patently unreasonable result in all the circumstances of the case, the Courts may attempt to give effect to the “reasonable </a:t>
            </a:r>
            <a:r>
              <a:rPr lang="en-US" dirty="0" smtClean="0"/>
              <a:t>expectations” </a:t>
            </a:r>
            <a:r>
              <a:rPr lang="en-US" dirty="0"/>
              <a:t>of the </a:t>
            </a:r>
            <a:r>
              <a:rPr lang="en-US" dirty="0" smtClean="0"/>
              <a:t>parties (at </a:t>
            </a:r>
            <a:r>
              <a:rPr lang="en-US" dirty="0"/>
              <a:t>the time the contract was formed), notwithstanding language of a particular provision.  </a:t>
            </a:r>
            <a:endParaRPr lang="en-US" dirty="0" smtClean="0"/>
          </a:p>
          <a:p>
            <a:pPr marL="0" indent="0">
              <a:buNone/>
            </a:pPr>
            <a:endParaRPr lang="en-CA" dirty="0"/>
          </a:p>
        </p:txBody>
      </p:sp>
    </p:spTree>
    <p:extLst>
      <p:ext uri="{BB962C8B-B14F-4D97-AF65-F5344CB8AC3E}">
        <p14:creationId xmlns:p14="http://schemas.microsoft.com/office/powerpoint/2010/main" val="12886118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Reasonable Expectations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The Court will consider the following:</a:t>
            </a:r>
          </a:p>
          <a:p>
            <a:endParaRPr lang="en-US" dirty="0" smtClean="0"/>
          </a:p>
          <a:p>
            <a:pPr lvl="1">
              <a:buFont typeface="Wingdings" pitchFamily="2" charset="2"/>
              <a:buChar char="§"/>
            </a:pPr>
            <a:r>
              <a:rPr lang="en-US" dirty="0" smtClean="0"/>
              <a:t>The true intent of the parties is to be gleaned from the whole contract [as opposed to an isolated term or exclusion]</a:t>
            </a:r>
          </a:p>
          <a:p>
            <a:pPr lvl="1">
              <a:buFont typeface="Wingdings" pitchFamily="2" charset="2"/>
              <a:buChar char="§"/>
            </a:pPr>
            <a:endParaRPr lang="en-US" dirty="0" smtClean="0"/>
          </a:p>
          <a:p>
            <a:pPr lvl="1">
              <a:buFont typeface="Wingdings" pitchFamily="2" charset="2"/>
              <a:buChar char="§"/>
            </a:pPr>
            <a:r>
              <a:rPr lang="en-US" dirty="0" smtClean="0"/>
              <a:t>Where two or more meanings are possible, the court is to select that which most reasonably promotes the intent of the parties</a:t>
            </a:r>
          </a:p>
          <a:p>
            <a:pPr lvl="1">
              <a:buFont typeface="Wingdings" pitchFamily="2" charset="2"/>
              <a:buChar char="§"/>
            </a:pPr>
            <a:endParaRPr lang="en-US" dirty="0" smtClean="0"/>
          </a:p>
          <a:p>
            <a:pPr lvl="1">
              <a:buFont typeface="Wingdings" pitchFamily="2" charset="2"/>
              <a:buChar char="§"/>
            </a:pPr>
            <a:r>
              <a:rPr lang="en-US" dirty="0" smtClean="0"/>
              <a:t>Ambiguities are to be construed against the insurer</a:t>
            </a:r>
          </a:p>
          <a:p>
            <a:pPr lvl="1">
              <a:buFont typeface="Wingdings" pitchFamily="2" charset="2"/>
              <a:buChar char="§"/>
            </a:pPr>
            <a:endParaRPr lang="en-US" dirty="0" smtClean="0"/>
          </a:p>
          <a:p>
            <a:pPr lvl="1">
              <a:buFont typeface="Wingdings" pitchFamily="2" charset="2"/>
              <a:buChar char="§"/>
            </a:pPr>
            <a:r>
              <a:rPr lang="en-US" dirty="0" smtClean="0"/>
              <a:t>The Court should avoid an interpretation which will either give a windfall to the insurer or an unanticipated recovery to the insured</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Reasonable </a:t>
            </a:r>
            <a:r>
              <a:rPr lang="en-US" sz="3200" b="1" dirty="0" smtClean="0"/>
              <a:t>Expectations</a:t>
            </a:r>
            <a:endParaRPr lang="en-CA" sz="3200" dirty="0"/>
          </a:p>
        </p:txBody>
      </p:sp>
      <p:sp>
        <p:nvSpPr>
          <p:cNvPr id="3" name="Content Placeholder 2"/>
          <p:cNvSpPr>
            <a:spLocks noGrp="1"/>
          </p:cNvSpPr>
          <p:nvPr>
            <p:ph idx="1"/>
          </p:nvPr>
        </p:nvSpPr>
        <p:spPr/>
        <p:txBody>
          <a:bodyPr>
            <a:normAutofit fontScale="85000" lnSpcReduction="20000"/>
          </a:bodyPr>
          <a:lstStyle/>
          <a:p>
            <a:pPr lvl="0"/>
            <a:r>
              <a:rPr lang="en-US" dirty="0"/>
              <a:t>The “Reasonable Expectation Rule” has been widely used in the U.S. (particularly in the context of health-care insurance) and has led to findings of coverage in situations where claims are clearly excluded by specific exclusions.</a:t>
            </a:r>
          </a:p>
          <a:p>
            <a:endParaRPr lang="en-US" dirty="0"/>
          </a:p>
          <a:p>
            <a:pPr lvl="0"/>
            <a:r>
              <a:rPr lang="en-US" dirty="0"/>
              <a:t>However, it has received a “cold shoulder” in Canada and in its current </a:t>
            </a:r>
            <a:r>
              <a:rPr lang="en-US" dirty="0" smtClean="0"/>
              <a:t>format.  Arguably</a:t>
            </a:r>
            <a:r>
              <a:rPr lang="en-US" dirty="0"/>
              <a:t>, it does not modify the traditional rules materially.  There has been no </a:t>
            </a:r>
            <a:r>
              <a:rPr lang="en-US" dirty="0" smtClean="0"/>
              <a:t>case in </a:t>
            </a:r>
            <a:r>
              <a:rPr lang="en-US" dirty="0"/>
              <a:t>Canada where the application of the “reasonable expectation” </a:t>
            </a:r>
            <a:r>
              <a:rPr lang="en-US" dirty="0" smtClean="0"/>
              <a:t>doctrine </a:t>
            </a:r>
            <a:r>
              <a:rPr lang="en-US" dirty="0"/>
              <a:t>led to a finding of coverage where it was expressly excluded in the policy.</a:t>
            </a:r>
          </a:p>
          <a:p>
            <a:endParaRPr lang="en-CA" dirty="0"/>
          </a:p>
        </p:txBody>
      </p:sp>
    </p:spTree>
    <p:extLst>
      <p:ext uri="{BB962C8B-B14F-4D97-AF65-F5344CB8AC3E}">
        <p14:creationId xmlns:p14="http://schemas.microsoft.com/office/powerpoint/2010/main" val="36522980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So You Think You Have A Coverage Issue?</a:t>
            </a:r>
            <a:r>
              <a:rPr lang="en-US" dirty="0"/>
              <a:t/>
            </a:r>
            <a:br>
              <a:rPr lang="en-US" dirty="0"/>
            </a:br>
            <a:endParaRPr lang="en-CA" dirty="0"/>
          </a:p>
        </p:txBody>
      </p:sp>
      <p:sp>
        <p:nvSpPr>
          <p:cNvPr id="3" name="Subtitle 2"/>
          <p:cNvSpPr>
            <a:spLocks noGrp="1"/>
          </p:cNvSpPr>
          <p:nvPr>
            <p:ph type="subTitle" idx="1"/>
          </p:nvPr>
        </p:nvSpPr>
        <p:spPr/>
        <p:txBody>
          <a:bodyPr>
            <a:normAutofit/>
          </a:bodyPr>
          <a:lstStyle/>
          <a:p>
            <a:endParaRPr lang="en-CA" sz="4800" dirty="0">
              <a:solidFill>
                <a:schemeClr val="tx1">
                  <a:lumMod val="75000"/>
                  <a:lumOff val="25000"/>
                </a:schemeClr>
              </a:solidFill>
            </a:endParaRPr>
          </a:p>
        </p:txBody>
      </p:sp>
    </p:spTree>
    <p:extLst>
      <p:ext uri="{BB962C8B-B14F-4D97-AF65-F5344CB8AC3E}">
        <p14:creationId xmlns:p14="http://schemas.microsoft.com/office/powerpoint/2010/main" val="2654531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cap="small" dirty="0" smtClean="0">
                <a:latin typeface="Arial" pitchFamily="34" charset="0"/>
                <a:cs typeface="Arial" pitchFamily="34" charset="0"/>
              </a:rPr>
              <a:t>Isaacs &amp; Co.</a:t>
            </a:r>
            <a:r>
              <a:rPr lang="en-US" dirty="0">
                <a:latin typeface="Arial" pitchFamily="34" charset="0"/>
                <a:cs typeface="Arial" pitchFamily="34" charset="0"/>
              </a:rPr>
              <a:t/>
            </a:r>
            <a:br>
              <a:rPr lang="en-US" dirty="0">
                <a:latin typeface="Arial" pitchFamily="34" charset="0"/>
                <a:cs typeface="Arial" pitchFamily="34" charset="0"/>
              </a:rPr>
            </a:br>
            <a:r>
              <a:rPr lang="en-US" sz="2400" dirty="0">
                <a:latin typeface="Arial" pitchFamily="34" charset="0"/>
                <a:cs typeface="Arial" pitchFamily="34" charset="0"/>
              </a:rPr>
              <a:t>Barristers &amp; Solicitors</a:t>
            </a:r>
            <a:endParaRPr lang="en-US" sz="2400" dirty="0"/>
          </a:p>
        </p:txBody>
      </p:sp>
      <p:sp>
        <p:nvSpPr>
          <p:cNvPr id="3" name="Subtitle 2"/>
          <p:cNvSpPr>
            <a:spLocks noGrp="1"/>
          </p:cNvSpPr>
          <p:nvPr>
            <p:ph type="subTitle" idx="1"/>
          </p:nvPr>
        </p:nvSpPr>
        <p:spPr/>
        <p:txBody>
          <a:bodyPr/>
          <a:lstStyle/>
          <a:p>
            <a:r>
              <a:rPr lang="en-US" dirty="0">
                <a:solidFill>
                  <a:schemeClr val="tx1">
                    <a:lumMod val="75000"/>
                    <a:lumOff val="25000"/>
                  </a:schemeClr>
                </a:solidFill>
                <a:latin typeface="Arial" pitchFamily="34" charset="0"/>
                <a:cs typeface="Arial" pitchFamily="34" charset="0"/>
              </a:rPr>
              <a:t>Marc Isaacs </a:t>
            </a:r>
          </a:p>
          <a:p>
            <a:r>
              <a:rPr lang="en-US" dirty="0">
                <a:solidFill>
                  <a:schemeClr val="tx1">
                    <a:lumMod val="75000"/>
                    <a:lumOff val="25000"/>
                  </a:schemeClr>
                </a:solidFill>
                <a:latin typeface="Arial" pitchFamily="34" charset="0"/>
                <a:cs typeface="Arial" pitchFamily="34" charset="0"/>
              </a:rPr>
              <a:t>Arie Odinocki</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What To Do When Confronted With A Coverage Problem</a:t>
            </a:r>
            <a:endParaRPr lang="en-CA" sz="4000" dirty="0"/>
          </a:p>
        </p:txBody>
      </p:sp>
      <p:sp>
        <p:nvSpPr>
          <p:cNvPr id="3" name="Content Placeholder 2"/>
          <p:cNvSpPr>
            <a:spLocks noGrp="1"/>
          </p:cNvSpPr>
          <p:nvPr>
            <p:ph idx="1"/>
          </p:nvPr>
        </p:nvSpPr>
        <p:spPr/>
        <p:txBody>
          <a:bodyPr/>
          <a:lstStyle/>
          <a:p>
            <a:pPr lvl="0"/>
            <a:r>
              <a:rPr lang="en-US" dirty="0"/>
              <a:t>The key to effectively handling a coverage issue is to </a:t>
            </a:r>
            <a:r>
              <a:rPr lang="en-US" b="1" dirty="0">
                <a:solidFill>
                  <a:srgbClr val="FF0000"/>
                </a:solidFill>
              </a:rPr>
              <a:t>act quickly.</a:t>
            </a:r>
            <a:endParaRPr lang="en-US" sz="2800" b="1" dirty="0">
              <a:solidFill>
                <a:srgbClr val="FF0000"/>
              </a:solidFill>
            </a:endParaRPr>
          </a:p>
          <a:p>
            <a:pPr>
              <a:buNone/>
            </a:pPr>
            <a:r>
              <a:rPr lang="en-US" dirty="0"/>
              <a:t> </a:t>
            </a:r>
            <a:endParaRPr lang="en-US" sz="2800" dirty="0"/>
          </a:p>
          <a:p>
            <a:pPr lvl="0"/>
            <a:r>
              <a:rPr lang="en-US" dirty="0"/>
              <a:t>Delay in:</a:t>
            </a:r>
            <a:endParaRPr lang="en-US" sz="2800" dirty="0"/>
          </a:p>
          <a:p>
            <a:pPr lvl="2"/>
            <a:r>
              <a:rPr lang="en-US" dirty="0"/>
              <a:t>Investigating the claim; and</a:t>
            </a:r>
            <a:endParaRPr lang="en-US" sz="2000" dirty="0"/>
          </a:p>
          <a:p>
            <a:pPr lvl="2"/>
            <a:r>
              <a:rPr lang="en-US" dirty="0"/>
              <a:t>Informing the insured of the steps you are </a:t>
            </a:r>
            <a:r>
              <a:rPr lang="en-US" dirty="0" smtClean="0"/>
              <a:t>taking</a:t>
            </a:r>
            <a:endParaRPr lang="en-US" sz="2000" dirty="0"/>
          </a:p>
          <a:p>
            <a:pPr>
              <a:buNone/>
            </a:pPr>
            <a:r>
              <a:rPr lang="en-US" dirty="0"/>
              <a:t>	</a:t>
            </a:r>
            <a:r>
              <a:rPr lang="en-US" dirty="0" smtClean="0"/>
              <a:t>can result in </a:t>
            </a:r>
            <a:r>
              <a:rPr lang="en-US" dirty="0"/>
              <a:t>having to pay or defend claims which are outside of coverage.</a:t>
            </a:r>
            <a:endParaRPr lang="en-US" sz="2800" dirty="0"/>
          </a:p>
          <a:p>
            <a:pPr marL="0" indent="0">
              <a:buNone/>
            </a:pPr>
            <a:endParaRPr lang="en-CA" dirty="0"/>
          </a:p>
        </p:txBody>
      </p:sp>
    </p:spTree>
    <p:extLst>
      <p:ext uri="{BB962C8B-B14F-4D97-AF65-F5344CB8AC3E}">
        <p14:creationId xmlns:p14="http://schemas.microsoft.com/office/powerpoint/2010/main" val="368965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How long do I have to investigate a claim?</a:t>
            </a:r>
            <a:endParaRPr lang="en-CA" sz="3600" dirty="0"/>
          </a:p>
        </p:txBody>
      </p:sp>
      <p:sp>
        <p:nvSpPr>
          <p:cNvPr id="3" name="Content Placeholder 2"/>
          <p:cNvSpPr>
            <a:spLocks noGrp="1"/>
          </p:cNvSpPr>
          <p:nvPr>
            <p:ph idx="1"/>
          </p:nvPr>
        </p:nvSpPr>
        <p:spPr/>
        <p:txBody>
          <a:bodyPr>
            <a:normAutofit fontScale="77500" lnSpcReduction="20000"/>
          </a:bodyPr>
          <a:lstStyle/>
          <a:p>
            <a:r>
              <a:rPr lang="en-US" dirty="0"/>
              <a:t>You can investigate the claim as long as it takes to conduct </a:t>
            </a:r>
            <a:r>
              <a:rPr lang="en-US" b="1" dirty="0"/>
              <a:t>“reasonable and prudent investigations”</a:t>
            </a:r>
            <a:r>
              <a:rPr lang="en-US" dirty="0"/>
              <a:t> which will allow you to assess your </a:t>
            </a:r>
            <a:r>
              <a:rPr lang="en-US" dirty="0" smtClean="0"/>
              <a:t>coverage</a:t>
            </a:r>
            <a:r>
              <a:rPr lang="en-US" dirty="0"/>
              <a:t>.</a:t>
            </a:r>
            <a:endParaRPr lang="en-US" sz="2600" dirty="0"/>
          </a:p>
          <a:p>
            <a:pPr>
              <a:buNone/>
            </a:pPr>
            <a:r>
              <a:rPr lang="en-US" dirty="0"/>
              <a:t> </a:t>
            </a:r>
            <a:endParaRPr lang="en-US" sz="2400" dirty="0"/>
          </a:p>
          <a:p>
            <a:r>
              <a:rPr lang="en-US" dirty="0"/>
              <a:t>What constitutes </a:t>
            </a:r>
            <a:r>
              <a:rPr lang="en-US" b="1" dirty="0"/>
              <a:t>“reasonable and prudent investigations”</a:t>
            </a:r>
            <a:r>
              <a:rPr lang="en-US" dirty="0"/>
              <a:t> is a question of fact, to be decided on the unique facts of each case and taking into account commercial </a:t>
            </a:r>
            <a:r>
              <a:rPr lang="en-US" dirty="0" smtClean="0"/>
              <a:t>reality.  </a:t>
            </a:r>
          </a:p>
          <a:p>
            <a:pPr lvl="1">
              <a:buFont typeface="Wingdings" pitchFamily="2" charset="2"/>
              <a:buChar char="§"/>
            </a:pPr>
            <a:r>
              <a:rPr lang="en-US" sz="3100" dirty="0" smtClean="0"/>
              <a:t>You must act promptly and reasonably</a:t>
            </a:r>
            <a:endParaRPr lang="en-US" sz="3100" dirty="0"/>
          </a:p>
          <a:p>
            <a:pPr>
              <a:buNone/>
            </a:pPr>
            <a:r>
              <a:rPr lang="en-US" dirty="0"/>
              <a:t> </a:t>
            </a:r>
            <a:endParaRPr lang="en-US" sz="2400" dirty="0"/>
          </a:p>
          <a:p>
            <a:r>
              <a:rPr lang="en-US" dirty="0" smtClean="0"/>
              <a:t>Generally, </a:t>
            </a:r>
            <a:r>
              <a:rPr lang="en-US" b="1" dirty="0" smtClean="0"/>
              <a:t>Property </a:t>
            </a:r>
            <a:r>
              <a:rPr lang="en-US" b="1" dirty="0"/>
              <a:t>damage claims </a:t>
            </a:r>
            <a:r>
              <a:rPr lang="en-US" dirty="0"/>
              <a:t>are payable within 60 days after the completion of the Proof of Loss</a:t>
            </a:r>
            <a:r>
              <a:rPr lang="en-US" dirty="0" smtClean="0"/>
              <a:t>.  But also subject to the reasonable and prudent investigations.</a:t>
            </a:r>
            <a:endParaRPr lang="en-US" sz="2600" dirty="0"/>
          </a:p>
          <a:p>
            <a:endParaRPr lang="en-CA" dirty="0"/>
          </a:p>
        </p:txBody>
      </p:sp>
    </p:spTree>
    <p:extLst>
      <p:ext uri="{BB962C8B-B14F-4D97-AF65-F5344CB8AC3E}">
        <p14:creationId xmlns:p14="http://schemas.microsoft.com/office/powerpoint/2010/main" val="41104142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Investigations</a:t>
            </a:r>
            <a:endParaRPr lang="en-US" dirty="0"/>
          </a:p>
        </p:txBody>
      </p:sp>
      <p:sp>
        <p:nvSpPr>
          <p:cNvPr id="6" name="Content Placeholder 5"/>
          <p:cNvSpPr>
            <a:spLocks noGrp="1"/>
          </p:cNvSpPr>
          <p:nvPr>
            <p:ph idx="1"/>
          </p:nvPr>
        </p:nvSpPr>
        <p:spPr/>
        <p:txBody>
          <a:bodyPr>
            <a:normAutofit fontScale="92500" lnSpcReduction="20000"/>
          </a:bodyPr>
          <a:lstStyle/>
          <a:p>
            <a:r>
              <a:rPr lang="en-US" dirty="0" smtClean="0"/>
              <a:t>However, it is often impossible to conclude an investigation within 60 days, particularly in cases of arson or domestic oil spills, where the investigation as to the cause of loss can take substantially longer.</a:t>
            </a:r>
            <a:endParaRPr lang="en-US" sz="2600" dirty="0" smtClean="0"/>
          </a:p>
          <a:p>
            <a:endParaRPr lang="en-US" sz="2400" dirty="0" smtClean="0"/>
          </a:p>
          <a:p>
            <a:r>
              <a:rPr lang="en-US" dirty="0" smtClean="0"/>
              <a:t>The law allows the insurer to take longer than 60 days provided that the insurer is making </a:t>
            </a:r>
            <a:r>
              <a:rPr lang="en-US" b="1" dirty="0" smtClean="0"/>
              <a:t>“reasonable and prudent investigations.”</a:t>
            </a:r>
            <a:endParaRPr lang="en-US" sz="2600" dirty="0" smtClean="0"/>
          </a:p>
          <a:p>
            <a:pPr>
              <a:buNone/>
            </a:pPr>
            <a:r>
              <a:rPr lang="en-US" dirty="0" smtClean="0"/>
              <a:t> </a:t>
            </a:r>
            <a:endParaRPr lang="en-US" sz="2400"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Manage the Insured’s Expectations</a:t>
            </a:r>
            <a:endParaRPr lang="en-CA" sz="2800" dirty="0"/>
          </a:p>
        </p:txBody>
      </p:sp>
      <p:sp>
        <p:nvSpPr>
          <p:cNvPr id="3" name="Content Placeholder 2"/>
          <p:cNvSpPr>
            <a:spLocks noGrp="1"/>
          </p:cNvSpPr>
          <p:nvPr>
            <p:ph idx="1"/>
          </p:nvPr>
        </p:nvSpPr>
        <p:spPr/>
        <p:txBody>
          <a:bodyPr>
            <a:normAutofit fontScale="62500" lnSpcReduction="20000"/>
          </a:bodyPr>
          <a:lstStyle/>
          <a:p>
            <a:r>
              <a:rPr lang="en-US" dirty="0"/>
              <a:t>It is essential to keep the insured regularly updated and informed as to the status of your </a:t>
            </a:r>
            <a:r>
              <a:rPr lang="en-US" dirty="0" smtClean="0"/>
              <a:t>investigation.</a:t>
            </a:r>
            <a:endParaRPr lang="en-US" dirty="0"/>
          </a:p>
          <a:p>
            <a:endParaRPr lang="en-US" sz="2800" dirty="0"/>
          </a:p>
          <a:p>
            <a:r>
              <a:rPr lang="en-US" dirty="0"/>
              <a:t>You do not have to disclose to the insured every detail of your progress or </a:t>
            </a:r>
            <a:r>
              <a:rPr lang="en-US" dirty="0" smtClean="0"/>
              <a:t>the content </a:t>
            </a:r>
            <a:r>
              <a:rPr lang="en-US" dirty="0"/>
              <a:t>of any interim legal advice you are receiving.</a:t>
            </a:r>
          </a:p>
          <a:p>
            <a:pPr>
              <a:buNone/>
            </a:pPr>
            <a:r>
              <a:rPr lang="en-US" dirty="0"/>
              <a:t> </a:t>
            </a:r>
            <a:endParaRPr lang="en-US" sz="2800" dirty="0"/>
          </a:p>
          <a:p>
            <a:r>
              <a:rPr lang="en-US" dirty="0"/>
              <a:t>However, you must keep your insured informed with respect to the status of your investigation.  This should be done with some frequency if the investigation is ongoing.  It is sufficient that you advise your insured that</a:t>
            </a:r>
            <a:r>
              <a:rPr lang="en-US" dirty="0" smtClean="0"/>
              <a:t>:</a:t>
            </a:r>
            <a:br>
              <a:rPr lang="en-US" dirty="0" smtClean="0"/>
            </a:br>
            <a:endParaRPr lang="en-US" sz="3600" dirty="0"/>
          </a:p>
          <a:p>
            <a:pPr lvl="1">
              <a:buFont typeface="Wingdings" pitchFamily="2" charset="2"/>
              <a:buChar char="§"/>
            </a:pPr>
            <a:r>
              <a:rPr lang="en-US" sz="2900" dirty="0"/>
              <a:t>Your investigation is </a:t>
            </a:r>
            <a:r>
              <a:rPr lang="en-US" sz="2900" dirty="0" smtClean="0"/>
              <a:t>continuing;</a:t>
            </a:r>
          </a:p>
          <a:p>
            <a:pPr lvl="1">
              <a:buFont typeface="Wingdings" pitchFamily="2" charset="2"/>
              <a:buChar char="§"/>
            </a:pPr>
            <a:r>
              <a:rPr lang="en-US" sz="2900" dirty="0" smtClean="0"/>
              <a:t>Where </a:t>
            </a:r>
            <a:r>
              <a:rPr lang="en-US" sz="2900" dirty="0"/>
              <a:t>appropriate, disclose what information you are waiting for and when you expect to receive </a:t>
            </a:r>
            <a:r>
              <a:rPr lang="en-US" sz="2900" dirty="0" smtClean="0"/>
              <a:t>it;</a:t>
            </a:r>
          </a:p>
          <a:p>
            <a:pPr lvl="1">
              <a:buFont typeface="Wingdings" pitchFamily="2" charset="2"/>
              <a:buChar char="§"/>
            </a:pPr>
            <a:r>
              <a:rPr lang="en-US" sz="2900" dirty="0" smtClean="0"/>
              <a:t>You </a:t>
            </a:r>
            <a:r>
              <a:rPr lang="en-US" sz="2900" dirty="0"/>
              <a:t>will keep the insured </a:t>
            </a:r>
            <a:r>
              <a:rPr lang="en-US" sz="2900" dirty="0" smtClean="0"/>
              <a:t>informed;</a:t>
            </a:r>
            <a:endParaRPr lang="en-US" sz="2900" dirty="0"/>
          </a:p>
          <a:p>
            <a:endParaRPr lang="en-CA" dirty="0"/>
          </a:p>
        </p:txBody>
      </p:sp>
    </p:spTree>
    <p:extLst>
      <p:ext uri="{BB962C8B-B14F-4D97-AF65-F5344CB8AC3E}">
        <p14:creationId xmlns:p14="http://schemas.microsoft.com/office/powerpoint/2010/main" val="16913448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a:t>What Constitutes “Reasonable and Prudent Investigations” in Context of Liability Claims?</a:t>
            </a:r>
            <a:endParaRPr lang="en-CA" sz="3400" dirty="0"/>
          </a:p>
        </p:txBody>
      </p:sp>
      <p:sp>
        <p:nvSpPr>
          <p:cNvPr id="3" name="Content Placeholder 2"/>
          <p:cNvSpPr>
            <a:spLocks noGrp="1"/>
          </p:cNvSpPr>
          <p:nvPr>
            <p:ph idx="1"/>
          </p:nvPr>
        </p:nvSpPr>
        <p:spPr/>
        <p:txBody>
          <a:bodyPr/>
          <a:lstStyle/>
          <a:p>
            <a:r>
              <a:rPr lang="en-US" sz="2800" dirty="0" smtClean="0"/>
              <a:t>Every </a:t>
            </a:r>
            <a:r>
              <a:rPr lang="en-US" sz="2800" dirty="0"/>
              <a:t>case is assessed on its own </a:t>
            </a:r>
            <a:r>
              <a:rPr lang="en-US" sz="2800" dirty="0" smtClean="0"/>
              <a:t>merits</a:t>
            </a:r>
          </a:p>
          <a:p>
            <a:pPr lvl="1">
              <a:buFont typeface="Wingdings" pitchFamily="2" charset="2"/>
              <a:buChar char="§"/>
            </a:pPr>
            <a:r>
              <a:rPr lang="en-US" sz="2400" dirty="0" smtClean="0"/>
              <a:t>There is no checklist</a:t>
            </a:r>
            <a:endParaRPr lang="en-US" sz="2400" dirty="0"/>
          </a:p>
          <a:p>
            <a:r>
              <a:rPr lang="en-US" sz="2800" dirty="0"/>
              <a:t>Make sure to keep your insured informed regularly of your progress</a:t>
            </a:r>
          </a:p>
          <a:p>
            <a:r>
              <a:rPr lang="en-US" sz="2800" dirty="0"/>
              <a:t>Inform the third party’s counsel that you are in the process of assessing coverage</a:t>
            </a:r>
          </a:p>
          <a:p>
            <a:r>
              <a:rPr lang="en-US" sz="2800" dirty="0"/>
              <a:t>Secure a waiver of requirement to deliver a Statement of </a:t>
            </a:r>
            <a:r>
              <a:rPr lang="en-US" sz="2800" dirty="0" err="1"/>
              <a:t>Defence</a:t>
            </a:r>
            <a:endParaRPr lang="en-US" sz="2800" dirty="0"/>
          </a:p>
          <a:p>
            <a:endParaRPr lang="en-CA" dirty="0"/>
          </a:p>
        </p:txBody>
      </p:sp>
    </p:spTree>
    <p:extLst>
      <p:ext uri="{BB962C8B-B14F-4D97-AF65-F5344CB8AC3E}">
        <p14:creationId xmlns:p14="http://schemas.microsoft.com/office/powerpoint/2010/main" val="2270110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noAutofit/>
          </a:bodyPr>
          <a:lstStyle/>
          <a:p>
            <a:r>
              <a:rPr lang="en-US" sz="3600" b="1" dirty="0" smtClean="0"/>
              <a:t>Delay</a:t>
            </a:r>
            <a:endParaRPr lang="en-CA" sz="3600" dirty="0"/>
          </a:p>
        </p:txBody>
      </p:sp>
      <p:sp>
        <p:nvSpPr>
          <p:cNvPr id="3" name="Content Placeholder 2"/>
          <p:cNvSpPr>
            <a:spLocks noGrp="1"/>
          </p:cNvSpPr>
          <p:nvPr>
            <p:ph idx="1"/>
          </p:nvPr>
        </p:nvSpPr>
        <p:spPr/>
        <p:txBody>
          <a:bodyPr/>
          <a:lstStyle/>
          <a:p>
            <a:pPr>
              <a:buNone/>
            </a:pPr>
            <a:r>
              <a:rPr lang="en-US" sz="2800" dirty="0" smtClean="0"/>
              <a:t>What are the Consequences of:</a:t>
            </a:r>
          </a:p>
          <a:p>
            <a:pPr>
              <a:buNone/>
            </a:pPr>
            <a:endParaRPr lang="en-US" sz="2800" dirty="0" smtClean="0"/>
          </a:p>
          <a:p>
            <a:pPr lvl="1">
              <a:buFont typeface="Wingdings" pitchFamily="2" charset="2"/>
              <a:buChar char="§"/>
            </a:pPr>
            <a:r>
              <a:rPr lang="en-US" sz="2400" dirty="0" smtClean="0"/>
              <a:t>Delayed Investigations?</a:t>
            </a:r>
          </a:p>
          <a:p>
            <a:pPr lvl="1">
              <a:buFont typeface="Wingdings" pitchFamily="2" charset="2"/>
              <a:buChar char="§"/>
            </a:pPr>
            <a:endParaRPr lang="en-US" sz="2400" dirty="0" smtClean="0"/>
          </a:p>
          <a:p>
            <a:pPr lvl="1">
              <a:buFont typeface="Wingdings" pitchFamily="2" charset="2"/>
              <a:buChar char="§"/>
            </a:pPr>
            <a:r>
              <a:rPr lang="en-US" sz="2400" dirty="0" smtClean="0"/>
              <a:t>Taking </a:t>
            </a:r>
            <a:r>
              <a:rPr lang="en-US" sz="2400" dirty="0"/>
              <a:t>steps inconsistent with denial of coverage absent a reservation of rights letter or a non-waiver </a:t>
            </a:r>
            <a:r>
              <a:rPr lang="en-US" sz="2400" dirty="0" smtClean="0"/>
              <a:t>agreement</a:t>
            </a:r>
          </a:p>
          <a:p>
            <a:pPr lvl="1">
              <a:buFont typeface="Wingdings" pitchFamily="2" charset="2"/>
              <a:buChar char="§"/>
            </a:pPr>
            <a:endParaRPr lang="en-US" sz="2400" dirty="0" smtClean="0"/>
          </a:p>
          <a:p>
            <a:pPr lvl="2">
              <a:buFont typeface="Wingdings" pitchFamily="2" charset="2"/>
              <a:buChar char="§"/>
            </a:pPr>
            <a:r>
              <a:rPr lang="en-US" sz="2000" dirty="0" err="1" smtClean="0"/>
              <a:t>Estoppel</a:t>
            </a:r>
            <a:endParaRPr lang="en-US" sz="2000" dirty="0" smtClean="0"/>
          </a:p>
          <a:p>
            <a:pPr lvl="2">
              <a:buFont typeface="Wingdings" pitchFamily="2" charset="2"/>
              <a:buChar char="§"/>
            </a:pPr>
            <a:r>
              <a:rPr lang="en-US" sz="2000" dirty="0" smtClean="0"/>
              <a:t>Waiver</a:t>
            </a:r>
          </a:p>
          <a:p>
            <a:pPr marL="0" indent="0">
              <a:buNone/>
            </a:pPr>
            <a:endParaRPr lang="en-CA" dirty="0"/>
          </a:p>
        </p:txBody>
      </p:sp>
    </p:spTree>
    <p:extLst>
      <p:ext uri="{BB962C8B-B14F-4D97-AF65-F5344CB8AC3E}">
        <p14:creationId xmlns:p14="http://schemas.microsoft.com/office/powerpoint/2010/main" val="12100519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Estoppel</a:t>
            </a:r>
            <a:endParaRPr lang="en-CA" dirty="0"/>
          </a:p>
        </p:txBody>
      </p:sp>
      <p:sp>
        <p:nvSpPr>
          <p:cNvPr id="3" name="Content Placeholder 2"/>
          <p:cNvSpPr>
            <a:spLocks noGrp="1"/>
          </p:cNvSpPr>
          <p:nvPr>
            <p:ph idx="1"/>
          </p:nvPr>
        </p:nvSpPr>
        <p:spPr/>
        <p:txBody>
          <a:bodyPr>
            <a:normAutofit fontScale="77500" lnSpcReduction="20000"/>
          </a:bodyPr>
          <a:lstStyle/>
          <a:p>
            <a:pPr lvl="0"/>
            <a:endParaRPr lang="en-US" dirty="0" smtClean="0"/>
          </a:p>
          <a:p>
            <a:r>
              <a:rPr lang="en-US" dirty="0" err="1" smtClean="0"/>
              <a:t>Estoppel</a:t>
            </a:r>
            <a:r>
              <a:rPr lang="en-US" dirty="0" smtClean="0"/>
              <a:t> is a legal doctrine that prevents one party from advancing a position or defence because of their conduct.  It is used to silence a party; it “stops” them from saying something that would be to their advantage.</a:t>
            </a:r>
          </a:p>
          <a:p>
            <a:endParaRPr lang="en-US" dirty="0" smtClean="0"/>
          </a:p>
          <a:p>
            <a:pPr lvl="0"/>
            <a:r>
              <a:rPr lang="en-US" dirty="0" err="1" smtClean="0"/>
              <a:t>Estoppel</a:t>
            </a:r>
            <a:r>
              <a:rPr lang="en-US" dirty="0" smtClean="0"/>
              <a:t> </a:t>
            </a:r>
            <a:r>
              <a:rPr lang="en-US" dirty="0"/>
              <a:t>arises where the insurer, by conduct, leads the insured to reasonably </a:t>
            </a:r>
            <a:r>
              <a:rPr lang="en-US" dirty="0" smtClean="0"/>
              <a:t>believe </a:t>
            </a:r>
            <a:r>
              <a:rPr lang="en-US" dirty="0"/>
              <a:t>that a loss is covered and act to his or her detriment on the basis of that belief.  The elements of </a:t>
            </a:r>
            <a:r>
              <a:rPr lang="en-US" dirty="0" err="1" smtClean="0"/>
              <a:t>estoppel</a:t>
            </a:r>
            <a:r>
              <a:rPr lang="en-US" dirty="0" smtClean="0"/>
              <a:t> can be summarized in the expression:</a:t>
            </a:r>
          </a:p>
          <a:p>
            <a:pPr lvl="0"/>
            <a:endParaRPr lang="en-US" dirty="0" smtClean="0"/>
          </a:p>
          <a:p>
            <a:pPr lvl="1">
              <a:buFont typeface="Wingdings" pitchFamily="2" charset="2"/>
              <a:buChar char="Ø"/>
            </a:pPr>
            <a:r>
              <a:rPr lang="en-US" dirty="0" smtClean="0"/>
              <a:t>“Detrimental Reliance”</a:t>
            </a:r>
          </a:p>
          <a:p>
            <a:pPr lvl="0"/>
            <a:endParaRPr lang="en-US" dirty="0"/>
          </a:p>
          <a:p>
            <a:endParaRPr lang="en-US" dirty="0"/>
          </a:p>
          <a:p>
            <a:pPr marL="0" indent="0">
              <a:buNone/>
            </a:pPr>
            <a:endParaRPr lang="en-CA" dirty="0"/>
          </a:p>
        </p:txBody>
      </p:sp>
    </p:spTree>
    <p:extLst>
      <p:ext uri="{BB962C8B-B14F-4D97-AF65-F5344CB8AC3E}">
        <p14:creationId xmlns:p14="http://schemas.microsoft.com/office/powerpoint/2010/main" val="891305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Estoppel</a:t>
            </a:r>
            <a:r>
              <a:rPr lang="en-US" dirty="0" smtClean="0"/>
              <a:t> &amp; Detrimental Reliance</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An insurer must make a </a:t>
            </a:r>
            <a:r>
              <a:rPr lang="en-US" b="1" u="sng" dirty="0" smtClean="0"/>
              <a:t>representation</a:t>
            </a:r>
            <a:r>
              <a:rPr lang="en-US" dirty="0" smtClean="0"/>
              <a:t> or engage in a course of conduct amounting to a representation causing the insured to act in a particular way.</a:t>
            </a:r>
          </a:p>
          <a:p>
            <a:pPr lvl="0"/>
            <a:endParaRPr lang="en-US" dirty="0" smtClean="0"/>
          </a:p>
          <a:p>
            <a:pPr lvl="0"/>
            <a:r>
              <a:rPr lang="en-US" dirty="0" smtClean="0"/>
              <a:t>The representation must be made with the intention of inducing the insured to do something or to omit to do something to his/her detriment.</a:t>
            </a:r>
          </a:p>
          <a:p>
            <a:pPr>
              <a:buNone/>
            </a:pPr>
            <a:r>
              <a:rPr lang="en-US" dirty="0" smtClean="0"/>
              <a:t> </a:t>
            </a:r>
          </a:p>
          <a:p>
            <a:pPr lvl="0"/>
            <a:r>
              <a:rPr lang="en-US" dirty="0" smtClean="0"/>
              <a:t>In </a:t>
            </a:r>
            <a:r>
              <a:rPr lang="en-US" b="1" u="sng" dirty="0" smtClean="0"/>
              <a:t>reliance</a:t>
            </a:r>
            <a:r>
              <a:rPr lang="en-US" dirty="0" smtClean="0"/>
              <a:t> on the insurer’s representation, the insured must take a step or omit to do something to his/her detriment.</a:t>
            </a:r>
          </a:p>
          <a:p>
            <a:pPr>
              <a:buNone/>
            </a:pPr>
            <a:r>
              <a:rPr lang="en-US" dirty="0" smtClean="0"/>
              <a:t> </a:t>
            </a:r>
          </a:p>
          <a:p>
            <a:pPr lvl="0"/>
            <a:r>
              <a:rPr lang="en-US" dirty="0" smtClean="0"/>
              <a:t>The insured must be able to point to an identifiable </a:t>
            </a:r>
            <a:r>
              <a:rPr lang="en-US" b="1" u="sng" dirty="0" smtClean="0"/>
              <a:t>detriment</a:t>
            </a:r>
            <a:r>
              <a:rPr lang="en-US" b="1" dirty="0" smtClean="0"/>
              <a:t>.</a:t>
            </a:r>
            <a:endParaRPr lang="en-US" dirty="0" smtClean="0"/>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Waiver</a:t>
            </a:r>
            <a:endParaRPr lang="en-CA" dirty="0"/>
          </a:p>
        </p:txBody>
      </p:sp>
      <p:sp>
        <p:nvSpPr>
          <p:cNvPr id="3" name="Content Placeholder 2"/>
          <p:cNvSpPr>
            <a:spLocks noGrp="1"/>
          </p:cNvSpPr>
          <p:nvPr>
            <p:ph idx="1"/>
          </p:nvPr>
        </p:nvSpPr>
        <p:spPr/>
        <p:txBody>
          <a:bodyPr>
            <a:normAutofit fontScale="40000" lnSpcReduction="20000"/>
          </a:bodyPr>
          <a:lstStyle/>
          <a:p>
            <a:pPr lvl="0"/>
            <a:r>
              <a:rPr lang="en-US" sz="6200" dirty="0"/>
              <a:t>Waiver of an insurer’s right to deny coverage arises where the insurer is deemed to make an </a:t>
            </a:r>
            <a:r>
              <a:rPr lang="en-US" sz="6200" b="1" u="sng" dirty="0"/>
              <a:t>unequivocal, conscious election</a:t>
            </a:r>
            <a:r>
              <a:rPr lang="en-US" sz="6200" dirty="0"/>
              <a:t> to give up its right to rely on a particular exclusion or other coverage </a:t>
            </a:r>
            <a:r>
              <a:rPr lang="en-US" sz="6200" dirty="0" err="1"/>
              <a:t>defence</a:t>
            </a:r>
            <a:r>
              <a:rPr lang="en-US" sz="6200" dirty="0"/>
              <a:t>.</a:t>
            </a:r>
          </a:p>
          <a:p>
            <a:endParaRPr lang="en-US" sz="3600" dirty="0"/>
          </a:p>
          <a:p>
            <a:pPr lvl="0"/>
            <a:r>
              <a:rPr lang="en-US" sz="6200" dirty="0"/>
              <a:t>The insurer will be held to have made an “unequivocal, conscious election” where:</a:t>
            </a:r>
          </a:p>
          <a:p>
            <a:pPr>
              <a:buNone/>
            </a:pPr>
            <a:r>
              <a:rPr lang="en-US" dirty="0"/>
              <a:t> </a:t>
            </a:r>
          </a:p>
          <a:p>
            <a:pPr lvl="1"/>
            <a:r>
              <a:rPr lang="en-US" sz="4300" dirty="0"/>
              <a:t>The insurer elects to cover the loss (i.e.: retain counsel for the insured to defend a matter without obtaining a non-waiver agreement or writing a reservation of rights letter); </a:t>
            </a:r>
            <a:r>
              <a:rPr lang="en-US" sz="4300" u="sng" dirty="0"/>
              <a:t>and</a:t>
            </a:r>
            <a:endParaRPr lang="en-US" sz="4300" dirty="0"/>
          </a:p>
          <a:p>
            <a:pPr lvl="1"/>
            <a:endParaRPr lang="en-US" sz="4300" dirty="0"/>
          </a:p>
          <a:p>
            <a:pPr lvl="1"/>
            <a:r>
              <a:rPr lang="en-US" sz="4300" dirty="0"/>
              <a:t>At the time the election is made, all facts relevant to coverage are either known or ought to have been known to the insurer (through reasonable and prudent investigations).</a:t>
            </a:r>
          </a:p>
          <a:p>
            <a:pPr>
              <a:buNone/>
            </a:pPr>
            <a:r>
              <a:rPr lang="en-US" dirty="0"/>
              <a:t> </a:t>
            </a:r>
          </a:p>
          <a:p>
            <a:pPr marL="0" indent="0">
              <a:buNone/>
            </a:pPr>
            <a:endParaRPr lang="en-CA" dirty="0"/>
          </a:p>
        </p:txBody>
      </p:sp>
    </p:spTree>
    <p:extLst>
      <p:ext uri="{BB962C8B-B14F-4D97-AF65-F5344CB8AC3E}">
        <p14:creationId xmlns:p14="http://schemas.microsoft.com/office/powerpoint/2010/main" val="15715481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Waiver</a:t>
            </a:r>
            <a:endParaRPr lang="en-US" dirty="0"/>
          </a:p>
        </p:txBody>
      </p:sp>
      <p:sp>
        <p:nvSpPr>
          <p:cNvPr id="3" name="Content Placeholder 2"/>
          <p:cNvSpPr>
            <a:spLocks noGrp="1"/>
          </p:cNvSpPr>
          <p:nvPr>
            <p:ph idx="1"/>
          </p:nvPr>
        </p:nvSpPr>
        <p:spPr/>
        <p:txBody>
          <a:bodyPr/>
          <a:lstStyle/>
          <a:p>
            <a:pPr lvl="0"/>
            <a:r>
              <a:rPr lang="en-US" dirty="0" smtClean="0"/>
              <a:t>The insurer’s efforts to investigate the matter and consider facts will be a focus of the Court’s review where waiver is considered.</a:t>
            </a:r>
          </a:p>
          <a:p>
            <a:pPr>
              <a:buNone/>
            </a:pPr>
            <a:r>
              <a:rPr lang="en-US" sz="2400" dirty="0" smtClean="0"/>
              <a:t> </a:t>
            </a:r>
          </a:p>
          <a:p>
            <a:pPr lvl="0"/>
            <a:r>
              <a:rPr lang="en-US" dirty="0" smtClean="0"/>
              <a:t>The insurer does not have to establish detrimental reliance on the insurer’s conduct.  However, often waiver and </a:t>
            </a:r>
            <a:r>
              <a:rPr lang="en-US" dirty="0" err="1" smtClean="0"/>
              <a:t>estoppel</a:t>
            </a:r>
            <a:r>
              <a:rPr lang="en-US" dirty="0" smtClean="0"/>
              <a:t> are jointly asserted by the insured.</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Is It Covered?</a:t>
            </a:r>
            <a:endParaRPr lang="en-CA" dirty="0"/>
          </a:p>
        </p:txBody>
      </p:sp>
      <p:sp>
        <p:nvSpPr>
          <p:cNvPr id="3" name="Content Placeholder 2"/>
          <p:cNvSpPr>
            <a:spLocks noGrp="1"/>
          </p:cNvSpPr>
          <p:nvPr>
            <p:ph idx="1"/>
          </p:nvPr>
        </p:nvSpPr>
        <p:spPr/>
        <p:txBody>
          <a:bodyPr>
            <a:normAutofit fontScale="62500" lnSpcReduction="20000"/>
          </a:bodyPr>
          <a:lstStyle/>
          <a:p>
            <a:pPr lvl="0"/>
            <a:r>
              <a:rPr lang="en-US" dirty="0"/>
              <a:t>Every claim received by an insurer starts with </a:t>
            </a:r>
            <a:r>
              <a:rPr lang="en-US" dirty="0" smtClean="0"/>
              <a:t>the same coverage </a:t>
            </a:r>
            <a:r>
              <a:rPr lang="en-US" dirty="0"/>
              <a:t>question:  </a:t>
            </a:r>
            <a:endParaRPr lang="en-US" dirty="0" smtClean="0"/>
          </a:p>
          <a:p>
            <a:pPr lvl="0">
              <a:buNone/>
            </a:pPr>
            <a:endParaRPr lang="en-US" dirty="0"/>
          </a:p>
          <a:p>
            <a:pPr lvl="0" algn="ctr">
              <a:buNone/>
            </a:pPr>
            <a:r>
              <a:rPr lang="en-US" i="1" dirty="0" smtClean="0"/>
              <a:t>Is </a:t>
            </a:r>
            <a:r>
              <a:rPr lang="en-US" i="1" dirty="0"/>
              <a:t>the loss </a:t>
            </a:r>
            <a:r>
              <a:rPr lang="en-US" i="1" dirty="0" smtClean="0"/>
              <a:t>in relation to a risk </a:t>
            </a:r>
            <a:r>
              <a:rPr lang="en-US" i="1" dirty="0"/>
              <a:t>covered by the policy held by the insured?</a:t>
            </a:r>
          </a:p>
          <a:p>
            <a:endParaRPr lang="en-US" dirty="0"/>
          </a:p>
          <a:p>
            <a:pPr lvl="0"/>
            <a:r>
              <a:rPr lang="en-US" dirty="0"/>
              <a:t>An insurance analyst is a gatekeeper.  It is his or her job to separate those claims which ought to be </a:t>
            </a:r>
            <a:r>
              <a:rPr lang="en-US" dirty="0" smtClean="0"/>
              <a:t>paid or defended from </a:t>
            </a:r>
            <a:r>
              <a:rPr lang="en-US" dirty="0"/>
              <a:t>those that are not covered.</a:t>
            </a:r>
          </a:p>
          <a:p>
            <a:endParaRPr lang="en-US" dirty="0"/>
          </a:p>
          <a:p>
            <a:pPr lvl="0"/>
            <a:r>
              <a:rPr lang="en-US" dirty="0"/>
              <a:t>What happens when the analyst taking the call is not sure if the claim is covered by the policy?  This presentation addresses:</a:t>
            </a:r>
          </a:p>
          <a:p>
            <a:pPr lvl="1">
              <a:buFont typeface="Wingdings" pitchFamily="2" charset="2"/>
              <a:buChar char="§"/>
            </a:pPr>
            <a:r>
              <a:rPr lang="en-US" dirty="0"/>
              <a:t> </a:t>
            </a:r>
            <a:r>
              <a:rPr lang="en-US" dirty="0" smtClean="0"/>
              <a:t>Spotting </a:t>
            </a:r>
            <a:r>
              <a:rPr lang="en-US" dirty="0"/>
              <a:t>coverage </a:t>
            </a:r>
            <a:r>
              <a:rPr lang="en-US" dirty="0" smtClean="0"/>
              <a:t>issues</a:t>
            </a:r>
          </a:p>
          <a:p>
            <a:pPr lvl="1">
              <a:buFont typeface="Wingdings" pitchFamily="2" charset="2"/>
              <a:buChar char="§"/>
            </a:pPr>
            <a:r>
              <a:rPr lang="en-US" dirty="0" smtClean="0"/>
              <a:t>Basic </a:t>
            </a:r>
            <a:r>
              <a:rPr lang="en-US" dirty="0"/>
              <a:t>rules governing </a:t>
            </a:r>
            <a:r>
              <a:rPr lang="en-US" dirty="0" smtClean="0"/>
              <a:t>coverage</a:t>
            </a:r>
          </a:p>
          <a:p>
            <a:pPr lvl="1">
              <a:buFont typeface="Wingdings" pitchFamily="2" charset="2"/>
              <a:buChar char="§"/>
            </a:pPr>
            <a:r>
              <a:rPr lang="en-US" dirty="0" smtClean="0"/>
              <a:t>What </a:t>
            </a:r>
            <a:r>
              <a:rPr lang="en-US" dirty="0"/>
              <a:t>to do when you think you have a coverage </a:t>
            </a:r>
            <a:r>
              <a:rPr lang="en-US" dirty="0" smtClean="0"/>
              <a:t>issue</a:t>
            </a:r>
          </a:p>
          <a:p>
            <a:pPr lvl="1">
              <a:buFont typeface="Wingdings" pitchFamily="2" charset="2"/>
              <a:buChar char="§"/>
            </a:pPr>
            <a:r>
              <a:rPr lang="en-US" dirty="0" smtClean="0"/>
              <a:t>Handling </a:t>
            </a:r>
            <a:r>
              <a:rPr lang="en-US" dirty="0"/>
              <a:t>the </a:t>
            </a:r>
            <a:r>
              <a:rPr lang="en-US" dirty="0" smtClean="0"/>
              <a:t>denial of coverage </a:t>
            </a:r>
            <a:r>
              <a:rPr lang="en-US" dirty="0"/>
              <a:t>(if warranted)</a:t>
            </a:r>
          </a:p>
          <a:p>
            <a:endParaRPr lang="en-CA" dirty="0"/>
          </a:p>
        </p:txBody>
      </p:sp>
    </p:spTree>
    <p:extLst>
      <p:ext uri="{BB962C8B-B14F-4D97-AF65-F5344CB8AC3E}">
        <p14:creationId xmlns:p14="http://schemas.microsoft.com/office/powerpoint/2010/main" val="21694300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Waiver &amp; </a:t>
            </a:r>
            <a:r>
              <a:rPr lang="en-US" sz="3600" dirty="0" err="1" smtClean="0"/>
              <a:t>Estoppel</a:t>
            </a:r>
            <a:r>
              <a:rPr lang="en-US" sz="3600" dirty="0" smtClean="0"/>
              <a:t> – Recent Case Law</a:t>
            </a:r>
            <a:endParaRPr lang="en-US" sz="3600" dirty="0"/>
          </a:p>
        </p:txBody>
      </p:sp>
      <p:sp>
        <p:nvSpPr>
          <p:cNvPr id="4" name="Content Placeholder 3"/>
          <p:cNvSpPr>
            <a:spLocks noGrp="1"/>
          </p:cNvSpPr>
          <p:nvPr>
            <p:ph idx="1"/>
          </p:nvPr>
        </p:nvSpPr>
        <p:spPr>
          <a:xfrm>
            <a:off x="457200" y="1268760"/>
            <a:ext cx="8229600" cy="4598641"/>
          </a:xfrm>
        </p:spPr>
        <p:txBody>
          <a:bodyPr>
            <a:normAutofit/>
          </a:bodyPr>
          <a:lstStyle/>
          <a:p>
            <a:pPr algn="ctr">
              <a:buNone/>
            </a:pPr>
            <a:r>
              <a:rPr lang="en-US" sz="2400" b="1" i="1" dirty="0" smtClean="0"/>
              <a:t>Personal v. </a:t>
            </a:r>
            <a:r>
              <a:rPr lang="en-US" sz="2400" b="1" i="1" dirty="0" err="1" smtClean="0"/>
              <a:t>Richinger</a:t>
            </a:r>
            <a:r>
              <a:rPr lang="en-US" sz="2400" b="1" i="1" dirty="0" smtClean="0"/>
              <a:t> et al. (2012) NWTSC 19</a:t>
            </a:r>
          </a:p>
          <a:p>
            <a:pPr>
              <a:buNone/>
            </a:pPr>
            <a:endParaRPr lang="en-US" sz="1400" b="1" dirty="0" smtClean="0"/>
          </a:p>
          <a:p>
            <a:pPr>
              <a:buNone/>
            </a:pPr>
            <a:r>
              <a:rPr lang="en-US" sz="1400" dirty="0" smtClean="0"/>
              <a:t>Facts:</a:t>
            </a:r>
          </a:p>
          <a:p>
            <a:r>
              <a:rPr lang="en-US" sz="1400" dirty="0" smtClean="0"/>
              <a:t>On June 21, 2004, Calvin Alexander, insured by Personal, intentionally caused a tragic accident, committing suicide and injuring his two daughters and the third party driver.  He was estranged from his wife and intended to kill himself and his daughters.</a:t>
            </a:r>
          </a:p>
          <a:p>
            <a:endParaRPr lang="en-US" sz="1400" dirty="0" smtClean="0"/>
          </a:p>
          <a:p>
            <a:r>
              <a:rPr lang="en-US" sz="1400" dirty="0" smtClean="0"/>
              <a:t>Personal was either aware of this information or ought to have been aware of it shortly after the accident.</a:t>
            </a:r>
          </a:p>
          <a:p>
            <a:endParaRPr lang="en-US" sz="1400" dirty="0" smtClean="0"/>
          </a:p>
          <a:p>
            <a:r>
              <a:rPr lang="en-US" sz="1400" dirty="0" smtClean="0"/>
              <a:t>An action was commenced against the Alexander Estate and Personal appointed defence counsel and defended the action in June 2006.  At the time, Personal was not aware that the insured’s conduct constituted a breach of the </a:t>
            </a:r>
            <a:r>
              <a:rPr lang="en-US" sz="1400" i="1" dirty="0" smtClean="0"/>
              <a:t>Insurance Act </a:t>
            </a:r>
            <a:r>
              <a:rPr lang="en-US" sz="1400" dirty="0" smtClean="0"/>
              <a:t>which afforded Personal a coverage defence.</a:t>
            </a:r>
          </a:p>
          <a:p>
            <a:endParaRPr lang="en-US" sz="1400" dirty="0" smtClean="0"/>
          </a:p>
          <a:p>
            <a:r>
              <a:rPr lang="en-US" sz="1400" dirty="0" smtClean="0"/>
              <a:t>Personal realized it had a coverage defence in early 2009 and commenced an application for a declaration that it has no obligation to defend and indemnify the Estate.</a:t>
            </a:r>
          </a:p>
          <a:p>
            <a:pPr lvl="1">
              <a:buNone/>
            </a:pPr>
            <a:endParaRPr lang="en-US" sz="1400" b="1" dirty="0" smtClean="0"/>
          </a:p>
          <a:p>
            <a:pPr lvl="1">
              <a:buNone/>
            </a:pPr>
            <a:endParaRPr lang="en-US" sz="1400" b="1" dirty="0" smtClean="0"/>
          </a:p>
          <a:p>
            <a:pPr lvl="1"/>
            <a:endParaRPr lang="en-US" sz="14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US" sz="2700" b="1" i="1" dirty="0" smtClean="0"/>
              <a:t>Personal v. </a:t>
            </a:r>
            <a:r>
              <a:rPr lang="en-US" sz="2700" b="1" i="1" dirty="0" err="1" smtClean="0"/>
              <a:t>Richinger</a:t>
            </a:r>
            <a:r>
              <a:rPr lang="en-US" sz="2700" b="1" i="1" dirty="0" smtClean="0"/>
              <a:t> </a:t>
            </a:r>
            <a:endParaRPr lang="en-US" dirty="0"/>
          </a:p>
        </p:txBody>
      </p:sp>
      <p:sp>
        <p:nvSpPr>
          <p:cNvPr id="3" name="Content Placeholder 2"/>
          <p:cNvSpPr>
            <a:spLocks noGrp="1"/>
          </p:cNvSpPr>
          <p:nvPr>
            <p:ph idx="1"/>
          </p:nvPr>
        </p:nvSpPr>
        <p:spPr>
          <a:xfrm>
            <a:off x="457200" y="692696"/>
            <a:ext cx="8229600" cy="5174705"/>
          </a:xfrm>
        </p:spPr>
        <p:txBody>
          <a:bodyPr>
            <a:normAutofit/>
          </a:bodyPr>
          <a:lstStyle/>
          <a:p>
            <a:pPr>
              <a:buNone/>
            </a:pPr>
            <a:r>
              <a:rPr lang="en-US" sz="1800" b="1" dirty="0" smtClean="0"/>
              <a:t>Issues:</a:t>
            </a:r>
          </a:p>
          <a:p>
            <a:r>
              <a:rPr lang="en-US" sz="1600" dirty="0" smtClean="0"/>
              <a:t>Did Personal waive its coverage </a:t>
            </a:r>
            <a:r>
              <a:rPr lang="en-US" sz="1600" dirty="0" err="1" smtClean="0"/>
              <a:t>defences</a:t>
            </a:r>
            <a:r>
              <a:rPr lang="en-US" sz="1600" dirty="0" smtClean="0"/>
              <a:t> and/or was it </a:t>
            </a:r>
            <a:r>
              <a:rPr lang="en-US" sz="1600" dirty="0" err="1" smtClean="0"/>
              <a:t>estopped</a:t>
            </a:r>
            <a:r>
              <a:rPr lang="en-US" sz="1600" dirty="0" smtClean="0"/>
              <a:t> from relying on them?</a:t>
            </a:r>
          </a:p>
          <a:p>
            <a:pPr>
              <a:buNone/>
            </a:pPr>
            <a:endParaRPr lang="en-US" sz="1800" b="1" dirty="0" smtClean="0"/>
          </a:p>
          <a:p>
            <a:pPr>
              <a:buNone/>
            </a:pPr>
            <a:r>
              <a:rPr lang="en-US" sz="1800" b="1" dirty="0" smtClean="0"/>
              <a:t>Held:</a:t>
            </a:r>
          </a:p>
          <a:p>
            <a:r>
              <a:rPr lang="en-US" sz="1600" dirty="0" smtClean="0"/>
              <a:t>In defending the claim, while knowing its rights under the policy and the </a:t>
            </a:r>
            <a:r>
              <a:rPr lang="en-US" sz="1600" i="1" dirty="0" smtClean="0"/>
              <a:t>Insurance Act </a:t>
            </a:r>
            <a:r>
              <a:rPr lang="en-US" sz="1600" dirty="0" smtClean="0"/>
              <a:t>and having notice of facts putting coverage in issue, Personal was held to have </a:t>
            </a:r>
            <a:r>
              <a:rPr lang="en-US" sz="1600" u="sng" dirty="0" smtClean="0"/>
              <a:t>waived </a:t>
            </a:r>
            <a:r>
              <a:rPr lang="en-US" sz="1600" dirty="0" smtClean="0"/>
              <a:t>its rights.</a:t>
            </a:r>
          </a:p>
          <a:p>
            <a:endParaRPr lang="en-US" sz="1600" dirty="0" smtClean="0"/>
          </a:p>
          <a:p>
            <a:r>
              <a:rPr lang="en-US" sz="1600" dirty="0" smtClean="0"/>
              <a:t>Personal was also found to be </a:t>
            </a:r>
            <a:r>
              <a:rPr lang="en-US" sz="1600" dirty="0" err="1" smtClean="0"/>
              <a:t>estopped</a:t>
            </a:r>
            <a:r>
              <a:rPr lang="en-US" sz="1600" dirty="0" smtClean="0"/>
              <a:t> from now denying coverage.</a:t>
            </a:r>
          </a:p>
          <a:p>
            <a:pPr>
              <a:buNone/>
            </a:pPr>
            <a:endParaRPr lang="en-US" sz="1400" b="1" dirty="0" smtClean="0"/>
          </a:p>
          <a:p>
            <a:pPr>
              <a:buNone/>
            </a:pPr>
            <a:r>
              <a:rPr lang="en-US" sz="1800" b="1" dirty="0" smtClean="0"/>
              <a:t>Reasons:</a:t>
            </a:r>
          </a:p>
          <a:p>
            <a:r>
              <a:rPr lang="en-US" sz="1600" dirty="0" smtClean="0"/>
              <a:t>The insurer is presumed to appreciate the significance of the facts reasonably available to it upon prudent investigation.</a:t>
            </a:r>
          </a:p>
          <a:p>
            <a:r>
              <a:rPr lang="en-US" sz="1600" dirty="0" smtClean="0"/>
              <a:t>“Full knowledge” of all facts is not required for the insurer to appreciate its position.  Where it is apparent that coverage </a:t>
            </a:r>
            <a:r>
              <a:rPr lang="en-US" sz="1600" u="sng" dirty="0" smtClean="0"/>
              <a:t>may</a:t>
            </a:r>
            <a:r>
              <a:rPr lang="en-US" sz="1600" dirty="0" smtClean="0"/>
              <a:t> be at issue, the insurer must demand a non-waiver agreement or send a reservation of rights letter.</a:t>
            </a:r>
          </a:p>
          <a:p>
            <a:r>
              <a:rPr lang="en-US" sz="1600" dirty="0" smtClean="0"/>
              <a:t>The insurer is “presumed to know both its policy and the law that governs its business.” </a:t>
            </a:r>
          </a:p>
          <a:p>
            <a:r>
              <a:rPr lang="en-US" sz="1600" dirty="0" smtClean="0"/>
              <a:t>Notwithstanding it’s knowledge of the facts which indicated lack of coverage, Personal represented to its insured that it would defend the action</a:t>
            </a:r>
            <a:r>
              <a:rPr lang="en-US" sz="1400" dirty="0" smtClean="0"/>
              <a:t>.</a:t>
            </a:r>
          </a:p>
          <a:p>
            <a:pPr lvl="2"/>
            <a:endParaRPr lang="en-US" sz="1400"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Personal v. </a:t>
            </a:r>
            <a:r>
              <a:rPr lang="en-US" b="1" i="1" dirty="0" err="1" smtClean="0"/>
              <a:t>Richinger</a:t>
            </a:r>
            <a:r>
              <a:rPr lang="en-US" b="1" i="1" dirty="0" smtClean="0"/>
              <a:t> </a:t>
            </a:r>
            <a:endParaRPr lang="en-US" dirty="0"/>
          </a:p>
        </p:txBody>
      </p:sp>
      <p:sp>
        <p:nvSpPr>
          <p:cNvPr id="3" name="Content Placeholder 2"/>
          <p:cNvSpPr>
            <a:spLocks noGrp="1"/>
          </p:cNvSpPr>
          <p:nvPr>
            <p:ph idx="1"/>
          </p:nvPr>
        </p:nvSpPr>
        <p:spPr/>
        <p:txBody>
          <a:bodyPr>
            <a:normAutofit lnSpcReduction="10000"/>
          </a:bodyPr>
          <a:lstStyle/>
          <a:p>
            <a:endParaRPr lang="en-US" sz="1400" dirty="0" smtClean="0"/>
          </a:p>
          <a:p>
            <a:r>
              <a:rPr lang="en-US" sz="2400" b="1" dirty="0" smtClean="0"/>
              <a:t>Prejudice</a:t>
            </a:r>
          </a:p>
          <a:p>
            <a:endParaRPr lang="en-US" sz="2000" b="1" dirty="0" smtClean="0"/>
          </a:p>
          <a:p>
            <a:r>
              <a:rPr lang="en-US" sz="2400" dirty="0" smtClean="0"/>
              <a:t>The Court inferred prejudice because:</a:t>
            </a:r>
          </a:p>
          <a:p>
            <a:pPr marL="914400" lvl="1" indent="-457200">
              <a:buFont typeface="Wingdings" pitchFamily="2" charset="2"/>
              <a:buChar char="§"/>
            </a:pPr>
            <a:r>
              <a:rPr lang="en-US" sz="2200" dirty="0" smtClean="0"/>
              <a:t>Personal assumed defence and took the action through discoveries; and</a:t>
            </a:r>
          </a:p>
          <a:p>
            <a:pPr marL="914400" lvl="1" indent="-457200">
              <a:buFont typeface="Wingdings" pitchFamily="2" charset="2"/>
              <a:buChar char="§"/>
            </a:pPr>
            <a:r>
              <a:rPr lang="en-US" sz="2200" dirty="0" smtClean="0"/>
              <a:t>The insured was not afforded to select her own counsel and engage in her own settlement discussions.</a:t>
            </a:r>
          </a:p>
          <a:p>
            <a:pPr lvl="2"/>
            <a:endParaRPr lang="en-US" sz="1800" dirty="0" smtClean="0"/>
          </a:p>
          <a:p>
            <a:r>
              <a:rPr lang="en-US" sz="2400" dirty="0" smtClean="0"/>
              <a:t>The insured (Estate) acted to its detriment because it did not press for earlier settlement, which could have resulted in a settlement at a lower amount.</a:t>
            </a:r>
          </a:p>
          <a:p>
            <a:pPr lvl="1"/>
            <a:endParaRPr lang="en-US" sz="1400"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dirty="0" smtClean="0">
                <a:solidFill>
                  <a:srgbClr val="FF0000"/>
                </a:solidFill>
              </a:rPr>
              <a:t>Not</a:t>
            </a:r>
            <a:r>
              <a:rPr lang="en-US" dirty="0" smtClean="0"/>
              <a:t> To Do</a:t>
            </a:r>
            <a:endParaRPr lang="en-CA" dirty="0"/>
          </a:p>
        </p:txBody>
      </p:sp>
      <p:sp>
        <p:nvSpPr>
          <p:cNvPr id="3" name="Content Placeholder 2"/>
          <p:cNvSpPr>
            <a:spLocks noGrp="1"/>
          </p:cNvSpPr>
          <p:nvPr>
            <p:ph idx="1"/>
          </p:nvPr>
        </p:nvSpPr>
        <p:spPr/>
        <p:txBody>
          <a:bodyPr>
            <a:normAutofit fontScale="70000" lnSpcReduction="20000"/>
          </a:bodyPr>
          <a:lstStyle/>
          <a:p>
            <a:pPr lvl="0"/>
            <a:r>
              <a:rPr lang="en-US" dirty="0"/>
              <a:t>Knowing what </a:t>
            </a:r>
            <a:r>
              <a:rPr lang="en-US" dirty="0" smtClean="0">
                <a:solidFill>
                  <a:srgbClr val="FF0000"/>
                </a:solidFill>
              </a:rPr>
              <a:t>NOT</a:t>
            </a:r>
            <a:r>
              <a:rPr lang="en-US" dirty="0" smtClean="0"/>
              <a:t> </a:t>
            </a:r>
            <a:r>
              <a:rPr lang="en-US" dirty="0"/>
              <a:t>to do is just as important as knowing what to do.  </a:t>
            </a:r>
            <a:endParaRPr lang="en-US" dirty="0" smtClean="0"/>
          </a:p>
          <a:p>
            <a:pPr lvl="0"/>
            <a:endParaRPr lang="en-US" dirty="0" smtClean="0"/>
          </a:p>
          <a:p>
            <a:pPr lvl="0"/>
            <a:r>
              <a:rPr lang="en-US" dirty="0" smtClean="0"/>
              <a:t>Do </a:t>
            </a:r>
            <a:r>
              <a:rPr lang="en-US" dirty="0"/>
              <a:t>not take steps inconsistent with potential denial of coverage.  </a:t>
            </a:r>
            <a:endParaRPr lang="en-US" dirty="0" smtClean="0"/>
          </a:p>
          <a:p>
            <a:pPr lvl="0"/>
            <a:endParaRPr lang="en-US" dirty="0" smtClean="0"/>
          </a:p>
          <a:p>
            <a:pPr lvl="0"/>
            <a:r>
              <a:rPr lang="en-US" dirty="0" smtClean="0"/>
              <a:t>In </a:t>
            </a:r>
            <a:r>
              <a:rPr lang="en-US" dirty="0"/>
              <a:t>the absence of a Non-Waiver Agreement or a Reservation of Rights Letter:</a:t>
            </a:r>
          </a:p>
          <a:p>
            <a:pPr lvl="0"/>
            <a:endParaRPr lang="en-US" b="1" u="sng" dirty="0"/>
          </a:p>
          <a:p>
            <a:pPr lvl="1">
              <a:buFont typeface="Wingdings" pitchFamily="2" charset="2"/>
              <a:buChar char="§"/>
            </a:pPr>
            <a:r>
              <a:rPr lang="en-US" b="1" u="sng" dirty="0">
                <a:solidFill>
                  <a:srgbClr val="FF0000"/>
                </a:solidFill>
              </a:rPr>
              <a:t>DO NOT</a:t>
            </a:r>
            <a:r>
              <a:rPr lang="en-US" dirty="0">
                <a:solidFill>
                  <a:srgbClr val="FF0000"/>
                </a:solidFill>
              </a:rPr>
              <a:t> </a:t>
            </a:r>
            <a:r>
              <a:rPr lang="en-US" dirty="0"/>
              <a:t>continue your investigation of the underlying claim (for example by asking for the defendant’s medical productions) after you become aware of a potential coverage </a:t>
            </a:r>
            <a:r>
              <a:rPr lang="en-US" dirty="0" smtClean="0"/>
              <a:t>issue</a:t>
            </a:r>
            <a:endParaRPr lang="en-US" dirty="0"/>
          </a:p>
          <a:p>
            <a:pPr>
              <a:buNone/>
            </a:pPr>
            <a:endParaRPr lang="en-US" dirty="0"/>
          </a:p>
          <a:p>
            <a:pPr lvl="1">
              <a:buFont typeface="Wingdings" pitchFamily="2" charset="2"/>
              <a:buChar char="§"/>
            </a:pPr>
            <a:r>
              <a:rPr lang="en-US" b="1" u="sng" dirty="0">
                <a:solidFill>
                  <a:srgbClr val="FF0000"/>
                </a:solidFill>
              </a:rPr>
              <a:t>DO NOT</a:t>
            </a:r>
            <a:r>
              <a:rPr lang="en-US" dirty="0">
                <a:solidFill>
                  <a:srgbClr val="FF0000"/>
                </a:solidFill>
              </a:rPr>
              <a:t> </a:t>
            </a:r>
            <a:r>
              <a:rPr lang="en-US" dirty="0"/>
              <a:t>automatically send the file to </a:t>
            </a:r>
            <a:r>
              <a:rPr lang="en-US" dirty="0" err="1"/>
              <a:t>defence</a:t>
            </a:r>
            <a:r>
              <a:rPr lang="en-US" dirty="0"/>
              <a:t> </a:t>
            </a:r>
            <a:r>
              <a:rPr lang="en-US" dirty="0" smtClean="0"/>
              <a:t>counsel</a:t>
            </a:r>
            <a:endParaRPr lang="en-US" dirty="0"/>
          </a:p>
          <a:p>
            <a:pPr marL="0" indent="0">
              <a:buNone/>
            </a:pPr>
            <a:endParaRPr lang="en-CA" dirty="0"/>
          </a:p>
        </p:txBody>
      </p:sp>
    </p:spTree>
    <p:extLst>
      <p:ext uri="{BB962C8B-B14F-4D97-AF65-F5344CB8AC3E}">
        <p14:creationId xmlns:p14="http://schemas.microsoft.com/office/powerpoint/2010/main" val="42491793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dirty="0" smtClean="0">
                <a:solidFill>
                  <a:srgbClr val="FF0000"/>
                </a:solidFill>
              </a:rPr>
              <a:t>Not</a:t>
            </a:r>
            <a:r>
              <a:rPr lang="en-US" dirty="0" smtClean="0"/>
              <a:t> To Do</a:t>
            </a:r>
            <a:endParaRPr lang="en-CA" sz="3600" dirty="0"/>
          </a:p>
        </p:txBody>
      </p:sp>
      <p:sp>
        <p:nvSpPr>
          <p:cNvPr id="3" name="Content Placeholder 2"/>
          <p:cNvSpPr>
            <a:spLocks noGrp="1"/>
          </p:cNvSpPr>
          <p:nvPr>
            <p:ph idx="1"/>
          </p:nvPr>
        </p:nvSpPr>
        <p:spPr/>
        <p:txBody>
          <a:bodyPr>
            <a:normAutofit fontScale="85000" lnSpcReduction="20000"/>
          </a:bodyPr>
          <a:lstStyle/>
          <a:p>
            <a:pPr lvl="1">
              <a:buFont typeface="Wingdings" pitchFamily="2" charset="2"/>
              <a:buChar char="§"/>
            </a:pPr>
            <a:r>
              <a:rPr lang="en-US" b="1" u="sng" dirty="0">
                <a:solidFill>
                  <a:srgbClr val="FF0000"/>
                </a:solidFill>
              </a:rPr>
              <a:t>DO NOT</a:t>
            </a:r>
            <a:r>
              <a:rPr lang="en-US" dirty="0">
                <a:solidFill>
                  <a:srgbClr val="FF0000"/>
                </a:solidFill>
              </a:rPr>
              <a:t> </a:t>
            </a:r>
            <a:r>
              <a:rPr lang="en-US" dirty="0"/>
              <a:t>send form letters to the insured confirming coverage in some </a:t>
            </a:r>
            <a:r>
              <a:rPr lang="en-US" dirty="0" smtClean="0"/>
              <a:t>way</a:t>
            </a:r>
          </a:p>
          <a:p>
            <a:pPr lvl="1">
              <a:buFont typeface="Wingdings" pitchFamily="2" charset="2"/>
              <a:buChar char="§"/>
            </a:pPr>
            <a:endParaRPr lang="en-US" dirty="0" smtClean="0"/>
          </a:p>
          <a:p>
            <a:pPr lvl="1">
              <a:buFont typeface="Wingdings" pitchFamily="2" charset="2"/>
              <a:buChar char="§"/>
            </a:pPr>
            <a:r>
              <a:rPr lang="en-US" b="1" u="sng" dirty="0" smtClean="0">
                <a:solidFill>
                  <a:srgbClr val="FF0000"/>
                </a:solidFill>
              </a:rPr>
              <a:t>DO </a:t>
            </a:r>
            <a:r>
              <a:rPr lang="en-US" b="1" u="sng" dirty="0">
                <a:solidFill>
                  <a:srgbClr val="FF0000"/>
                </a:solidFill>
              </a:rPr>
              <a:t>NOT</a:t>
            </a:r>
            <a:r>
              <a:rPr lang="en-US" dirty="0">
                <a:solidFill>
                  <a:srgbClr val="FF0000"/>
                </a:solidFill>
              </a:rPr>
              <a:t> </a:t>
            </a:r>
            <a:r>
              <a:rPr lang="en-US" dirty="0"/>
              <a:t>give verbal assurances like “don’t worry” or “we’ll take care of that for you”, as such statements can be </a:t>
            </a:r>
            <a:r>
              <a:rPr lang="en-US" dirty="0" smtClean="0"/>
              <a:t>construed </a:t>
            </a:r>
            <a:r>
              <a:rPr lang="en-US" dirty="0"/>
              <a:t>to be implied representations that coverage will be </a:t>
            </a:r>
            <a:r>
              <a:rPr lang="en-US" dirty="0" smtClean="0"/>
              <a:t>afforded</a:t>
            </a:r>
          </a:p>
          <a:p>
            <a:pPr lvl="1">
              <a:buNone/>
            </a:pPr>
            <a:endParaRPr lang="en-US" dirty="0" smtClean="0"/>
          </a:p>
          <a:p>
            <a:pPr lvl="1">
              <a:buFont typeface="Wingdings" pitchFamily="2" charset="2"/>
              <a:buChar char="§"/>
            </a:pPr>
            <a:r>
              <a:rPr lang="en-US" b="1" u="sng" dirty="0" smtClean="0">
                <a:solidFill>
                  <a:srgbClr val="FF0000"/>
                </a:solidFill>
              </a:rPr>
              <a:t>DO </a:t>
            </a:r>
            <a:r>
              <a:rPr lang="en-US" b="1" u="sng" dirty="0">
                <a:solidFill>
                  <a:srgbClr val="FF0000"/>
                </a:solidFill>
              </a:rPr>
              <a:t>NOT</a:t>
            </a:r>
            <a:r>
              <a:rPr lang="en-US" dirty="0">
                <a:solidFill>
                  <a:srgbClr val="FF0000"/>
                </a:solidFill>
              </a:rPr>
              <a:t> </a:t>
            </a:r>
            <a:r>
              <a:rPr lang="en-US" dirty="0"/>
              <a:t>enter into settlement negotiations with the claimant or the claimant’s </a:t>
            </a:r>
            <a:r>
              <a:rPr lang="en-US" dirty="0" smtClean="0"/>
              <a:t>solicitor</a:t>
            </a:r>
          </a:p>
          <a:p>
            <a:pPr lvl="1">
              <a:buFont typeface="Wingdings" pitchFamily="2" charset="2"/>
              <a:buChar char="§"/>
            </a:pPr>
            <a:endParaRPr lang="en-US" dirty="0" smtClean="0"/>
          </a:p>
          <a:p>
            <a:pPr lvl="1">
              <a:buFont typeface="Wingdings" pitchFamily="2" charset="2"/>
              <a:buChar char="§"/>
            </a:pPr>
            <a:r>
              <a:rPr lang="en-US" b="1" u="sng" dirty="0" smtClean="0">
                <a:solidFill>
                  <a:srgbClr val="FF0000"/>
                </a:solidFill>
              </a:rPr>
              <a:t>DO </a:t>
            </a:r>
            <a:r>
              <a:rPr lang="en-US" b="1" u="sng" dirty="0">
                <a:solidFill>
                  <a:srgbClr val="FF0000"/>
                </a:solidFill>
              </a:rPr>
              <a:t>NOT</a:t>
            </a:r>
            <a:r>
              <a:rPr lang="en-US" dirty="0">
                <a:solidFill>
                  <a:srgbClr val="FF0000"/>
                </a:solidFill>
              </a:rPr>
              <a:t> </a:t>
            </a:r>
            <a:r>
              <a:rPr lang="en-US" dirty="0"/>
              <a:t>pay the </a:t>
            </a:r>
            <a:r>
              <a:rPr lang="en-US" dirty="0" smtClean="0"/>
              <a:t>claim</a:t>
            </a:r>
            <a:endParaRPr lang="en-US" dirty="0"/>
          </a:p>
          <a:p>
            <a:pPr marL="0" indent="0">
              <a:buNone/>
            </a:pPr>
            <a:endParaRPr lang="en-CA" dirty="0"/>
          </a:p>
        </p:txBody>
      </p:sp>
    </p:spTree>
    <p:extLst>
      <p:ext uri="{BB962C8B-B14F-4D97-AF65-F5344CB8AC3E}">
        <p14:creationId xmlns:p14="http://schemas.microsoft.com/office/powerpoint/2010/main" val="35292262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Liability Claims:</a:t>
            </a:r>
            <a:br>
              <a:rPr lang="en-US" dirty="0" smtClean="0"/>
            </a:br>
            <a:r>
              <a:rPr lang="en-US" dirty="0" smtClean="0"/>
              <a:t>Determining The Duty To Defend</a:t>
            </a:r>
            <a:endParaRPr lang="en-US" dirty="0"/>
          </a:p>
        </p:txBody>
      </p:sp>
      <p:sp>
        <p:nvSpPr>
          <p:cNvPr id="3" name="Content Placeholder 2"/>
          <p:cNvSpPr>
            <a:spLocks noGrp="1"/>
          </p:cNvSpPr>
          <p:nvPr>
            <p:ph idx="1"/>
          </p:nvPr>
        </p:nvSpPr>
        <p:spPr/>
        <p:txBody>
          <a:bodyPr>
            <a:normAutofit fontScale="85000" lnSpcReduction="20000"/>
          </a:bodyPr>
          <a:lstStyle/>
          <a:p>
            <a:pPr marL="571500" indent="-514350">
              <a:buFont typeface="+mj-lt"/>
              <a:buAutoNum type="arabicPeriod"/>
            </a:pPr>
            <a:r>
              <a:rPr lang="en-CA" dirty="0" smtClean="0"/>
              <a:t>Examine the pleadings (Statement of Claim) which defines the duty to defend;</a:t>
            </a:r>
          </a:p>
          <a:p>
            <a:pPr marL="571500" indent="-514350">
              <a:buFont typeface="+mj-lt"/>
              <a:buAutoNum type="arabicPeriod"/>
            </a:pPr>
            <a:endParaRPr lang="en-CA" dirty="0" smtClean="0"/>
          </a:p>
          <a:p>
            <a:pPr marL="571500" indent="-514350">
              <a:buFont typeface="+mj-lt"/>
              <a:buAutoNum type="arabicPeriod"/>
            </a:pPr>
            <a:r>
              <a:rPr lang="en-CA" dirty="0" smtClean="0"/>
              <a:t>The Statement of Claim must be reviewed as a whole to determine </a:t>
            </a:r>
            <a:r>
              <a:rPr lang="en-CA" i="1" dirty="0" smtClean="0"/>
              <a:t>the substance and true nature of the claim</a:t>
            </a:r>
            <a:r>
              <a:rPr lang="en-CA" dirty="0" smtClean="0"/>
              <a:t>. </a:t>
            </a:r>
          </a:p>
          <a:p>
            <a:pPr marL="1371600" lvl="2" indent="-514350">
              <a:buFont typeface="Wingdings" pitchFamily="2" charset="2"/>
              <a:buChar char="§"/>
            </a:pPr>
            <a:r>
              <a:rPr lang="en-CA" dirty="0" smtClean="0"/>
              <a:t>What really matters is not the labels chosen by the plaintiff, but the true nature of the claim;</a:t>
            </a:r>
          </a:p>
          <a:p>
            <a:pPr marL="1371600" lvl="2" indent="-514350">
              <a:buFont typeface="Wingdings" pitchFamily="2" charset="2"/>
              <a:buChar char="§"/>
            </a:pPr>
            <a:endParaRPr lang="en-US" dirty="0" smtClean="0"/>
          </a:p>
          <a:p>
            <a:pPr marL="571500" indent="-514350">
              <a:buFont typeface="+mj-lt"/>
              <a:buAutoNum type="arabicPeriod"/>
            </a:pPr>
            <a:r>
              <a:rPr lang="en-CA" dirty="0" smtClean="0"/>
              <a:t>The duty to defend arises only where the pleadings raise claims or allegations which could be payable under the insuring agreement. </a:t>
            </a:r>
            <a:endParaRPr lang="en-US" dirty="0" smtClean="0"/>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Liability Claims:</a:t>
            </a:r>
            <a:br>
              <a:rPr lang="en-US" dirty="0" smtClean="0"/>
            </a:br>
            <a:r>
              <a:rPr lang="en-US" dirty="0" smtClean="0"/>
              <a:t>Determining The Duty To Defend</a:t>
            </a:r>
            <a:endParaRPr lang="en-US" dirty="0"/>
          </a:p>
        </p:txBody>
      </p:sp>
      <p:sp>
        <p:nvSpPr>
          <p:cNvPr id="3" name="Content Placeholder 2"/>
          <p:cNvSpPr>
            <a:spLocks noGrp="1"/>
          </p:cNvSpPr>
          <p:nvPr>
            <p:ph idx="1"/>
          </p:nvPr>
        </p:nvSpPr>
        <p:spPr/>
        <p:txBody>
          <a:bodyPr/>
          <a:lstStyle/>
          <a:p>
            <a:r>
              <a:rPr lang="en-US" dirty="0" smtClean="0"/>
              <a:t>The duty to defend is broader than the duty to indemnify, although not inseparable</a:t>
            </a:r>
          </a:p>
          <a:p>
            <a:r>
              <a:rPr lang="en-US" dirty="0" smtClean="0"/>
              <a:t>Coverage to be read broadly and exclusions to  be read narrowly</a:t>
            </a:r>
          </a:p>
          <a:p>
            <a:r>
              <a:rPr lang="en-US" dirty="0" smtClean="0"/>
              <a:t>This is not the time to determine if the loss is covered, but </a:t>
            </a:r>
            <a:r>
              <a:rPr lang="en-US" i="1" dirty="0" smtClean="0"/>
              <a:t>if</a:t>
            </a:r>
            <a:r>
              <a:rPr lang="en-US" dirty="0" smtClean="0"/>
              <a:t> the claim as plead is true, </a:t>
            </a:r>
            <a:r>
              <a:rPr lang="en-US" i="1" dirty="0" smtClean="0"/>
              <a:t>could </a:t>
            </a:r>
            <a:r>
              <a:rPr lang="en-US" dirty="0" smtClean="0"/>
              <a:t>it be covered?</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Liability Claims:</a:t>
            </a:r>
            <a:br>
              <a:rPr lang="en-US" dirty="0" smtClean="0"/>
            </a:br>
            <a:r>
              <a:rPr lang="en-US" dirty="0" smtClean="0"/>
              <a:t>Determining The Duty To Defend</a:t>
            </a:r>
            <a:endParaRPr lang="en-CA" dirty="0"/>
          </a:p>
        </p:txBody>
      </p:sp>
      <p:sp>
        <p:nvSpPr>
          <p:cNvPr id="3" name="Content Placeholder 2"/>
          <p:cNvSpPr>
            <a:spLocks noGrp="1"/>
          </p:cNvSpPr>
          <p:nvPr>
            <p:ph idx="1"/>
          </p:nvPr>
        </p:nvSpPr>
        <p:spPr/>
        <p:txBody>
          <a:bodyPr>
            <a:normAutofit fontScale="85000" lnSpcReduction="20000"/>
          </a:bodyPr>
          <a:lstStyle/>
          <a:p>
            <a:r>
              <a:rPr lang="en-US" sz="3800" dirty="0"/>
              <a:t>True Nature of the Claim</a:t>
            </a:r>
          </a:p>
          <a:p>
            <a:pPr lvl="1"/>
            <a:endParaRPr lang="en-US" dirty="0"/>
          </a:p>
          <a:p>
            <a:pPr lvl="1">
              <a:buFont typeface="Wingdings" pitchFamily="2" charset="2"/>
              <a:buChar char="Ø"/>
            </a:pPr>
            <a:r>
              <a:rPr lang="en-US" dirty="0"/>
              <a:t>What is alleged to have happened?  Look at the pleadings</a:t>
            </a:r>
            <a:r>
              <a:rPr lang="en-US" dirty="0" smtClean="0"/>
              <a:t>. Why is the plaintiff suing the defendant.  </a:t>
            </a:r>
            <a:endParaRPr lang="en-US" dirty="0"/>
          </a:p>
          <a:p>
            <a:endParaRPr lang="en-US" dirty="0"/>
          </a:p>
          <a:p>
            <a:pPr lvl="1">
              <a:buFont typeface="Wingdings" pitchFamily="2" charset="2"/>
              <a:buChar char="Ø"/>
            </a:pPr>
            <a:r>
              <a:rPr lang="en-US" dirty="0"/>
              <a:t>Where the Statement of Claim, read as a whole, describes intentional conduct of the insured as the cause of loss (i.e.: assault), use of the word “negligence” elsewhere in the claim does not bring the claim within </a:t>
            </a:r>
            <a:r>
              <a:rPr lang="en-US" dirty="0" smtClean="0"/>
              <a:t>coverage.</a:t>
            </a:r>
          </a:p>
          <a:p>
            <a:pPr lvl="1">
              <a:buFont typeface="Wingdings" pitchFamily="2" charset="2"/>
              <a:buChar char="Ø"/>
            </a:pPr>
            <a:endParaRPr lang="en-US" dirty="0" smtClean="0"/>
          </a:p>
          <a:p>
            <a:pPr lvl="1">
              <a:buFont typeface="Wingdings" pitchFamily="2" charset="2"/>
              <a:buChar char="Ø"/>
            </a:pPr>
            <a:r>
              <a:rPr lang="en-US" dirty="0" smtClean="0"/>
              <a:t>At </a:t>
            </a:r>
            <a:r>
              <a:rPr lang="en-US" dirty="0"/>
              <a:t>this stage – look only at the pleadings – </a:t>
            </a:r>
            <a:r>
              <a:rPr lang="en-US" dirty="0">
                <a:solidFill>
                  <a:srgbClr val="FF0000"/>
                </a:solidFill>
              </a:rPr>
              <a:t>not</a:t>
            </a:r>
            <a:r>
              <a:rPr lang="en-US" dirty="0"/>
              <a:t> at the extrinsic evidence, such as statements, letters, etc.  </a:t>
            </a:r>
          </a:p>
          <a:p>
            <a:endParaRPr lang="en-CA" dirty="0"/>
          </a:p>
        </p:txBody>
      </p:sp>
    </p:spTree>
    <p:extLst>
      <p:ext uri="{BB962C8B-B14F-4D97-AF65-F5344CB8AC3E}">
        <p14:creationId xmlns:p14="http://schemas.microsoft.com/office/powerpoint/2010/main" val="32511410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To Defend</a:t>
            </a:r>
            <a:endParaRPr lang="en-CA" sz="3600" dirty="0"/>
          </a:p>
        </p:txBody>
      </p:sp>
      <p:sp>
        <p:nvSpPr>
          <p:cNvPr id="3" name="Content Placeholder 2"/>
          <p:cNvSpPr>
            <a:spLocks noGrp="1"/>
          </p:cNvSpPr>
          <p:nvPr>
            <p:ph idx="1"/>
          </p:nvPr>
        </p:nvSpPr>
        <p:spPr/>
        <p:txBody>
          <a:bodyPr>
            <a:normAutofit fontScale="77500" lnSpcReduction="20000"/>
          </a:bodyPr>
          <a:lstStyle/>
          <a:p>
            <a:pPr lvl="0" indent="0">
              <a:buNone/>
            </a:pPr>
            <a:r>
              <a:rPr lang="en-US" dirty="0"/>
              <a:t>Assuming allegations set out in the pleadings are </a:t>
            </a:r>
            <a:r>
              <a:rPr lang="en-US" dirty="0" smtClean="0"/>
              <a:t>true: </a:t>
            </a:r>
          </a:p>
          <a:p>
            <a:pPr lvl="0" indent="0">
              <a:buNone/>
            </a:pPr>
            <a:endParaRPr lang="en-US" dirty="0" smtClean="0"/>
          </a:p>
          <a:p>
            <a:pPr lvl="0" indent="0">
              <a:buFont typeface="Wingdings" pitchFamily="2" charset="2"/>
              <a:buChar char="Ø"/>
            </a:pPr>
            <a:r>
              <a:rPr lang="en-US" dirty="0" smtClean="0"/>
              <a:t>Do </a:t>
            </a:r>
            <a:r>
              <a:rPr lang="en-US" dirty="0"/>
              <a:t>they describe a claim within the scope of the policy’s coverage</a:t>
            </a:r>
            <a:r>
              <a:rPr lang="en-US" dirty="0" smtClean="0"/>
              <a:t>?</a:t>
            </a:r>
            <a:endParaRPr lang="en-US" sz="2800" dirty="0"/>
          </a:p>
          <a:p>
            <a:pPr>
              <a:buNone/>
            </a:pPr>
            <a:r>
              <a:rPr lang="en-US" dirty="0"/>
              <a:t> </a:t>
            </a:r>
            <a:endParaRPr lang="en-US" sz="2800" dirty="0"/>
          </a:p>
          <a:p>
            <a:pPr lvl="1">
              <a:buFont typeface="Wingdings" pitchFamily="2" charset="2"/>
              <a:buChar char="§"/>
            </a:pPr>
            <a:r>
              <a:rPr lang="en-US" dirty="0" smtClean="0"/>
              <a:t>Understanding </a:t>
            </a:r>
            <a:r>
              <a:rPr lang="en-US" dirty="0"/>
              <a:t>the terms of the policy relevant to the claim is </a:t>
            </a:r>
            <a:r>
              <a:rPr lang="en-US" dirty="0" smtClean="0"/>
              <a:t>key.</a:t>
            </a:r>
          </a:p>
          <a:p>
            <a:pPr lvl="1">
              <a:buFont typeface="Wingdings" pitchFamily="2" charset="2"/>
              <a:buChar char="§"/>
            </a:pPr>
            <a:endParaRPr lang="en-US" sz="2000" dirty="0" smtClean="0"/>
          </a:p>
          <a:p>
            <a:pPr lvl="1">
              <a:buFont typeface="Wingdings" pitchFamily="2" charset="2"/>
              <a:buChar char="§"/>
            </a:pPr>
            <a:r>
              <a:rPr lang="en-US" dirty="0" smtClean="0"/>
              <a:t>What </a:t>
            </a:r>
            <a:r>
              <a:rPr lang="en-US" dirty="0"/>
              <a:t>does the policy consist of:</a:t>
            </a:r>
            <a:endParaRPr lang="en-US" sz="2400" dirty="0"/>
          </a:p>
          <a:p>
            <a:pPr lvl="2"/>
            <a:r>
              <a:rPr lang="en-US" dirty="0" smtClean="0"/>
              <a:t>Declaration pages</a:t>
            </a:r>
          </a:p>
          <a:p>
            <a:pPr lvl="2"/>
            <a:r>
              <a:rPr lang="en-US" dirty="0" smtClean="0"/>
              <a:t>Policy language</a:t>
            </a:r>
            <a:endParaRPr lang="en-US" dirty="0"/>
          </a:p>
          <a:p>
            <a:pPr lvl="2"/>
            <a:r>
              <a:rPr lang="en-US" dirty="0" smtClean="0"/>
              <a:t>Endorsements</a:t>
            </a:r>
            <a:endParaRPr lang="en-US" dirty="0"/>
          </a:p>
          <a:p>
            <a:pPr lvl="2"/>
            <a:r>
              <a:rPr lang="en-US" dirty="0" smtClean="0"/>
              <a:t>Any </a:t>
            </a:r>
            <a:r>
              <a:rPr lang="en-US" dirty="0"/>
              <a:t>Attachments</a:t>
            </a:r>
          </a:p>
          <a:p>
            <a:pPr marL="0" indent="0">
              <a:buNone/>
            </a:pPr>
            <a:endParaRPr lang="en-CA" dirty="0"/>
          </a:p>
        </p:txBody>
      </p:sp>
    </p:spTree>
    <p:extLst>
      <p:ext uri="{BB962C8B-B14F-4D97-AF65-F5344CB8AC3E}">
        <p14:creationId xmlns:p14="http://schemas.microsoft.com/office/powerpoint/2010/main" val="41444336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Intentional Acts – Leading Case Law</a:t>
            </a:r>
            <a:r>
              <a:rPr lang="en-US" dirty="0" smtClean="0"/>
              <a:t/>
            </a:r>
            <a:br>
              <a:rPr lang="en-US" dirty="0" smtClean="0"/>
            </a:br>
            <a:r>
              <a:rPr lang="en-US" sz="2700" b="1" dirty="0" smtClean="0"/>
              <a:t>Meadows v. Meloche Monnex (2010)</a:t>
            </a:r>
            <a:r>
              <a:rPr lang="en-US" sz="2700" dirty="0" smtClean="0"/>
              <a:t/>
            </a:r>
            <a:br>
              <a:rPr lang="en-US" sz="2700" dirty="0" smtClean="0"/>
            </a:br>
            <a:endParaRPr lang="en-US" sz="2700"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Facts:</a:t>
            </a:r>
          </a:p>
          <a:p>
            <a:pPr lvl="0"/>
            <a:endParaRPr lang="en-US" dirty="0" smtClean="0"/>
          </a:p>
          <a:p>
            <a:pPr lvl="0"/>
            <a:r>
              <a:rPr lang="en-US" dirty="0" smtClean="0"/>
              <a:t>Insured’s son, Brent Meadows, got into a fight (over a girl) with another boy, David Skidmore, at the Carleton University residence.</a:t>
            </a:r>
          </a:p>
          <a:p>
            <a:pPr lvl="0"/>
            <a:endParaRPr lang="en-US" dirty="0" smtClean="0"/>
          </a:p>
          <a:p>
            <a:pPr lvl="0"/>
            <a:r>
              <a:rPr lang="en-US" dirty="0" smtClean="0"/>
              <a:t>David sued Brent.  His claim described an unprovoked attack (assault).  Brent said that he was acting in self </a:t>
            </a:r>
            <a:r>
              <a:rPr lang="en-US" dirty="0" err="1" smtClean="0"/>
              <a:t>defence</a:t>
            </a:r>
            <a:r>
              <a:rPr lang="en-US" dirty="0" smtClean="0"/>
              <a:t> (David was the instigator).  He sought </a:t>
            </a:r>
            <a:r>
              <a:rPr lang="en-US" dirty="0" err="1" smtClean="0"/>
              <a:t>defence</a:t>
            </a:r>
            <a:r>
              <a:rPr lang="en-US" dirty="0" smtClean="0"/>
              <a:t> coverage under his dad’s </a:t>
            </a:r>
            <a:r>
              <a:rPr lang="en-US" dirty="0" smtClean="0"/>
              <a:t>homeowner’s </a:t>
            </a:r>
            <a:r>
              <a:rPr lang="en-US" dirty="0" smtClean="0"/>
              <a:t>policy.</a:t>
            </a:r>
          </a:p>
          <a:p>
            <a:pPr lvl="0"/>
            <a:endParaRPr lang="en-US" dirty="0" smtClean="0"/>
          </a:p>
          <a:p>
            <a:pPr lvl="0"/>
            <a:r>
              <a:rPr lang="en-US" dirty="0" smtClean="0"/>
              <a:t>The insurer </a:t>
            </a:r>
            <a:r>
              <a:rPr lang="en-US" dirty="0" smtClean="0"/>
              <a:t>refused to defend Brent on the basis that the policy did not cover intentional acts.</a:t>
            </a:r>
          </a:p>
          <a:p>
            <a:pPr lvl="0"/>
            <a:endParaRPr lang="en-US" dirty="0" smtClean="0"/>
          </a:p>
          <a:p>
            <a:pPr lvl="0"/>
            <a:r>
              <a:rPr lang="en-US" dirty="0" smtClean="0"/>
              <a:t>Brent commenced an application to determine whether </a:t>
            </a:r>
            <a:r>
              <a:rPr lang="en-US" dirty="0" smtClean="0"/>
              <a:t>the insurer </a:t>
            </a:r>
            <a:r>
              <a:rPr lang="en-US" dirty="0" smtClean="0"/>
              <a:t>had a duty to defend him.</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Coverage Dispute?</a:t>
            </a:r>
            <a:endParaRPr lang="en-CA" dirty="0"/>
          </a:p>
        </p:txBody>
      </p:sp>
      <p:sp>
        <p:nvSpPr>
          <p:cNvPr id="3" name="Content Placeholder 2"/>
          <p:cNvSpPr>
            <a:spLocks noGrp="1"/>
          </p:cNvSpPr>
          <p:nvPr>
            <p:ph idx="1"/>
          </p:nvPr>
        </p:nvSpPr>
        <p:spPr/>
        <p:txBody>
          <a:bodyPr>
            <a:normAutofit fontScale="70000" lnSpcReduction="20000"/>
          </a:bodyPr>
          <a:lstStyle/>
          <a:p>
            <a:pPr lvl="0"/>
            <a:r>
              <a:rPr lang="en-US" dirty="0"/>
              <a:t>A policy of insurance is a contract, in which an insurer, in exchange for a premium, agrees to defend and indemnify the insured from certain risks or to insure a particular asset (such as a house or a car).</a:t>
            </a:r>
          </a:p>
          <a:p>
            <a:endParaRPr lang="en-US" dirty="0"/>
          </a:p>
          <a:p>
            <a:pPr lvl="0"/>
            <a:r>
              <a:rPr lang="en-US" dirty="0"/>
              <a:t>There is an “insuring agreement” which sets out the intended scope of </a:t>
            </a:r>
            <a:r>
              <a:rPr lang="en-US" dirty="0" smtClean="0"/>
              <a:t>coverage.  That scope is further restrained </a:t>
            </a:r>
            <a:r>
              <a:rPr lang="en-US" dirty="0"/>
              <a:t>by a set of exclusions.</a:t>
            </a:r>
          </a:p>
          <a:p>
            <a:pPr>
              <a:buNone/>
            </a:pPr>
            <a:r>
              <a:rPr lang="en-US" dirty="0"/>
              <a:t> </a:t>
            </a:r>
          </a:p>
          <a:p>
            <a:pPr lvl="0"/>
            <a:r>
              <a:rPr lang="en-US" dirty="0"/>
              <a:t>The modern trend in drafting policies is to use plain and unambiguous language, which can be understood by an average person.  Nevertheless, an insurance policy can be a daunting read for </a:t>
            </a:r>
            <a:r>
              <a:rPr lang="en-US" dirty="0" smtClean="0"/>
              <a:t>anybody and </a:t>
            </a:r>
            <a:r>
              <a:rPr lang="en-US" dirty="0"/>
              <a:t>most people do not read their policies until they make their first </a:t>
            </a:r>
            <a:r>
              <a:rPr lang="en-US" dirty="0" smtClean="0"/>
              <a:t>claim, if </a:t>
            </a:r>
            <a:r>
              <a:rPr lang="en-US" dirty="0"/>
              <a:t>at </a:t>
            </a:r>
            <a:r>
              <a:rPr lang="en-US" dirty="0" smtClean="0"/>
              <a:t>all.</a:t>
            </a:r>
            <a:endParaRPr lang="en-US" dirty="0"/>
          </a:p>
          <a:p>
            <a:pPr marL="0" indent="0">
              <a:buNone/>
            </a:pPr>
            <a:endParaRPr lang="en-CA" dirty="0"/>
          </a:p>
        </p:txBody>
      </p:sp>
    </p:spTree>
    <p:extLst>
      <p:ext uri="{BB962C8B-B14F-4D97-AF65-F5344CB8AC3E}">
        <p14:creationId xmlns:p14="http://schemas.microsoft.com/office/powerpoint/2010/main" val="26966125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Meadows v. Meloche Monnex</a:t>
            </a:r>
            <a:r>
              <a:rPr lang="en-US" dirty="0" smtClean="0"/>
              <a:t/>
            </a:r>
            <a:br>
              <a:rPr lang="en-US" dirty="0" smtClean="0"/>
            </a:br>
            <a:r>
              <a:rPr lang="en-US" sz="2700" b="1" dirty="0" smtClean="0"/>
              <a:t>Original Application Judge:  </a:t>
            </a:r>
            <a:r>
              <a:rPr lang="en-US" sz="2700" b="1" dirty="0" smtClean="0"/>
              <a:t>Insurer</a:t>
            </a:r>
            <a:r>
              <a:rPr lang="en-US" sz="2700" b="1" dirty="0" smtClean="0"/>
              <a:t> </a:t>
            </a:r>
            <a:r>
              <a:rPr lang="en-US" sz="2700" b="1" dirty="0" smtClean="0"/>
              <a:t>Lost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The Court recognized an exception to the general rule that the Court may consider only the allegations set out in the Statement of Claim to determine the insurer’s duty to defend.</a:t>
            </a:r>
          </a:p>
          <a:p>
            <a:pPr lvl="0"/>
            <a:endParaRPr lang="en-US" dirty="0" smtClean="0"/>
          </a:p>
          <a:p>
            <a:pPr lvl="0"/>
            <a:r>
              <a:rPr lang="en-US" dirty="0" smtClean="0"/>
              <a:t>Where the insured claims self-</a:t>
            </a:r>
            <a:r>
              <a:rPr lang="en-US" dirty="0" err="1" smtClean="0"/>
              <a:t>defence</a:t>
            </a:r>
            <a:r>
              <a:rPr lang="en-US" dirty="0" smtClean="0"/>
              <a:t>, the Court may consider the allegations in the Statement of </a:t>
            </a:r>
            <a:r>
              <a:rPr lang="en-US" dirty="0" err="1" smtClean="0"/>
              <a:t>Defence</a:t>
            </a:r>
            <a:r>
              <a:rPr lang="en-US" dirty="0" smtClean="0"/>
              <a:t> to determine the duty to defend.</a:t>
            </a:r>
          </a:p>
          <a:p>
            <a:pPr lvl="0"/>
            <a:endParaRPr lang="en-US" dirty="0" smtClean="0"/>
          </a:p>
          <a:p>
            <a:pPr lvl="0"/>
            <a:r>
              <a:rPr lang="en-US" dirty="0" smtClean="0"/>
              <a:t>Self-</a:t>
            </a:r>
            <a:r>
              <a:rPr lang="en-US" dirty="0" err="1" smtClean="0"/>
              <a:t>defence</a:t>
            </a:r>
            <a:r>
              <a:rPr lang="en-US" dirty="0" smtClean="0"/>
              <a:t> is not an intentional act.  If it is self </a:t>
            </a:r>
            <a:r>
              <a:rPr lang="en-US" dirty="0" err="1" smtClean="0"/>
              <a:t>defence</a:t>
            </a:r>
            <a:r>
              <a:rPr lang="en-US" dirty="0" smtClean="0"/>
              <a:t> then the claim ought not be excluded.</a:t>
            </a:r>
          </a:p>
          <a:p>
            <a:pPr lvl="0"/>
            <a:endParaRPr lang="en-US" dirty="0" smtClean="0"/>
          </a:p>
          <a:p>
            <a:pPr lvl="0"/>
            <a:r>
              <a:rPr lang="en-US" dirty="0" smtClean="0"/>
              <a:t>The Court found that Meadows, who claimed </a:t>
            </a:r>
            <a:r>
              <a:rPr lang="en-US" dirty="0" err="1" smtClean="0"/>
              <a:t>self-defence</a:t>
            </a:r>
            <a:r>
              <a:rPr lang="en-US" dirty="0" smtClean="0"/>
              <a:t>, was entitled to </a:t>
            </a:r>
            <a:r>
              <a:rPr lang="en-US" dirty="0" err="1" smtClean="0"/>
              <a:t>defence</a:t>
            </a:r>
            <a:r>
              <a:rPr lang="en-US" dirty="0" smtClean="0"/>
              <a:t> funded by </a:t>
            </a:r>
            <a:r>
              <a:rPr lang="en-US" dirty="0" smtClean="0"/>
              <a:t>the insurer.  The insurer </a:t>
            </a:r>
            <a:r>
              <a:rPr lang="en-US" dirty="0" smtClean="0"/>
              <a:t>appealed.</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Meadows v. Meloche Monnex</a:t>
            </a:r>
            <a:r>
              <a:rPr lang="en-US" dirty="0" smtClean="0"/>
              <a:t/>
            </a:r>
            <a:br>
              <a:rPr lang="en-US" dirty="0" smtClean="0"/>
            </a:br>
            <a:r>
              <a:rPr lang="en-US" sz="2700" b="1" dirty="0" smtClean="0"/>
              <a:t>Court of Appeal:  </a:t>
            </a:r>
            <a:r>
              <a:rPr lang="en-US" sz="2700" b="1" dirty="0" smtClean="0"/>
              <a:t>Insurer </a:t>
            </a:r>
            <a:r>
              <a:rPr lang="en-US" sz="2700" b="1" dirty="0" smtClean="0"/>
              <a:t>Won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Whether or not reference is made to the additional materials (beyond the Statement of Claim), the result is the same – there is no duty to defend the insured where the Statement of Claim alleges that the insured assaulted the plaintiff.</a:t>
            </a:r>
          </a:p>
          <a:p>
            <a:pPr lvl="0"/>
            <a:endParaRPr lang="en-US" dirty="0" smtClean="0"/>
          </a:p>
          <a:p>
            <a:pPr lvl="0"/>
            <a:r>
              <a:rPr lang="en-US" dirty="0" smtClean="0"/>
              <a:t>To trigger the duty to defend, the insured must show the basis on which the policy may be called upon to indemnify.</a:t>
            </a:r>
          </a:p>
          <a:p>
            <a:pPr lvl="0"/>
            <a:endParaRPr lang="en-US" dirty="0" smtClean="0"/>
          </a:p>
          <a:p>
            <a:pPr lvl="0"/>
            <a:r>
              <a:rPr lang="en-US" dirty="0" smtClean="0"/>
              <a:t>The Court must look first at the Statement of Claim.  If the pleadings allege facts which, if true, would require the insurer to indemnify the insured, the insurer is obliged to provide a </a:t>
            </a:r>
            <a:r>
              <a:rPr lang="en-US" dirty="0" err="1" smtClean="0"/>
              <a:t>defence</a:t>
            </a:r>
            <a:r>
              <a:rPr lang="en-US" dirty="0" smtClean="0"/>
              <a:t>.  What matters are not labels chosen by the drafter of the claim but the “true nature of the claim”. </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Meadows v. Meloche Monnex</a:t>
            </a:r>
            <a:r>
              <a:rPr lang="en-US" dirty="0" smtClean="0"/>
              <a:t/>
            </a:r>
            <a:br>
              <a:rPr lang="en-US" dirty="0" smtClean="0"/>
            </a:br>
            <a:r>
              <a:rPr lang="en-US" sz="2700" b="1" dirty="0" smtClean="0"/>
              <a:t>Court of Appeal</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Skidmore’s claim was about an assault by Meadows.  Purely intentional wrongdoing.</a:t>
            </a:r>
          </a:p>
          <a:p>
            <a:pPr lvl="0"/>
            <a:endParaRPr lang="en-US" dirty="0" smtClean="0"/>
          </a:p>
          <a:p>
            <a:pPr lvl="0"/>
            <a:r>
              <a:rPr lang="en-US" dirty="0" smtClean="0"/>
              <a:t>The policy does not provide coverage for intentional acts.</a:t>
            </a:r>
          </a:p>
          <a:p>
            <a:pPr lvl="0"/>
            <a:endParaRPr lang="en-US" dirty="0" smtClean="0"/>
          </a:p>
          <a:p>
            <a:pPr lvl="0"/>
            <a:r>
              <a:rPr lang="en-US" dirty="0" smtClean="0"/>
              <a:t>The practical result is that if the plaintiff succeeds, he will have shown Meadows’ act to be an intentional assault – an act excluded from coverage under the policy.</a:t>
            </a:r>
          </a:p>
          <a:p>
            <a:pPr lvl="0"/>
            <a:endParaRPr lang="en-US" dirty="0" smtClean="0"/>
          </a:p>
          <a:p>
            <a:pPr lvl="0"/>
            <a:r>
              <a:rPr lang="en-US" dirty="0" smtClean="0"/>
              <a:t>If the plaintiff’s action fails, there is nothing to indemnify and, therefore, no insured claim.</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To Indemnify</a:t>
            </a:r>
            <a:endParaRPr lang="en-CA" dirty="0"/>
          </a:p>
        </p:txBody>
      </p:sp>
      <p:sp>
        <p:nvSpPr>
          <p:cNvPr id="3" name="Content Placeholder 2"/>
          <p:cNvSpPr>
            <a:spLocks noGrp="1"/>
          </p:cNvSpPr>
          <p:nvPr>
            <p:ph idx="1"/>
          </p:nvPr>
        </p:nvSpPr>
        <p:spPr/>
        <p:txBody>
          <a:bodyPr>
            <a:normAutofit/>
          </a:bodyPr>
          <a:lstStyle/>
          <a:p>
            <a:pPr lvl="0"/>
            <a:r>
              <a:rPr lang="en-US" dirty="0" smtClean="0"/>
              <a:t>Separate from the duty to defend</a:t>
            </a:r>
          </a:p>
          <a:p>
            <a:pPr lvl="0"/>
            <a:r>
              <a:rPr lang="en-US" dirty="0" smtClean="0"/>
              <a:t>What </a:t>
            </a:r>
            <a:r>
              <a:rPr lang="en-US" dirty="0"/>
              <a:t>really happened? </a:t>
            </a:r>
            <a:endParaRPr lang="en-US" sz="2800" dirty="0"/>
          </a:p>
          <a:p>
            <a:pPr lvl="1">
              <a:buFont typeface="Wingdings" pitchFamily="2" charset="2"/>
              <a:buChar char="§"/>
            </a:pPr>
            <a:r>
              <a:rPr lang="en-US" dirty="0"/>
              <a:t>Review the underwriting file in </a:t>
            </a:r>
            <a:r>
              <a:rPr lang="en-US" dirty="0" smtClean="0"/>
              <a:t>full</a:t>
            </a:r>
          </a:p>
          <a:p>
            <a:pPr lvl="1">
              <a:buFont typeface="Wingdings" pitchFamily="2" charset="2"/>
              <a:buChar char="§"/>
            </a:pPr>
            <a:r>
              <a:rPr lang="en-US" dirty="0" smtClean="0"/>
              <a:t>Look </a:t>
            </a:r>
            <a:r>
              <a:rPr lang="en-US" dirty="0"/>
              <a:t>at the </a:t>
            </a:r>
            <a:r>
              <a:rPr lang="en-US" dirty="0" smtClean="0"/>
              <a:t>application</a:t>
            </a:r>
          </a:p>
          <a:p>
            <a:pPr lvl="1">
              <a:buFont typeface="Wingdings" pitchFamily="2" charset="2"/>
              <a:buChar char="§"/>
            </a:pPr>
            <a:r>
              <a:rPr lang="en-US" dirty="0" smtClean="0"/>
              <a:t>Where </a:t>
            </a:r>
            <a:r>
              <a:rPr lang="en-US" dirty="0"/>
              <a:t>no application in writing was made – review the recordings of all telephone discussions with the </a:t>
            </a:r>
            <a:r>
              <a:rPr lang="en-US" dirty="0" smtClean="0"/>
              <a:t>insured</a:t>
            </a:r>
          </a:p>
          <a:p>
            <a:pPr lvl="1">
              <a:buFont typeface="Wingdings" pitchFamily="2" charset="2"/>
              <a:buChar char="§"/>
            </a:pPr>
            <a:r>
              <a:rPr lang="en-US" dirty="0" smtClean="0"/>
              <a:t>Secure </a:t>
            </a:r>
            <a:r>
              <a:rPr lang="en-US" dirty="0"/>
              <a:t>detailed </a:t>
            </a:r>
            <a:r>
              <a:rPr lang="en-US" dirty="0" smtClean="0"/>
              <a:t>statements</a:t>
            </a:r>
            <a:endParaRPr lang="en-US" sz="2400" dirty="0"/>
          </a:p>
          <a:p>
            <a:pPr marL="0" indent="0">
              <a:buNone/>
            </a:pPr>
            <a:endParaRPr lang="en-CA" dirty="0"/>
          </a:p>
        </p:txBody>
      </p:sp>
    </p:spTree>
    <p:extLst>
      <p:ext uri="{BB962C8B-B14F-4D97-AF65-F5344CB8AC3E}">
        <p14:creationId xmlns:p14="http://schemas.microsoft.com/office/powerpoint/2010/main" val="20134747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 If In Doubt</a:t>
            </a:r>
            <a:endParaRPr lang="en-CA" dirty="0"/>
          </a:p>
        </p:txBody>
      </p:sp>
      <p:sp>
        <p:nvSpPr>
          <p:cNvPr id="3" name="Content Placeholder 2"/>
          <p:cNvSpPr>
            <a:spLocks noGrp="1"/>
          </p:cNvSpPr>
          <p:nvPr>
            <p:ph idx="1"/>
          </p:nvPr>
        </p:nvSpPr>
        <p:spPr/>
        <p:txBody>
          <a:bodyPr/>
          <a:lstStyle/>
          <a:p>
            <a:pPr algn="ctr">
              <a:buNone/>
            </a:pPr>
            <a:endParaRPr lang="en-US" dirty="0"/>
          </a:p>
          <a:p>
            <a:pPr algn="ctr">
              <a:buNone/>
            </a:pPr>
            <a:r>
              <a:rPr lang="en-US" sz="4000" dirty="0" smtClean="0"/>
              <a:t>Non </a:t>
            </a:r>
            <a:r>
              <a:rPr lang="en-US" sz="4000" dirty="0"/>
              <a:t>Waiver Agreements</a:t>
            </a:r>
          </a:p>
          <a:p>
            <a:pPr algn="ctr">
              <a:buNone/>
            </a:pPr>
            <a:r>
              <a:rPr lang="en-US" sz="4000" dirty="0"/>
              <a:t>- and –</a:t>
            </a:r>
          </a:p>
          <a:p>
            <a:pPr algn="ctr">
              <a:buNone/>
            </a:pPr>
            <a:r>
              <a:rPr lang="en-US" sz="4000" dirty="0"/>
              <a:t>Reservation of Rights Letters</a:t>
            </a:r>
          </a:p>
          <a:p>
            <a:endParaRPr lang="en-CA" dirty="0"/>
          </a:p>
        </p:txBody>
      </p:sp>
    </p:spTree>
    <p:extLst>
      <p:ext uri="{BB962C8B-B14F-4D97-AF65-F5344CB8AC3E}">
        <p14:creationId xmlns:p14="http://schemas.microsoft.com/office/powerpoint/2010/main" val="16834429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Waiver Agreements</a:t>
            </a:r>
            <a:endParaRPr lang="en-CA" dirty="0"/>
          </a:p>
        </p:txBody>
      </p:sp>
      <p:sp>
        <p:nvSpPr>
          <p:cNvPr id="3" name="Content Placeholder 2"/>
          <p:cNvSpPr>
            <a:spLocks noGrp="1"/>
          </p:cNvSpPr>
          <p:nvPr>
            <p:ph idx="1"/>
          </p:nvPr>
        </p:nvSpPr>
        <p:spPr/>
        <p:txBody>
          <a:bodyPr>
            <a:normAutofit fontScale="40000" lnSpcReduction="20000"/>
          </a:bodyPr>
          <a:lstStyle/>
          <a:p>
            <a:pPr lvl="0"/>
            <a:endParaRPr lang="en-US" dirty="0" smtClean="0"/>
          </a:p>
          <a:p>
            <a:pPr lvl="0"/>
            <a:r>
              <a:rPr lang="en-US" sz="4500" dirty="0" smtClean="0"/>
              <a:t>Ask </a:t>
            </a:r>
            <a:r>
              <a:rPr lang="en-US" sz="4500" dirty="0"/>
              <a:t>for a </a:t>
            </a:r>
            <a:r>
              <a:rPr lang="en-US" sz="4500" b="1" dirty="0"/>
              <a:t>Non-Waiver Agreement</a:t>
            </a:r>
            <a:r>
              <a:rPr lang="en-US" sz="4500" dirty="0"/>
              <a:t> as soon as you realize that there is a potential coverage issue.  </a:t>
            </a:r>
          </a:p>
          <a:p>
            <a:endParaRPr lang="en-US" sz="4500" dirty="0"/>
          </a:p>
          <a:p>
            <a:pPr lvl="0"/>
            <a:r>
              <a:rPr lang="en-US" sz="4500" dirty="0"/>
              <a:t>A Non-Waiver Agreement is a written document, executed by the insurer and the insured, wherein the insured acknowledges the insurer’s right to deny coverage in the future</a:t>
            </a:r>
            <a:r>
              <a:rPr lang="en-US" sz="4500" dirty="0" smtClean="0"/>
              <a:t>.</a:t>
            </a:r>
          </a:p>
          <a:p>
            <a:pPr lvl="0"/>
            <a:endParaRPr lang="en-US" sz="4500" dirty="0" smtClean="0"/>
          </a:p>
          <a:p>
            <a:pPr lvl="0"/>
            <a:r>
              <a:rPr lang="en-US" sz="4500" dirty="0" smtClean="0"/>
              <a:t>It is designed to make it clear to the insured that the insurer is not waiving its rights and prevent the insured from raising an </a:t>
            </a:r>
            <a:r>
              <a:rPr lang="en-US" sz="4500" dirty="0" err="1" smtClean="0"/>
              <a:t>estoppel</a:t>
            </a:r>
            <a:r>
              <a:rPr lang="en-US" sz="4500" dirty="0" smtClean="0"/>
              <a:t> argument at a later point in time by claiming that it thought the insurer had committed to coverage.</a:t>
            </a:r>
          </a:p>
          <a:p>
            <a:pPr lvl="0"/>
            <a:endParaRPr lang="en-US" sz="4500" dirty="0" smtClean="0"/>
          </a:p>
          <a:p>
            <a:r>
              <a:rPr lang="en-US" sz="4500" dirty="0" smtClean="0"/>
              <a:t>The essence of the Non-waiver Agreement is the insurer’s right to take steps necessary for the defence of the claim before its coverage investigation is completed.  Where the coverage investigation results in a decision to deny coverage, the insurer may do so and may seek indemnity from the insured for any monies paid to the claimant on settlement or judgment.</a:t>
            </a:r>
            <a:endParaRPr lang="en-US" sz="4500" dirty="0"/>
          </a:p>
        </p:txBody>
      </p:sp>
    </p:spTree>
    <p:extLst>
      <p:ext uri="{BB962C8B-B14F-4D97-AF65-F5344CB8AC3E}">
        <p14:creationId xmlns:p14="http://schemas.microsoft.com/office/powerpoint/2010/main" val="30364935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Non Waiver Agreements</a:t>
            </a:r>
            <a:endParaRPr lang="en-CA" sz="3600" dirty="0"/>
          </a:p>
        </p:txBody>
      </p:sp>
      <p:sp>
        <p:nvSpPr>
          <p:cNvPr id="3" name="Content Placeholder 2"/>
          <p:cNvSpPr>
            <a:spLocks noGrp="1"/>
          </p:cNvSpPr>
          <p:nvPr>
            <p:ph idx="1"/>
          </p:nvPr>
        </p:nvSpPr>
        <p:spPr/>
        <p:txBody>
          <a:bodyPr>
            <a:normAutofit fontScale="32500" lnSpcReduction="20000"/>
          </a:bodyPr>
          <a:lstStyle/>
          <a:p>
            <a:pPr marL="0" indent="0">
              <a:buNone/>
            </a:pPr>
            <a:r>
              <a:rPr lang="en-US" sz="6200" dirty="0"/>
              <a:t> </a:t>
            </a:r>
          </a:p>
          <a:p>
            <a:pPr marL="0" indent="0">
              <a:buNone/>
            </a:pPr>
            <a:endParaRPr lang="en-US" sz="6200" dirty="0"/>
          </a:p>
          <a:p>
            <a:pPr>
              <a:buNone/>
            </a:pPr>
            <a:r>
              <a:rPr lang="en-US" sz="6200" dirty="0"/>
              <a:t>	</a:t>
            </a:r>
            <a:r>
              <a:rPr lang="en-US" sz="6200" dirty="0" smtClean="0"/>
              <a:t>“</a:t>
            </a:r>
            <a:r>
              <a:rPr lang="en-US" sz="6200" i="1" dirty="0"/>
              <a:t>The purpose of the agreement is obvious. There is an action against the [insured] to be defended. The action may or it may not involve liability of the insured, against which the policy promises indemnity, and it may be that, whether it does or does not, there are circumstances already known, or that may be discovered, that entitled the insurer to be relieved of liability to the insured under the policy. With matters in this condition the insurer and the insured consider it the wiser course, instead of immediately fighting each other, to defend the claimant’s lawsuit and find out first whether or not there was really anything for them to fight with each other about</a:t>
            </a:r>
            <a:r>
              <a:rPr lang="en-US" sz="6200" i="1" dirty="0" smtClean="0"/>
              <a:t>.”</a:t>
            </a:r>
            <a:r>
              <a:rPr lang="en-US" sz="6200" b="1" i="1" dirty="0" smtClean="0"/>
              <a:t> </a:t>
            </a:r>
          </a:p>
          <a:p>
            <a:endParaRPr lang="en-US" sz="6200" b="1" i="1" dirty="0" smtClean="0"/>
          </a:p>
          <a:p>
            <a:pPr lvl="2"/>
            <a:r>
              <a:rPr lang="en-US" sz="5400" b="1" i="1" dirty="0" smtClean="0"/>
              <a:t>Harrison v. Ocean Accident &amp; Guarantee Corp. Ltd. </a:t>
            </a:r>
            <a:r>
              <a:rPr lang="en-US" sz="5400" dirty="0" smtClean="0"/>
              <a:t>[1948] 3 D.L.R. 445 (Ont. C.A.)</a:t>
            </a:r>
            <a:endParaRPr lang="en-US" sz="5400" dirty="0"/>
          </a:p>
          <a:p>
            <a:endParaRPr lang="en-CA" dirty="0"/>
          </a:p>
        </p:txBody>
      </p:sp>
    </p:spTree>
    <p:extLst>
      <p:ext uri="{BB962C8B-B14F-4D97-AF65-F5344CB8AC3E}">
        <p14:creationId xmlns:p14="http://schemas.microsoft.com/office/powerpoint/2010/main" val="239714281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Waiver Agreements</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smtClean="0"/>
              <a:t>The agreement allows the insurer to delay its decision on whether to deny or provide coverage, while permitting the insurer to:</a:t>
            </a:r>
          </a:p>
          <a:p>
            <a:pPr>
              <a:buNone/>
            </a:pPr>
            <a:r>
              <a:rPr lang="en-US" dirty="0" smtClean="0"/>
              <a:t> </a:t>
            </a:r>
          </a:p>
          <a:p>
            <a:pPr lvl="1">
              <a:buFont typeface="Wingdings" pitchFamily="2" charset="2"/>
              <a:buChar char="§"/>
            </a:pPr>
            <a:r>
              <a:rPr lang="en-US" dirty="0" smtClean="0"/>
              <a:t>investigate the claim</a:t>
            </a:r>
          </a:p>
          <a:p>
            <a:pPr>
              <a:buNone/>
            </a:pPr>
            <a:r>
              <a:rPr lang="en-US" dirty="0" smtClean="0"/>
              <a:t> </a:t>
            </a:r>
          </a:p>
          <a:p>
            <a:pPr lvl="1">
              <a:buFont typeface="Wingdings" pitchFamily="2" charset="2"/>
              <a:buChar char="§"/>
            </a:pPr>
            <a:r>
              <a:rPr lang="en-US" dirty="0" smtClean="0"/>
              <a:t>provide a defence to the insured in the underlying action</a:t>
            </a:r>
          </a:p>
          <a:p>
            <a:pPr lvl="1">
              <a:buFont typeface="Wingdings" pitchFamily="2" charset="2"/>
              <a:buChar char="§"/>
            </a:pPr>
            <a:endParaRPr lang="en-US" dirty="0" smtClean="0"/>
          </a:p>
          <a:p>
            <a:pPr lvl="1">
              <a:buFont typeface="Wingdings" pitchFamily="2" charset="2"/>
              <a:buChar char="§"/>
            </a:pPr>
            <a:r>
              <a:rPr lang="en-US" dirty="0" smtClean="0"/>
              <a:t>negotiate and carry out settlement with the third party</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Non Waiver Agreements</a:t>
            </a:r>
            <a:endParaRPr lang="en-CA" sz="3600" dirty="0"/>
          </a:p>
        </p:txBody>
      </p:sp>
      <p:sp>
        <p:nvSpPr>
          <p:cNvPr id="3" name="Content Placeholder 2"/>
          <p:cNvSpPr>
            <a:spLocks noGrp="1"/>
          </p:cNvSpPr>
          <p:nvPr>
            <p:ph idx="1"/>
          </p:nvPr>
        </p:nvSpPr>
        <p:spPr/>
        <p:txBody>
          <a:bodyPr>
            <a:normAutofit fontScale="77500" lnSpcReduction="20000"/>
          </a:bodyPr>
          <a:lstStyle/>
          <a:p>
            <a:pPr lvl="0"/>
            <a:r>
              <a:rPr lang="en-US" dirty="0"/>
              <a:t>A non-waiver agreement </a:t>
            </a:r>
            <a:r>
              <a:rPr lang="en-US" dirty="0">
                <a:solidFill>
                  <a:srgbClr val="FF0000"/>
                </a:solidFill>
              </a:rPr>
              <a:t>does not</a:t>
            </a:r>
            <a:r>
              <a:rPr lang="en-US" dirty="0"/>
              <a:t> negate the insurer’s duty to make reasonable and prudent investigations and make an election to affirm or deny coverage within a reasonable time. </a:t>
            </a:r>
            <a:endParaRPr lang="en-US" dirty="0" smtClean="0"/>
          </a:p>
          <a:p>
            <a:pPr lvl="0"/>
            <a:endParaRPr lang="en-US" dirty="0" smtClean="0"/>
          </a:p>
          <a:p>
            <a:pPr lvl="0"/>
            <a:r>
              <a:rPr lang="en-US" dirty="0" smtClean="0"/>
              <a:t>It </a:t>
            </a:r>
            <a:r>
              <a:rPr lang="en-US" dirty="0">
                <a:solidFill>
                  <a:srgbClr val="FF0000"/>
                </a:solidFill>
              </a:rPr>
              <a:t>does not</a:t>
            </a:r>
            <a:r>
              <a:rPr lang="en-US" dirty="0"/>
              <a:t> “buy the insurer more time” to make investigations, which must be made on a “reasonable and prudent” basis.  </a:t>
            </a:r>
            <a:endParaRPr lang="en-US" dirty="0" smtClean="0"/>
          </a:p>
          <a:p>
            <a:pPr lvl="0"/>
            <a:endParaRPr lang="en-US" dirty="0" smtClean="0"/>
          </a:p>
          <a:p>
            <a:pPr lvl="0"/>
            <a:r>
              <a:rPr lang="en-US" dirty="0" smtClean="0"/>
              <a:t>A </a:t>
            </a:r>
            <a:r>
              <a:rPr lang="en-US" dirty="0"/>
              <a:t>non-waiver agreement merely reserves the right of an insurer to take steps on behalf of the insured without prejudice to the insurer’s rights under the policy.</a:t>
            </a:r>
          </a:p>
          <a:p>
            <a:endParaRPr lang="en-US" dirty="0"/>
          </a:p>
          <a:p>
            <a:pPr marL="0" indent="0">
              <a:buNone/>
            </a:pPr>
            <a:endParaRPr lang="en-CA" dirty="0"/>
          </a:p>
        </p:txBody>
      </p:sp>
    </p:spTree>
    <p:extLst>
      <p:ext uri="{BB962C8B-B14F-4D97-AF65-F5344CB8AC3E}">
        <p14:creationId xmlns:p14="http://schemas.microsoft.com/office/powerpoint/2010/main" val="350694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Delay the NWA</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A delayed request for a Non-Waiver Agreement may expose the insurer to claims of </a:t>
            </a:r>
            <a:r>
              <a:rPr lang="en-US" dirty="0" err="1" smtClean="0"/>
              <a:t>estoppel</a:t>
            </a:r>
            <a:r>
              <a:rPr lang="en-US" dirty="0" smtClean="0"/>
              <a:t> or waiver.  Therefore, you must:</a:t>
            </a:r>
          </a:p>
          <a:p>
            <a:pPr>
              <a:buNone/>
            </a:pPr>
            <a:r>
              <a:rPr lang="en-US" dirty="0" smtClean="0"/>
              <a:t> </a:t>
            </a:r>
          </a:p>
          <a:p>
            <a:pPr lvl="1">
              <a:buFont typeface="Wingdings" pitchFamily="2" charset="2"/>
              <a:buChar char="§"/>
            </a:pPr>
            <a:r>
              <a:rPr lang="en-US" dirty="0" smtClean="0"/>
              <a:t>enter into a Non-waiver Agreement immediately upon realizing that the claim may present a coverage issue</a:t>
            </a:r>
          </a:p>
          <a:p>
            <a:pPr>
              <a:buNone/>
            </a:pPr>
            <a:r>
              <a:rPr lang="en-US" dirty="0" smtClean="0"/>
              <a:t> </a:t>
            </a:r>
          </a:p>
          <a:p>
            <a:pPr lvl="1">
              <a:buFont typeface="Wingdings" pitchFamily="2" charset="2"/>
              <a:buChar char="§"/>
            </a:pPr>
            <a:r>
              <a:rPr lang="en-US" dirty="0" smtClean="0"/>
              <a:t>act </a:t>
            </a:r>
            <a:r>
              <a:rPr lang="en-US" i="1" dirty="0" smtClean="0"/>
              <a:t>before </a:t>
            </a:r>
            <a:r>
              <a:rPr lang="en-US" dirty="0" smtClean="0"/>
              <a:t>carrying out any additional investigations with respect to the subject matter of the claim or providing a defence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What Is A Coverage Dispute?</a:t>
            </a:r>
            <a:endParaRPr lang="en-CA" sz="3200" dirty="0"/>
          </a:p>
        </p:txBody>
      </p:sp>
      <p:sp>
        <p:nvSpPr>
          <p:cNvPr id="3" name="Content Placeholder 2"/>
          <p:cNvSpPr>
            <a:spLocks noGrp="1"/>
          </p:cNvSpPr>
          <p:nvPr>
            <p:ph idx="1"/>
          </p:nvPr>
        </p:nvSpPr>
        <p:spPr/>
        <p:txBody>
          <a:bodyPr>
            <a:normAutofit fontScale="70000" lnSpcReduction="20000"/>
          </a:bodyPr>
          <a:lstStyle/>
          <a:p>
            <a:pPr lvl="0"/>
            <a:r>
              <a:rPr lang="en-US" dirty="0" smtClean="0"/>
              <a:t>Occasionally a disagreement can </a:t>
            </a:r>
            <a:r>
              <a:rPr lang="en-US" dirty="0"/>
              <a:t>arise between the insured and the insurer as to whether a certain loss </a:t>
            </a:r>
            <a:r>
              <a:rPr lang="en-US" dirty="0" smtClean="0"/>
              <a:t>arises from a risk covered </a:t>
            </a:r>
            <a:r>
              <a:rPr lang="en-US" dirty="0"/>
              <a:t>by a particular policy.</a:t>
            </a:r>
          </a:p>
          <a:p>
            <a:endParaRPr lang="en-US" dirty="0"/>
          </a:p>
          <a:p>
            <a:pPr lvl="0"/>
            <a:r>
              <a:rPr lang="en-US" dirty="0"/>
              <a:t>The interpretation of insurance policies does not occur in a vacuum.  In every case, it is a matter of understanding the words of the policy in the context of a particular set of facts.</a:t>
            </a:r>
          </a:p>
          <a:p>
            <a:pPr>
              <a:buNone/>
            </a:pPr>
            <a:r>
              <a:rPr lang="en-US" dirty="0"/>
              <a:t> </a:t>
            </a:r>
          </a:p>
          <a:p>
            <a:pPr lvl="0"/>
            <a:r>
              <a:rPr lang="en-US" dirty="0"/>
              <a:t>Understanding of the context within which a claim under a policy is made requires a thorough and timely investigation on the part of the insurer.  Delay may </a:t>
            </a:r>
            <a:r>
              <a:rPr lang="en-US" dirty="0" smtClean="0"/>
              <a:t>(and </a:t>
            </a:r>
            <a:r>
              <a:rPr lang="en-US" dirty="0"/>
              <a:t>occasionally </a:t>
            </a:r>
            <a:r>
              <a:rPr lang="en-US" dirty="0" smtClean="0"/>
              <a:t>does) </a:t>
            </a:r>
            <a:r>
              <a:rPr lang="en-US" dirty="0"/>
              <a:t>result in the insurer’s forfeiture of its rights under the policy.  This means that claims which are not properly payable end up getting paid.</a:t>
            </a:r>
          </a:p>
          <a:p>
            <a:pPr marL="0" indent="0">
              <a:buNone/>
            </a:pPr>
            <a:endParaRPr lang="en-CA" dirty="0"/>
          </a:p>
        </p:txBody>
      </p:sp>
    </p:spTree>
    <p:extLst>
      <p:ext uri="{BB962C8B-B14F-4D97-AF65-F5344CB8AC3E}">
        <p14:creationId xmlns:p14="http://schemas.microsoft.com/office/powerpoint/2010/main" val="14392811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Draft a Non Waiver </a:t>
            </a:r>
            <a:r>
              <a:rPr lang="en-US" dirty="0" smtClean="0"/>
              <a:t>Agreement</a:t>
            </a:r>
            <a:endParaRPr lang="en-CA" dirty="0"/>
          </a:p>
        </p:txBody>
      </p:sp>
      <p:sp>
        <p:nvSpPr>
          <p:cNvPr id="5" name="Content Placeholder 4"/>
          <p:cNvSpPr>
            <a:spLocks noGrp="1"/>
          </p:cNvSpPr>
          <p:nvPr>
            <p:ph idx="1"/>
          </p:nvPr>
        </p:nvSpPr>
        <p:spPr/>
        <p:txBody>
          <a:bodyPr>
            <a:normAutofit fontScale="92500" lnSpcReduction="20000"/>
          </a:bodyPr>
          <a:lstStyle/>
          <a:p>
            <a:pPr lvl="0"/>
            <a:r>
              <a:rPr lang="en-US" dirty="0" smtClean="0"/>
              <a:t>Use clear, simple language, free of legal jargon, which the insured can easily understand.</a:t>
            </a:r>
          </a:p>
          <a:p>
            <a:pPr lvl="0"/>
            <a:endParaRPr lang="en-US" dirty="0" smtClean="0"/>
          </a:p>
          <a:p>
            <a:pPr lvl="0"/>
            <a:r>
              <a:rPr lang="en-US" dirty="0" smtClean="0"/>
              <a:t>Refer to the particular policy involved.</a:t>
            </a:r>
          </a:p>
          <a:p>
            <a:pPr lvl="0"/>
            <a:endParaRPr lang="en-US" dirty="0" smtClean="0"/>
          </a:p>
          <a:p>
            <a:pPr lvl="0"/>
            <a:r>
              <a:rPr lang="en-US" dirty="0" smtClean="0"/>
              <a:t>Briefly set out the circumstances of the claim.</a:t>
            </a:r>
          </a:p>
          <a:p>
            <a:pPr lvl="0"/>
            <a:endParaRPr lang="en-US" dirty="0" smtClean="0"/>
          </a:p>
          <a:p>
            <a:pPr lvl="0"/>
            <a:r>
              <a:rPr lang="en-US" dirty="0" smtClean="0"/>
              <a:t>Identify the issue and facts giving rise to the potential denial of coverage.</a:t>
            </a:r>
          </a:p>
          <a:p>
            <a:pPr lvl="0"/>
            <a:endParaRPr lang="en-US" dirty="0" smtClean="0"/>
          </a:p>
          <a:p>
            <a:pPr lvl="0"/>
            <a:endParaRPr lang="en-US" dirty="0" smtClean="0"/>
          </a:p>
        </p:txBody>
      </p:sp>
    </p:spTree>
    <p:extLst>
      <p:ext uri="{BB962C8B-B14F-4D97-AF65-F5344CB8AC3E}">
        <p14:creationId xmlns:p14="http://schemas.microsoft.com/office/powerpoint/2010/main" val="31807406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Draft a Non Waiver Agreement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Acknowledge that the insurer has the right to investigate and defend the claim. </a:t>
            </a:r>
          </a:p>
          <a:p>
            <a:endParaRPr lang="en-US" dirty="0" smtClean="0"/>
          </a:p>
          <a:p>
            <a:pPr lvl="0"/>
            <a:r>
              <a:rPr lang="en-US" dirty="0" smtClean="0"/>
              <a:t>Acknowledge that the insurer may, at its own discretion, carry on negotiations towards potential settlement and make a settlement with the third party without the necessity of obtaining a formal court judgment against the insured. </a:t>
            </a:r>
          </a:p>
          <a:p>
            <a:pPr lvl="0"/>
            <a:endParaRPr lang="en-US" dirty="0" smtClean="0"/>
          </a:p>
          <a:p>
            <a:pPr lvl="0"/>
            <a:r>
              <a:rPr lang="en-US" dirty="0" smtClean="0"/>
              <a:t>Acknowledge that the insurer may pay judgments to the third party.</a:t>
            </a: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Draft a Non Waiver Agreement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Acknowledge that the insurer may later deny coverage and seek to recover from the insured money paid for claims as a result of judgment or settlement, in the event the insurer establishes that the policy affords no coverage.</a:t>
            </a:r>
          </a:p>
          <a:p>
            <a:endParaRPr lang="en-US" dirty="0" smtClean="0"/>
          </a:p>
          <a:p>
            <a:pPr lvl="0"/>
            <a:r>
              <a:rPr lang="en-US" dirty="0" smtClean="0"/>
              <a:t>Acknowledge that the insured will not plead or rely on waiver or </a:t>
            </a:r>
            <a:r>
              <a:rPr lang="en-US" dirty="0" err="1" smtClean="0"/>
              <a:t>estoppel</a:t>
            </a:r>
            <a:r>
              <a:rPr lang="en-US" dirty="0" smtClean="0"/>
              <a:t> by the insurer.</a:t>
            </a:r>
          </a:p>
          <a:p>
            <a:pPr lvl="0"/>
            <a:endParaRPr lang="en-US" dirty="0" smtClean="0"/>
          </a:p>
          <a:p>
            <a:pPr lvl="0"/>
            <a:r>
              <a:rPr lang="en-US" dirty="0" smtClean="0"/>
              <a:t>Acknowledge that the insured has read and understood the agreement, and was afforded the opportunity to seek legal advice before signing it. </a:t>
            </a:r>
          </a:p>
          <a:p>
            <a:pPr lvl="0"/>
            <a:endParaRPr lang="en-US" dirty="0" smtClean="0"/>
          </a:p>
          <a:p>
            <a:pPr lvl="0"/>
            <a:r>
              <a:rPr lang="en-US" dirty="0" smtClean="0"/>
              <a:t>Ensure the non-waiver is signed by </a:t>
            </a:r>
            <a:r>
              <a:rPr lang="en-US" u="sng" dirty="0" smtClean="0"/>
              <a:t>both</a:t>
            </a:r>
            <a:r>
              <a:rPr lang="en-US" dirty="0" smtClean="0"/>
              <a:t> the insured and the insurer</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Non Waiver Agreements</a:t>
            </a:r>
            <a:endParaRPr lang="en-CA" sz="3600" dirty="0"/>
          </a:p>
        </p:txBody>
      </p:sp>
      <p:sp>
        <p:nvSpPr>
          <p:cNvPr id="3" name="Content Placeholder 2"/>
          <p:cNvSpPr>
            <a:spLocks noGrp="1"/>
          </p:cNvSpPr>
          <p:nvPr>
            <p:ph idx="1"/>
          </p:nvPr>
        </p:nvSpPr>
        <p:spPr/>
        <p:txBody>
          <a:bodyPr>
            <a:normAutofit fontScale="70000" lnSpcReduction="20000"/>
          </a:bodyPr>
          <a:lstStyle/>
          <a:p>
            <a:pPr lvl="0"/>
            <a:r>
              <a:rPr lang="en-US" dirty="0"/>
              <a:t>It is a good idea, especially in cases involving complex issues or potentially substantial damages, to have the Non-Waiver Agreement reviewed by counsel to ensure it covers all required points.</a:t>
            </a:r>
          </a:p>
          <a:p>
            <a:endParaRPr lang="en-US" dirty="0"/>
          </a:p>
          <a:p>
            <a:pPr lvl="0"/>
            <a:r>
              <a:rPr lang="en-US" dirty="0"/>
              <a:t>To ensure that the insured has given </a:t>
            </a:r>
            <a:r>
              <a:rPr lang="en-US" b="1" dirty="0"/>
              <a:t>informed consent</a:t>
            </a:r>
            <a:r>
              <a:rPr lang="en-US" dirty="0"/>
              <a:t>, the insurer should allow the insured to seek legal advice (although there is no requirement that the insurer pay for it).  Confirm this in writing in your cover letter.</a:t>
            </a:r>
          </a:p>
          <a:p>
            <a:pPr>
              <a:buNone/>
            </a:pPr>
            <a:r>
              <a:rPr lang="en-US" dirty="0"/>
              <a:t> </a:t>
            </a:r>
          </a:p>
          <a:p>
            <a:pPr lvl="0"/>
            <a:r>
              <a:rPr lang="en-US" dirty="0"/>
              <a:t>Where the insured does not speak English, the Non-Waiver Agreement must be translated, in writing, into the insured’s own language. </a:t>
            </a:r>
          </a:p>
          <a:p>
            <a:pPr marL="0" indent="0">
              <a:buNone/>
            </a:pPr>
            <a:endParaRPr lang="en-CA" dirty="0"/>
          </a:p>
        </p:txBody>
      </p:sp>
    </p:spTree>
    <p:extLst>
      <p:ext uri="{BB962C8B-B14F-4D97-AF65-F5344CB8AC3E}">
        <p14:creationId xmlns:p14="http://schemas.microsoft.com/office/powerpoint/2010/main" val="239176016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Reservation Of Rights Letters</a:t>
            </a:r>
            <a:endParaRPr lang="en-CA" dirty="0"/>
          </a:p>
        </p:txBody>
      </p:sp>
      <p:sp>
        <p:nvSpPr>
          <p:cNvPr id="3" name="Content Placeholder 2"/>
          <p:cNvSpPr>
            <a:spLocks noGrp="1"/>
          </p:cNvSpPr>
          <p:nvPr>
            <p:ph idx="1"/>
          </p:nvPr>
        </p:nvSpPr>
        <p:spPr/>
        <p:txBody>
          <a:bodyPr>
            <a:normAutofit fontScale="62500" lnSpcReduction="20000"/>
          </a:bodyPr>
          <a:lstStyle/>
          <a:p>
            <a:pPr lvl="0"/>
            <a:endParaRPr lang="en-US" dirty="0" smtClean="0"/>
          </a:p>
          <a:p>
            <a:pPr lvl="0"/>
            <a:r>
              <a:rPr lang="en-US" dirty="0" smtClean="0"/>
              <a:t>If the insured </a:t>
            </a:r>
            <a:r>
              <a:rPr lang="en-US" dirty="0"/>
              <a:t>is not prepared to sign a Non-Waiver Agreement or if steps must be taken immediately and there is no time to get a Non-Waiver Agreement </a:t>
            </a:r>
            <a:r>
              <a:rPr lang="en-US" dirty="0" smtClean="0"/>
              <a:t>(i.e. </a:t>
            </a:r>
            <a:r>
              <a:rPr lang="en-US" dirty="0"/>
              <a:t>the plaintiff’s counsel is about to note the insured in default) – write a </a:t>
            </a:r>
            <a:r>
              <a:rPr lang="en-US" b="1" dirty="0"/>
              <a:t>Reservation of Rights </a:t>
            </a:r>
            <a:r>
              <a:rPr lang="en-US" b="1" dirty="0" smtClean="0"/>
              <a:t>Letter.</a:t>
            </a:r>
            <a:endParaRPr lang="en-US" dirty="0"/>
          </a:p>
          <a:p>
            <a:endParaRPr lang="en-US" dirty="0"/>
          </a:p>
          <a:p>
            <a:r>
              <a:rPr lang="en-US" dirty="0" smtClean="0"/>
              <a:t>The purpose of the Reservation of Rights Letter is the same as that of a Non-Waiver Agreement.  </a:t>
            </a:r>
          </a:p>
          <a:p>
            <a:endParaRPr lang="en-US" dirty="0" smtClean="0"/>
          </a:p>
          <a:p>
            <a:pPr lvl="0"/>
            <a:r>
              <a:rPr lang="en-US" dirty="0" smtClean="0"/>
              <a:t>A </a:t>
            </a:r>
            <a:r>
              <a:rPr lang="en-US" dirty="0"/>
              <a:t>Reservation of Rights Letter is a unilateral declaration by the insurer and may not be as effective in reserving the insurer’s right to later deny </a:t>
            </a:r>
            <a:r>
              <a:rPr lang="en-US" dirty="0" smtClean="0"/>
              <a:t>coverage.</a:t>
            </a:r>
            <a:r>
              <a:rPr lang="en-US" dirty="0"/>
              <a:t> </a:t>
            </a:r>
          </a:p>
          <a:p>
            <a:pPr>
              <a:buNone/>
            </a:pPr>
            <a:r>
              <a:rPr lang="en-US" dirty="0"/>
              <a:t> </a:t>
            </a:r>
            <a:r>
              <a:rPr lang="en-US" dirty="0" smtClean="0"/>
              <a:t> </a:t>
            </a:r>
          </a:p>
          <a:p>
            <a:pPr lvl="0"/>
            <a:r>
              <a:rPr lang="en-US" dirty="0" smtClean="0"/>
              <a:t>Always send your Reservation of Rights Letter by Registered Mail.</a:t>
            </a:r>
          </a:p>
          <a:p>
            <a:pPr>
              <a:buNone/>
            </a:pPr>
            <a:endParaRPr lang="en-US" dirty="0"/>
          </a:p>
          <a:p>
            <a:pPr marL="0" indent="0">
              <a:buNone/>
            </a:pPr>
            <a:endParaRPr lang="en-CA" dirty="0"/>
          </a:p>
        </p:txBody>
      </p:sp>
    </p:spTree>
    <p:extLst>
      <p:ext uri="{BB962C8B-B14F-4D97-AF65-F5344CB8AC3E}">
        <p14:creationId xmlns:p14="http://schemas.microsoft.com/office/powerpoint/2010/main" val="96144493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Reservation Of Rights Letters</a:t>
            </a:r>
            <a:endParaRPr lang="en-CA" sz="4000" dirty="0"/>
          </a:p>
        </p:txBody>
      </p:sp>
      <p:sp>
        <p:nvSpPr>
          <p:cNvPr id="3" name="Content Placeholder 2"/>
          <p:cNvSpPr>
            <a:spLocks noGrp="1"/>
          </p:cNvSpPr>
          <p:nvPr>
            <p:ph idx="1"/>
          </p:nvPr>
        </p:nvSpPr>
        <p:spPr/>
        <p:txBody>
          <a:bodyPr>
            <a:normAutofit fontScale="70000" lnSpcReduction="20000"/>
          </a:bodyPr>
          <a:lstStyle/>
          <a:p>
            <a:r>
              <a:rPr lang="en-US" dirty="0" smtClean="0"/>
              <a:t>While it is not as effective as an executed Non-Waiver Agreement (because it is unilateral), it is preferable for the insurer to send a detailed and well drafted reservation of rights letter than to proceed without either the agreement or a letter.</a:t>
            </a:r>
          </a:p>
          <a:p>
            <a:pPr lvl="0"/>
            <a:endParaRPr lang="en-US" dirty="0" smtClean="0"/>
          </a:p>
          <a:p>
            <a:pPr lvl="0"/>
            <a:r>
              <a:rPr lang="en-US" dirty="0" smtClean="0"/>
              <a:t>A </a:t>
            </a:r>
            <a:r>
              <a:rPr lang="en-US" dirty="0"/>
              <a:t>well drafted Reservation of Rights Letter will touch on the same points as the Non-Waiver Agreement, with necessary modifications.</a:t>
            </a:r>
          </a:p>
          <a:p>
            <a:endParaRPr lang="en-US" dirty="0"/>
          </a:p>
          <a:p>
            <a:pPr lvl="0"/>
            <a:r>
              <a:rPr lang="en-US" dirty="0"/>
              <a:t>If the insured refused to execute a Non-Waiver Agreement, it should be mentioned in the Reservation of Rights Letter</a:t>
            </a:r>
            <a:r>
              <a:rPr lang="en-US" dirty="0" smtClean="0"/>
              <a:t>.</a:t>
            </a:r>
          </a:p>
          <a:p>
            <a:pPr lvl="0"/>
            <a:endParaRPr lang="en-US" dirty="0" smtClean="0"/>
          </a:p>
          <a:p>
            <a:pPr lvl="0"/>
            <a:r>
              <a:rPr lang="en-US" dirty="0" smtClean="0"/>
              <a:t>A reservation of rights letter cannot be used to support a recovery action against the insured for indemnity payments, but can be used to prevent claims of </a:t>
            </a:r>
            <a:r>
              <a:rPr lang="en-US" dirty="0" err="1" smtClean="0"/>
              <a:t>estoppel</a:t>
            </a:r>
            <a:r>
              <a:rPr lang="en-US" dirty="0" smtClean="0"/>
              <a:t> or waiver.</a:t>
            </a:r>
            <a:endParaRPr lang="en-US" dirty="0"/>
          </a:p>
          <a:p>
            <a:pPr marL="0" indent="0">
              <a:buNone/>
            </a:pPr>
            <a:endParaRPr lang="en-CA" dirty="0"/>
          </a:p>
        </p:txBody>
      </p:sp>
    </p:spTree>
    <p:extLst>
      <p:ext uri="{BB962C8B-B14F-4D97-AF65-F5344CB8AC3E}">
        <p14:creationId xmlns:p14="http://schemas.microsoft.com/office/powerpoint/2010/main" val="132923809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Decision Must Be Made </a:t>
            </a:r>
            <a:endParaRPr lang="en-US" dirty="0"/>
          </a:p>
        </p:txBody>
      </p:sp>
      <p:sp>
        <p:nvSpPr>
          <p:cNvPr id="3" name="Content Placeholder 2"/>
          <p:cNvSpPr>
            <a:spLocks noGrp="1"/>
          </p:cNvSpPr>
          <p:nvPr>
            <p:ph idx="1"/>
          </p:nvPr>
        </p:nvSpPr>
        <p:spPr/>
        <p:txBody>
          <a:bodyPr>
            <a:noAutofit/>
          </a:bodyPr>
          <a:lstStyle/>
          <a:p>
            <a:r>
              <a:rPr lang="en-US" sz="2100" dirty="0" smtClean="0"/>
              <a:t>The insurer cannot leave the insured in a state of coverage limbo</a:t>
            </a:r>
          </a:p>
          <a:p>
            <a:endParaRPr lang="en-US" sz="2100" dirty="0" smtClean="0"/>
          </a:p>
          <a:p>
            <a:r>
              <a:rPr lang="en-US" sz="2100" dirty="0" smtClean="0"/>
              <a:t>A Non-Waiver Agreement or a Reservation of Rights letter is a tool to allow the insurer to fully complete its investigation without waiving its rights or creating an </a:t>
            </a:r>
            <a:r>
              <a:rPr lang="en-US" sz="2100" dirty="0" err="1" smtClean="0"/>
              <a:t>estoppel</a:t>
            </a:r>
            <a:r>
              <a:rPr lang="en-US" sz="2100" dirty="0" smtClean="0"/>
              <a:t>.  It is not a tool that allows abdication of responsibility one way or the other.</a:t>
            </a:r>
          </a:p>
          <a:p>
            <a:endParaRPr lang="en-US" sz="2100" dirty="0" smtClean="0"/>
          </a:p>
          <a:p>
            <a:r>
              <a:rPr lang="en-US" sz="2100" dirty="0" smtClean="0"/>
              <a:t>Once the insurer has completed its investigation or is in position to make a decision on coverage then it needs </a:t>
            </a:r>
            <a:r>
              <a:rPr lang="en-US" sz="2100" smtClean="0"/>
              <a:t>to do so</a:t>
            </a:r>
            <a:r>
              <a:rPr lang="en-US" sz="2100" dirty="0" smtClean="0"/>
              <a:t>.</a:t>
            </a:r>
          </a:p>
          <a:p>
            <a:endParaRPr lang="en-US" sz="2100" dirty="0" smtClean="0"/>
          </a:p>
          <a:p>
            <a:pPr lvl="1">
              <a:buFont typeface="Wingdings" pitchFamily="2" charset="2"/>
              <a:buChar char="§"/>
            </a:pPr>
            <a:r>
              <a:rPr lang="en-US" sz="2100" dirty="0" smtClean="0"/>
              <a:t>It is possible that it will not be until after a trial, but in many cases it is earlier.</a:t>
            </a:r>
            <a:endParaRPr lang="en-US" sz="21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I Decide?</a:t>
            </a:r>
            <a:endParaRPr lang="en-CA" sz="4000" dirty="0"/>
          </a:p>
        </p:txBody>
      </p:sp>
      <p:sp>
        <p:nvSpPr>
          <p:cNvPr id="3" name="Content Placeholder 2"/>
          <p:cNvSpPr>
            <a:spLocks noGrp="1"/>
          </p:cNvSpPr>
          <p:nvPr>
            <p:ph idx="1"/>
          </p:nvPr>
        </p:nvSpPr>
        <p:spPr/>
        <p:txBody>
          <a:bodyPr>
            <a:normAutofit fontScale="85000" lnSpcReduction="10000"/>
          </a:bodyPr>
          <a:lstStyle/>
          <a:p>
            <a:pPr lvl="0"/>
            <a:r>
              <a:rPr lang="en-US" dirty="0" smtClean="0"/>
              <a:t>Request a </a:t>
            </a:r>
            <a:r>
              <a:rPr lang="en-US" b="1" dirty="0"/>
              <a:t>Coverage Opinion</a:t>
            </a:r>
            <a:r>
              <a:rPr lang="en-US" dirty="0"/>
              <a:t>, setting out the question you wish the lawyer to consider.</a:t>
            </a:r>
          </a:p>
          <a:p>
            <a:endParaRPr lang="en-US" dirty="0"/>
          </a:p>
          <a:p>
            <a:pPr lvl="0"/>
            <a:r>
              <a:rPr lang="en-US" dirty="0"/>
              <a:t>On the practical level, it is very helpful to discuss the issue over the telephone with the lawyer before formal referral is made.  This may assist you with narrowing the issues, refining your investigations and gathering the necessary documentation.</a:t>
            </a:r>
          </a:p>
          <a:p>
            <a:pPr>
              <a:buNone/>
            </a:pPr>
            <a:r>
              <a:rPr lang="en-US" dirty="0"/>
              <a:t> </a:t>
            </a:r>
          </a:p>
          <a:p>
            <a:pPr lvl="0"/>
            <a:r>
              <a:rPr lang="en-US" b="1" u="sng" dirty="0">
                <a:solidFill>
                  <a:srgbClr val="FF0000"/>
                </a:solidFill>
              </a:rPr>
              <a:t>DO NOT</a:t>
            </a:r>
            <a:r>
              <a:rPr lang="en-US" dirty="0">
                <a:solidFill>
                  <a:srgbClr val="FF0000"/>
                </a:solidFill>
              </a:rPr>
              <a:t> </a:t>
            </a:r>
            <a:r>
              <a:rPr lang="en-US" dirty="0"/>
              <a:t>wait until the opinion is “needed </a:t>
            </a:r>
            <a:r>
              <a:rPr lang="en-US" dirty="0" smtClean="0"/>
              <a:t>yesterday.”</a:t>
            </a:r>
            <a:endParaRPr lang="en-US" dirty="0"/>
          </a:p>
          <a:p>
            <a:endParaRPr lang="en-CA" dirty="0"/>
          </a:p>
        </p:txBody>
      </p:sp>
    </p:spTree>
    <p:extLst>
      <p:ext uri="{BB962C8B-B14F-4D97-AF65-F5344CB8AC3E}">
        <p14:creationId xmlns:p14="http://schemas.microsoft.com/office/powerpoint/2010/main" val="201729977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Opinions</a:t>
            </a:r>
            <a:endParaRPr lang="en-CA" dirty="0"/>
          </a:p>
        </p:txBody>
      </p:sp>
      <p:sp>
        <p:nvSpPr>
          <p:cNvPr id="3" name="Content Placeholder 2"/>
          <p:cNvSpPr>
            <a:spLocks noGrp="1"/>
          </p:cNvSpPr>
          <p:nvPr>
            <p:ph idx="1"/>
          </p:nvPr>
        </p:nvSpPr>
        <p:spPr/>
        <p:txBody>
          <a:bodyPr>
            <a:normAutofit fontScale="70000" lnSpcReduction="20000"/>
          </a:bodyPr>
          <a:lstStyle/>
          <a:p>
            <a:pPr lvl="0"/>
            <a:r>
              <a:rPr lang="en-US" dirty="0"/>
              <a:t>Material usually required for preparation of a  coverage opinion:</a:t>
            </a:r>
            <a:endParaRPr lang="en-US" sz="2800" dirty="0"/>
          </a:p>
          <a:p>
            <a:pPr lvl="1">
              <a:buFont typeface="Wingdings" pitchFamily="2" charset="2"/>
              <a:buChar char="§"/>
            </a:pPr>
            <a:r>
              <a:rPr lang="en-US" sz="2900" dirty="0" smtClean="0"/>
              <a:t>The </a:t>
            </a:r>
            <a:r>
              <a:rPr lang="en-US" sz="2900" dirty="0"/>
              <a:t>Statement of </a:t>
            </a:r>
            <a:r>
              <a:rPr lang="en-US" sz="2900" dirty="0" smtClean="0"/>
              <a:t>Claim</a:t>
            </a:r>
          </a:p>
          <a:p>
            <a:pPr lvl="1">
              <a:buFont typeface="Wingdings" pitchFamily="2" charset="2"/>
              <a:buChar char="§"/>
            </a:pPr>
            <a:r>
              <a:rPr lang="en-US" sz="2900" dirty="0" smtClean="0"/>
              <a:t>The </a:t>
            </a:r>
            <a:r>
              <a:rPr lang="en-US" sz="2900" dirty="0"/>
              <a:t>specific policy language and all endorsements </a:t>
            </a:r>
            <a:endParaRPr lang="en-US" sz="2900" dirty="0" smtClean="0"/>
          </a:p>
          <a:p>
            <a:pPr lvl="2">
              <a:buFont typeface="Wingdings" pitchFamily="2" charset="2"/>
              <a:buChar char="§"/>
            </a:pPr>
            <a:r>
              <a:rPr lang="en-US" sz="2500" dirty="0" smtClean="0"/>
              <a:t>or </a:t>
            </a:r>
            <a:r>
              <a:rPr lang="en-US" sz="2500" dirty="0"/>
              <a:t>advice on which policy edition is under </a:t>
            </a:r>
            <a:r>
              <a:rPr lang="en-US" sz="2500" dirty="0" smtClean="0"/>
              <a:t>consideration</a:t>
            </a:r>
          </a:p>
          <a:p>
            <a:pPr lvl="1">
              <a:buFont typeface="Wingdings" pitchFamily="2" charset="2"/>
              <a:buChar char="§"/>
            </a:pPr>
            <a:r>
              <a:rPr lang="en-US" sz="2900" dirty="0" smtClean="0"/>
              <a:t>The </a:t>
            </a:r>
            <a:r>
              <a:rPr lang="en-US" sz="2900" dirty="0"/>
              <a:t>declaration </a:t>
            </a:r>
            <a:r>
              <a:rPr lang="en-US" sz="2900" dirty="0" smtClean="0"/>
              <a:t>pages</a:t>
            </a:r>
          </a:p>
          <a:p>
            <a:pPr lvl="1">
              <a:buFont typeface="Wingdings" pitchFamily="2" charset="2"/>
              <a:buChar char="§"/>
            </a:pPr>
            <a:r>
              <a:rPr lang="en-US" sz="2900" dirty="0" smtClean="0"/>
              <a:t>A </a:t>
            </a:r>
            <a:r>
              <a:rPr lang="en-US" sz="2900" dirty="0"/>
              <a:t>Copy of the Application of Insurance, if one was </a:t>
            </a:r>
            <a:r>
              <a:rPr lang="en-US" sz="2900" dirty="0" smtClean="0"/>
              <a:t>made</a:t>
            </a:r>
          </a:p>
          <a:p>
            <a:pPr lvl="1">
              <a:buFont typeface="Wingdings" pitchFamily="2" charset="2"/>
              <a:buChar char="§"/>
            </a:pPr>
            <a:r>
              <a:rPr lang="en-US" sz="2900" dirty="0" smtClean="0"/>
              <a:t>Audio </a:t>
            </a:r>
            <a:r>
              <a:rPr lang="en-US" sz="2900" dirty="0"/>
              <a:t>recordings of telephone conversations with the insured, if available </a:t>
            </a:r>
            <a:endParaRPr lang="en-US" sz="2900" dirty="0" smtClean="0"/>
          </a:p>
          <a:p>
            <a:pPr lvl="2">
              <a:buFont typeface="Wingdings" pitchFamily="2" charset="2"/>
              <a:buChar char="§"/>
            </a:pPr>
            <a:r>
              <a:rPr lang="en-US" sz="2500" dirty="0" smtClean="0"/>
              <a:t>in </a:t>
            </a:r>
            <a:r>
              <a:rPr lang="en-US" sz="2500" dirty="0"/>
              <a:t>misrepresentation and material change in risk </a:t>
            </a:r>
            <a:r>
              <a:rPr lang="en-US" sz="2500" dirty="0" smtClean="0"/>
              <a:t>cases</a:t>
            </a:r>
          </a:p>
          <a:p>
            <a:pPr lvl="1">
              <a:buFont typeface="Wingdings" pitchFamily="2" charset="2"/>
              <a:buChar char="§"/>
            </a:pPr>
            <a:r>
              <a:rPr lang="en-US" sz="2900" dirty="0" smtClean="0"/>
              <a:t>The </a:t>
            </a:r>
            <a:r>
              <a:rPr lang="en-US" sz="2900" dirty="0"/>
              <a:t>underwriting </a:t>
            </a:r>
            <a:r>
              <a:rPr lang="en-US" sz="2900" dirty="0" smtClean="0"/>
              <a:t>file</a:t>
            </a:r>
          </a:p>
          <a:p>
            <a:pPr lvl="1">
              <a:buFont typeface="Wingdings" pitchFamily="2" charset="2"/>
              <a:buChar char="§"/>
            </a:pPr>
            <a:r>
              <a:rPr lang="en-US" sz="2900" dirty="0" smtClean="0"/>
              <a:t>Your </a:t>
            </a:r>
            <a:r>
              <a:rPr lang="en-US" sz="2900" dirty="0"/>
              <a:t>handwritten and computer </a:t>
            </a:r>
            <a:r>
              <a:rPr lang="en-US" sz="2900" dirty="0" smtClean="0"/>
              <a:t>notes</a:t>
            </a:r>
          </a:p>
          <a:p>
            <a:pPr lvl="1">
              <a:buFont typeface="Wingdings" pitchFamily="2" charset="2"/>
              <a:buChar char="§"/>
            </a:pPr>
            <a:r>
              <a:rPr lang="en-US" sz="2900" dirty="0" smtClean="0"/>
              <a:t>Expert reports</a:t>
            </a:r>
          </a:p>
          <a:p>
            <a:pPr lvl="1">
              <a:buFont typeface="Wingdings" pitchFamily="2" charset="2"/>
              <a:buChar char="§"/>
            </a:pPr>
            <a:r>
              <a:rPr lang="en-US" sz="2900" dirty="0" smtClean="0"/>
              <a:t>Correspondence </a:t>
            </a:r>
            <a:r>
              <a:rPr lang="en-US" sz="2900" dirty="0"/>
              <a:t>with insured, including any Non-Waiver Agreements and Reservation of Rights Letters</a:t>
            </a:r>
          </a:p>
          <a:p>
            <a:pPr marL="0" indent="0">
              <a:buNone/>
            </a:pPr>
            <a:endParaRPr lang="en-CA" dirty="0"/>
          </a:p>
        </p:txBody>
      </p:sp>
    </p:spTree>
    <p:extLst>
      <p:ext uri="{BB962C8B-B14F-4D97-AF65-F5344CB8AC3E}">
        <p14:creationId xmlns:p14="http://schemas.microsoft.com/office/powerpoint/2010/main" val="21174372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Denying A Claim</a:t>
            </a:r>
            <a:endParaRPr lang="en-CA" dirty="0"/>
          </a:p>
        </p:txBody>
      </p:sp>
      <p:sp>
        <p:nvSpPr>
          <p:cNvPr id="3" name="Content Placeholder 2"/>
          <p:cNvSpPr>
            <a:spLocks noGrp="1"/>
          </p:cNvSpPr>
          <p:nvPr>
            <p:ph idx="1"/>
          </p:nvPr>
        </p:nvSpPr>
        <p:spPr/>
        <p:txBody>
          <a:bodyPr>
            <a:normAutofit fontScale="70000" lnSpcReduction="20000"/>
          </a:bodyPr>
          <a:lstStyle/>
          <a:p>
            <a:pPr lvl="0"/>
            <a:r>
              <a:rPr lang="en-US" dirty="0"/>
              <a:t>Do not take any steps inconsistent with denial of coverage.</a:t>
            </a:r>
          </a:p>
          <a:p>
            <a:endParaRPr lang="en-US" dirty="0"/>
          </a:p>
          <a:p>
            <a:pPr lvl="0"/>
            <a:r>
              <a:rPr lang="en-US" dirty="0"/>
              <a:t>Inform the insured of your decision to deny coverage </a:t>
            </a:r>
            <a:r>
              <a:rPr lang="en-US" dirty="0" smtClean="0"/>
              <a:t>as soon as the decision is made </a:t>
            </a:r>
            <a:r>
              <a:rPr lang="en-US" dirty="0"/>
              <a:t>in a short, clear and  unequivocal letter.  Always assume that the denial letter will be scrutinized by a Court.</a:t>
            </a:r>
          </a:p>
          <a:p>
            <a:pPr>
              <a:buNone/>
            </a:pPr>
            <a:r>
              <a:rPr lang="en-US" dirty="0"/>
              <a:t> </a:t>
            </a:r>
          </a:p>
          <a:p>
            <a:pPr lvl="0"/>
            <a:r>
              <a:rPr lang="en-US" dirty="0"/>
              <a:t>Explain why you are denying the claim, referring to a particular section of the policy on which you are relying.  Quote the section and any policy language you intend to rely on.</a:t>
            </a:r>
          </a:p>
          <a:p>
            <a:pPr>
              <a:buNone/>
            </a:pPr>
            <a:r>
              <a:rPr lang="en-US" dirty="0"/>
              <a:t> </a:t>
            </a:r>
          </a:p>
          <a:p>
            <a:pPr lvl="0"/>
            <a:r>
              <a:rPr lang="en-US" dirty="0"/>
              <a:t>Be firm but fair: offer to consider additional new information.</a:t>
            </a:r>
          </a:p>
        </p:txBody>
      </p:sp>
    </p:spTree>
    <p:extLst>
      <p:ext uri="{BB962C8B-B14F-4D97-AF65-F5344CB8AC3E}">
        <p14:creationId xmlns:p14="http://schemas.microsoft.com/office/powerpoint/2010/main" val="1002419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Coverage </a:t>
            </a:r>
            <a:r>
              <a:rPr lang="en-US" b="1" dirty="0" smtClean="0">
                <a:solidFill>
                  <a:srgbClr val="FF0000"/>
                </a:solidFill>
              </a:rPr>
              <a:t>Red</a:t>
            </a:r>
            <a:r>
              <a:rPr lang="en-US" b="1" dirty="0" smtClean="0"/>
              <a:t> Flags</a:t>
            </a:r>
            <a:endParaRPr lang="en-CA" dirty="0"/>
          </a:p>
        </p:txBody>
      </p:sp>
      <p:sp>
        <p:nvSpPr>
          <p:cNvPr id="3" name="Content Placeholder 2"/>
          <p:cNvSpPr>
            <a:spLocks noGrp="1"/>
          </p:cNvSpPr>
          <p:nvPr>
            <p:ph idx="1"/>
          </p:nvPr>
        </p:nvSpPr>
        <p:spPr/>
        <p:txBody>
          <a:bodyPr>
            <a:normAutofit fontScale="85000" lnSpcReduction="20000"/>
          </a:bodyPr>
          <a:lstStyle/>
          <a:p>
            <a:pPr lvl="0"/>
            <a:r>
              <a:rPr lang="en-US" dirty="0"/>
              <a:t>It is impossible to provide a checklist of every potential policy violation or every claim outside of coverage </a:t>
            </a:r>
            <a:r>
              <a:rPr lang="en-US" dirty="0" smtClean="0"/>
              <a:t>with </a:t>
            </a:r>
            <a:r>
              <a:rPr lang="en-US" dirty="0"/>
              <a:t>which you will be </a:t>
            </a:r>
            <a:r>
              <a:rPr lang="en-US" dirty="0" smtClean="0"/>
              <a:t>faced </a:t>
            </a:r>
            <a:r>
              <a:rPr lang="en-US" dirty="0"/>
              <a:t>during your career.  </a:t>
            </a:r>
            <a:endParaRPr lang="en-US" dirty="0" smtClean="0"/>
          </a:p>
          <a:p>
            <a:pPr lvl="0"/>
            <a:endParaRPr lang="en-US" dirty="0"/>
          </a:p>
          <a:p>
            <a:pPr lvl="0"/>
            <a:r>
              <a:rPr lang="en-US" dirty="0" smtClean="0"/>
              <a:t>The </a:t>
            </a:r>
            <a:r>
              <a:rPr lang="en-US" dirty="0"/>
              <a:t>key to spotting potential coverage issues </a:t>
            </a:r>
            <a:r>
              <a:rPr lang="en-US" dirty="0" smtClean="0"/>
              <a:t>is:</a:t>
            </a:r>
          </a:p>
          <a:p>
            <a:pPr lvl="1">
              <a:buFont typeface="Wingdings" pitchFamily="2" charset="2"/>
              <a:buChar char="§"/>
            </a:pPr>
            <a:r>
              <a:rPr lang="en-US" dirty="0" smtClean="0"/>
              <a:t>familiarity </a:t>
            </a:r>
            <a:r>
              <a:rPr lang="en-US" dirty="0"/>
              <a:t>with the language of all policies issued by </a:t>
            </a:r>
            <a:r>
              <a:rPr lang="en-US" dirty="0" smtClean="0"/>
              <a:t>the insurer and </a:t>
            </a:r>
            <a:r>
              <a:rPr lang="en-US" dirty="0"/>
              <a:t>a solid understanding of the purpose of the various kinds of insurance</a:t>
            </a:r>
            <a:r>
              <a:rPr lang="en-US" dirty="0" smtClean="0"/>
              <a:t>.</a:t>
            </a:r>
          </a:p>
          <a:p>
            <a:pPr lvl="1">
              <a:buFont typeface="Wingdings" pitchFamily="2" charset="2"/>
              <a:buChar char="§"/>
            </a:pPr>
            <a:endParaRPr lang="en-US" dirty="0" smtClean="0"/>
          </a:p>
          <a:p>
            <a:pPr>
              <a:buFont typeface="Wingdings" pitchFamily="2" charset="2"/>
              <a:buChar char="§"/>
            </a:pPr>
            <a:r>
              <a:rPr lang="en-US" dirty="0" smtClean="0"/>
              <a:t>There </a:t>
            </a:r>
            <a:r>
              <a:rPr lang="en-US" dirty="0"/>
              <a:t>is no substitute for knowing the “ins and outs” of the policies</a:t>
            </a:r>
            <a:r>
              <a:rPr lang="en-US" dirty="0" smtClean="0"/>
              <a:t>.</a:t>
            </a:r>
            <a:endParaRPr lang="en-US" dirty="0"/>
          </a:p>
          <a:p>
            <a:pPr marL="0" indent="0">
              <a:buNone/>
            </a:pPr>
            <a:endParaRPr lang="en-CA" dirty="0"/>
          </a:p>
        </p:txBody>
      </p:sp>
    </p:spTree>
    <p:extLst>
      <p:ext uri="{BB962C8B-B14F-4D97-AF65-F5344CB8AC3E}">
        <p14:creationId xmlns:p14="http://schemas.microsoft.com/office/powerpoint/2010/main" val="410314113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Coverage Litigation</a:t>
            </a:r>
            <a:endParaRPr lang="en-CA" sz="3600" dirty="0"/>
          </a:p>
        </p:txBody>
      </p:sp>
      <p:sp>
        <p:nvSpPr>
          <p:cNvPr id="3" name="Content Placeholder 2"/>
          <p:cNvSpPr>
            <a:spLocks noGrp="1"/>
          </p:cNvSpPr>
          <p:nvPr>
            <p:ph idx="1"/>
          </p:nvPr>
        </p:nvSpPr>
        <p:spPr/>
        <p:txBody>
          <a:bodyPr>
            <a:normAutofit fontScale="32500" lnSpcReduction="20000"/>
          </a:bodyPr>
          <a:lstStyle/>
          <a:p>
            <a:pPr lvl="0"/>
            <a:r>
              <a:rPr lang="en-US" sz="4900" dirty="0"/>
              <a:t>Coverage </a:t>
            </a:r>
            <a:r>
              <a:rPr lang="en-US" sz="4900" dirty="0" smtClean="0"/>
              <a:t>Application</a:t>
            </a:r>
          </a:p>
          <a:p>
            <a:pPr lvl="1">
              <a:buFont typeface="Wingdings" pitchFamily="2" charset="2"/>
              <a:buChar char="§"/>
            </a:pPr>
            <a:r>
              <a:rPr lang="en-US" sz="4300" dirty="0" smtClean="0"/>
              <a:t>The insured claims against the insurer seeking declaration of entitlement to coverage</a:t>
            </a:r>
          </a:p>
          <a:p>
            <a:pPr lvl="1">
              <a:buFont typeface="Wingdings" pitchFamily="2" charset="2"/>
              <a:buChar char="§"/>
            </a:pPr>
            <a:r>
              <a:rPr lang="en-US" sz="4300" dirty="0" smtClean="0"/>
              <a:t>Dealt with on more summary basis (similar to a motion)</a:t>
            </a:r>
          </a:p>
          <a:p>
            <a:pPr lvl="1">
              <a:buFont typeface="Wingdings" pitchFamily="2" charset="2"/>
              <a:buChar char="§"/>
            </a:pPr>
            <a:r>
              <a:rPr lang="en-US" sz="4300" dirty="0" smtClean="0"/>
              <a:t>Exchange of affidavits and cross-examinations</a:t>
            </a:r>
          </a:p>
          <a:p>
            <a:pPr lvl="1">
              <a:buFont typeface="Wingdings" pitchFamily="2" charset="2"/>
              <a:buChar char="§"/>
            </a:pPr>
            <a:r>
              <a:rPr lang="en-US" sz="4300" dirty="0" smtClean="0"/>
              <a:t>The facts are not disputed, but the issue is a legal one as to whether the set of undisputed facts bring the matter within the policy or an exclusion</a:t>
            </a:r>
          </a:p>
          <a:p>
            <a:pPr lvl="1">
              <a:buFont typeface="Wingdings" pitchFamily="2" charset="2"/>
              <a:buChar char="§"/>
            </a:pPr>
            <a:r>
              <a:rPr lang="en-US" sz="4300" dirty="0" smtClean="0"/>
              <a:t>Heard by a judge alone</a:t>
            </a:r>
          </a:p>
          <a:p>
            <a:pPr lvl="1"/>
            <a:endParaRPr lang="en-US" sz="4300" dirty="0" smtClean="0"/>
          </a:p>
          <a:p>
            <a:r>
              <a:rPr lang="en-US" sz="4900" dirty="0" smtClean="0"/>
              <a:t>Coverage Action</a:t>
            </a:r>
          </a:p>
          <a:p>
            <a:pPr lvl="1">
              <a:buFont typeface="Wingdings" pitchFamily="2" charset="2"/>
              <a:buChar char="§"/>
            </a:pPr>
            <a:r>
              <a:rPr lang="en-US" sz="4300" dirty="0" smtClean="0"/>
              <a:t>The insured claims an entitlement to coverage as well as damages for breach of the contract</a:t>
            </a:r>
          </a:p>
          <a:p>
            <a:pPr lvl="1">
              <a:buFont typeface="Wingdings" pitchFamily="2" charset="2"/>
              <a:buChar char="§"/>
            </a:pPr>
            <a:r>
              <a:rPr lang="en-US" sz="4300" dirty="0" smtClean="0"/>
              <a:t>Full lawsuit with productions, discovery, mediation and trial</a:t>
            </a:r>
          </a:p>
          <a:p>
            <a:pPr lvl="1">
              <a:buFont typeface="Wingdings" pitchFamily="2" charset="2"/>
              <a:buChar char="§"/>
            </a:pPr>
            <a:r>
              <a:rPr lang="en-US" sz="4300" dirty="0" smtClean="0"/>
              <a:t>Used where facts are likely to be disputed, not just an issue of law</a:t>
            </a:r>
          </a:p>
          <a:p>
            <a:pPr lvl="1">
              <a:buFont typeface="Wingdings" pitchFamily="2" charset="2"/>
              <a:buChar char="§"/>
            </a:pPr>
            <a:r>
              <a:rPr lang="en-US" sz="4300" dirty="0" smtClean="0"/>
              <a:t>Heard by judge or a judge and jury</a:t>
            </a:r>
            <a:endParaRPr lang="en-US" sz="4300" dirty="0"/>
          </a:p>
          <a:p>
            <a:endParaRPr lang="en-US" sz="4900" dirty="0"/>
          </a:p>
          <a:p>
            <a:pPr lvl="0"/>
            <a:r>
              <a:rPr lang="en-US" sz="4900" dirty="0"/>
              <a:t>Third Party </a:t>
            </a:r>
            <a:r>
              <a:rPr lang="en-US" sz="4900" dirty="0" smtClean="0"/>
              <a:t>Claims</a:t>
            </a:r>
          </a:p>
          <a:p>
            <a:pPr lvl="1">
              <a:buFont typeface="Wingdings" pitchFamily="2" charset="2"/>
              <a:buChar char="§"/>
            </a:pPr>
            <a:r>
              <a:rPr lang="en-US" sz="4300" dirty="0" smtClean="0"/>
              <a:t>The insured adds the insurer to the lawsuit currently being fought between the claimant and the insured</a:t>
            </a:r>
          </a:p>
          <a:p>
            <a:pPr lvl="1">
              <a:buFont typeface="Wingdings" pitchFamily="2" charset="2"/>
              <a:buChar char="§"/>
            </a:pPr>
            <a:r>
              <a:rPr lang="en-US" sz="4300" dirty="0" smtClean="0"/>
              <a:t>Can seek a declaration on a motion or proceed to trial with main action</a:t>
            </a:r>
          </a:p>
          <a:p>
            <a:pPr lvl="1">
              <a:buFont typeface="Wingdings" pitchFamily="2" charset="2"/>
              <a:buChar char="§"/>
            </a:pPr>
            <a:r>
              <a:rPr lang="en-US" sz="4300" dirty="0" smtClean="0"/>
              <a:t>Insurer has the right to defend the main action</a:t>
            </a:r>
            <a:endParaRPr lang="en-US" sz="4300" dirty="0"/>
          </a:p>
          <a:p>
            <a:pPr>
              <a:buNone/>
            </a:pPr>
            <a:endParaRPr lang="en-CA" dirty="0"/>
          </a:p>
        </p:txBody>
      </p:sp>
    </p:spTree>
    <p:extLst>
      <p:ext uri="{BB962C8B-B14F-4D97-AF65-F5344CB8AC3E}">
        <p14:creationId xmlns:p14="http://schemas.microsoft.com/office/powerpoint/2010/main" val="91219044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Litigation</a:t>
            </a:r>
            <a:endParaRPr lang="en-US" dirty="0"/>
          </a:p>
        </p:txBody>
      </p:sp>
      <p:sp>
        <p:nvSpPr>
          <p:cNvPr id="3" name="Content Placeholder 2"/>
          <p:cNvSpPr>
            <a:spLocks noGrp="1"/>
          </p:cNvSpPr>
          <p:nvPr>
            <p:ph idx="1"/>
          </p:nvPr>
        </p:nvSpPr>
        <p:spPr/>
        <p:txBody>
          <a:bodyPr>
            <a:normAutofit fontScale="85000" lnSpcReduction="20000"/>
          </a:bodyPr>
          <a:lstStyle/>
          <a:p>
            <a:pPr lvl="0" algn="ctr">
              <a:buNone/>
            </a:pPr>
            <a:r>
              <a:rPr lang="en-US" dirty="0" smtClean="0"/>
              <a:t>If the insured is successful on a coverage application to compel a duty to defend:</a:t>
            </a:r>
          </a:p>
          <a:p>
            <a:pPr lvl="0" algn="ctr">
              <a:buNone/>
            </a:pPr>
            <a:endParaRPr lang="en-US" dirty="0" smtClean="0"/>
          </a:p>
          <a:p>
            <a:pPr lvl="0"/>
            <a:r>
              <a:rPr lang="en-US" dirty="0" smtClean="0"/>
              <a:t>Court may allow appointment of independent counsel for the insured </a:t>
            </a:r>
          </a:p>
          <a:p>
            <a:pPr lvl="0"/>
            <a:r>
              <a:rPr lang="en-US" dirty="0" smtClean="0"/>
              <a:t>Insurer may lose control over litigation</a:t>
            </a:r>
          </a:p>
          <a:p>
            <a:pPr lvl="0"/>
            <a:r>
              <a:rPr lang="en-US" dirty="0" smtClean="0"/>
              <a:t>Insurer may be required to pay past incurred costs and costs going forward to defend claim</a:t>
            </a:r>
          </a:p>
          <a:p>
            <a:pPr lvl="0"/>
            <a:r>
              <a:rPr lang="en-US" dirty="0" smtClean="0"/>
              <a:t>Insurer pays legal costs to insured for the application (often on a higher scale)</a:t>
            </a:r>
          </a:p>
          <a:p>
            <a:pPr lvl="0"/>
            <a:r>
              <a:rPr lang="en-US" dirty="0" smtClean="0"/>
              <a:t>Risk of bad faith damages</a:t>
            </a:r>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Absolute Liability In Automobile Cases</a:t>
            </a:r>
            <a:endParaRPr lang="en-CA" dirty="0"/>
          </a:p>
        </p:txBody>
      </p:sp>
      <p:sp>
        <p:nvSpPr>
          <p:cNvPr id="3" name="Content Placeholder 2"/>
          <p:cNvSpPr>
            <a:spLocks noGrp="1"/>
          </p:cNvSpPr>
          <p:nvPr>
            <p:ph idx="1"/>
          </p:nvPr>
        </p:nvSpPr>
        <p:spPr/>
        <p:txBody>
          <a:bodyPr>
            <a:normAutofit fontScale="55000" lnSpcReduction="20000"/>
          </a:bodyPr>
          <a:lstStyle/>
          <a:p>
            <a:pPr lvl="0"/>
            <a:endParaRPr lang="en-US" dirty="0"/>
          </a:p>
          <a:p>
            <a:pPr lvl="0"/>
            <a:r>
              <a:rPr lang="en-US" dirty="0"/>
              <a:t>“Absolute Liability” provisions in the Insurance Act – Section </a:t>
            </a:r>
            <a:r>
              <a:rPr lang="en-US" dirty="0" smtClean="0"/>
              <a:t>258</a:t>
            </a:r>
          </a:p>
          <a:p>
            <a:pPr lvl="0"/>
            <a:endParaRPr lang="en-US" dirty="0" smtClean="0"/>
          </a:p>
          <a:p>
            <a:pPr lvl="0"/>
            <a:r>
              <a:rPr lang="en-US" dirty="0" smtClean="0"/>
              <a:t>As a general proposition of the common law, a stranger to a contract cannot enforce performance of a contract.</a:t>
            </a:r>
          </a:p>
          <a:p>
            <a:pPr>
              <a:buNone/>
            </a:pPr>
            <a:r>
              <a:rPr lang="en-US" dirty="0" smtClean="0"/>
              <a:t> </a:t>
            </a:r>
          </a:p>
          <a:p>
            <a:pPr lvl="0"/>
            <a:r>
              <a:rPr lang="en-US" dirty="0" smtClean="0"/>
              <a:t>Statutory provision that makes the insurer liable to an accident victim where a policy was issued, but it has been violated and the insurer would otherwise not be liable to indemnify its insured.  Thus the insurer is “absolutely” liable.</a:t>
            </a:r>
          </a:p>
          <a:p>
            <a:pPr lvl="0"/>
            <a:endParaRPr lang="en-US" dirty="0" smtClean="0"/>
          </a:p>
          <a:p>
            <a:pPr lvl="0"/>
            <a:r>
              <a:rPr lang="en-US" dirty="0" smtClean="0"/>
              <a:t>Public protection provision of the legislation</a:t>
            </a:r>
          </a:p>
          <a:p>
            <a:pPr lvl="1">
              <a:buFont typeface="Wingdings" pitchFamily="2" charset="2"/>
              <a:buChar char="§"/>
            </a:pPr>
            <a:r>
              <a:rPr lang="en-US" dirty="0" smtClean="0"/>
              <a:t>Accident victims not to be denied a recovery because an insured violated his coverage</a:t>
            </a:r>
          </a:p>
          <a:p>
            <a:pPr lvl="1">
              <a:buFont typeface="Wingdings" pitchFamily="2" charset="2"/>
              <a:buChar char="§"/>
            </a:pPr>
            <a:endParaRPr lang="en-US" dirty="0" smtClean="0"/>
          </a:p>
          <a:p>
            <a:pPr lvl="1">
              <a:buFont typeface="Wingdings" pitchFamily="2" charset="2"/>
              <a:buChar char="§"/>
            </a:pPr>
            <a:r>
              <a:rPr lang="en-US" dirty="0" smtClean="0"/>
              <a:t>Part of the large scheme associated with compulsory automobile insurance</a:t>
            </a:r>
            <a:endParaRPr lang="en-US" dirty="0"/>
          </a:p>
          <a:p>
            <a:pPr lvl="0"/>
            <a:endParaRPr lang="en-US" dirty="0"/>
          </a:p>
          <a:p>
            <a:pPr marL="0" indent="0">
              <a:buNone/>
            </a:pPr>
            <a:endParaRPr lang="en-CA" dirty="0"/>
          </a:p>
        </p:txBody>
      </p:sp>
    </p:spTree>
    <p:extLst>
      <p:ext uri="{BB962C8B-B14F-4D97-AF65-F5344CB8AC3E}">
        <p14:creationId xmlns:p14="http://schemas.microsoft.com/office/powerpoint/2010/main" val="67547374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“Absolute Liability</a:t>
            </a:r>
            <a:r>
              <a:rPr lang="en-US" dirty="0" smtClean="0"/>
              <a:t>”</a:t>
            </a:r>
            <a:endParaRPr lang="en-CA" dirty="0"/>
          </a:p>
        </p:txBody>
      </p:sp>
      <p:sp>
        <p:nvSpPr>
          <p:cNvPr id="3" name="Content Placeholder 2"/>
          <p:cNvSpPr>
            <a:spLocks noGrp="1"/>
          </p:cNvSpPr>
          <p:nvPr>
            <p:ph idx="1"/>
          </p:nvPr>
        </p:nvSpPr>
        <p:spPr/>
        <p:txBody>
          <a:bodyPr>
            <a:normAutofit fontScale="85000" lnSpcReduction="10000"/>
          </a:bodyPr>
          <a:lstStyle/>
          <a:p>
            <a:r>
              <a:rPr lang="en-US" dirty="0" smtClean="0"/>
              <a:t>The insurer must pay up to $200,000.00 (minimum limits) to the accident victim.</a:t>
            </a:r>
          </a:p>
          <a:p>
            <a:pPr lvl="0"/>
            <a:endParaRPr lang="en-US" dirty="0" smtClean="0"/>
          </a:p>
          <a:p>
            <a:pPr lvl="0"/>
            <a:r>
              <a:rPr lang="en-US" dirty="0" smtClean="0"/>
              <a:t>Rights that go hand in hand with absolute liability: </a:t>
            </a:r>
          </a:p>
          <a:p>
            <a:pPr lvl="1">
              <a:buFont typeface="Wingdings" pitchFamily="2" charset="2"/>
              <a:buChar char="§"/>
            </a:pPr>
            <a:r>
              <a:rPr lang="en-US" dirty="0" smtClean="0"/>
              <a:t>right to be added as statutory third party and defend the action</a:t>
            </a:r>
          </a:p>
          <a:p>
            <a:pPr lvl="1">
              <a:buFont typeface="Wingdings" pitchFamily="2" charset="2"/>
              <a:buChar char="§"/>
            </a:pPr>
            <a:r>
              <a:rPr lang="en-US" dirty="0" smtClean="0"/>
              <a:t>The insurer’s right to indemnity against its own insured</a:t>
            </a:r>
          </a:p>
          <a:p>
            <a:pPr lvl="1">
              <a:buFont typeface="Wingdings" pitchFamily="2" charset="2"/>
              <a:buChar char="§"/>
            </a:pPr>
            <a:endParaRPr lang="en-US" dirty="0" smtClean="0"/>
          </a:p>
          <a:p>
            <a:r>
              <a:rPr lang="en-US" dirty="0" smtClean="0"/>
              <a:t>Insurer must first deny coverage to its insured</a:t>
            </a:r>
          </a:p>
          <a:p>
            <a:pPr lvl="0"/>
            <a:endParaRPr lang="en-US" dirty="0"/>
          </a:p>
          <a:p>
            <a:pPr marL="0" indent="0">
              <a:buNone/>
            </a:pPr>
            <a:endParaRPr lang="en-CA" dirty="0"/>
          </a:p>
        </p:txBody>
      </p:sp>
    </p:spTree>
    <p:extLst>
      <p:ext uri="{BB962C8B-B14F-4D97-AF65-F5344CB8AC3E}">
        <p14:creationId xmlns:p14="http://schemas.microsoft.com/office/powerpoint/2010/main" val="144949339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Absolute </a:t>
            </a:r>
            <a:r>
              <a:rPr lang="en-US" sz="3600" dirty="0" smtClean="0"/>
              <a:t>Liability</a:t>
            </a:r>
            <a:endParaRPr lang="en-CA" sz="3600" dirty="0"/>
          </a:p>
        </p:txBody>
      </p:sp>
      <p:sp>
        <p:nvSpPr>
          <p:cNvPr id="3" name="Content Placeholder 2"/>
          <p:cNvSpPr>
            <a:spLocks noGrp="1"/>
          </p:cNvSpPr>
          <p:nvPr>
            <p:ph idx="1"/>
          </p:nvPr>
        </p:nvSpPr>
        <p:spPr/>
        <p:txBody>
          <a:bodyPr>
            <a:normAutofit fontScale="77500" lnSpcReduction="20000"/>
          </a:bodyPr>
          <a:lstStyle/>
          <a:p>
            <a:pPr lvl="0"/>
            <a:r>
              <a:rPr lang="en-US" dirty="0"/>
              <a:t>Section 258(1) permits an injured plaintiff, who has recovered judgment against a negligent driver, to sue the driver's automobile insurer. </a:t>
            </a:r>
          </a:p>
          <a:p>
            <a:pPr lvl="0"/>
            <a:endParaRPr lang="en-US" dirty="0"/>
          </a:p>
          <a:p>
            <a:pPr lvl="0"/>
            <a:r>
              <a:rPr lang="en-US" dirty="0"/>
              <a:t>Section 258(4) protects the third party beneficiary from the consequences of some acts by the contracting parties:</a:t>
            </a:r>
            <a:endParaRPr lang="en-US" sz="2800" dirty="0"/>
          </a:p>
          <a:p>
            <a:pPr>
              <a:buNone/>
            </a:pPr>
            <a:r>
              <a:rPr lang="en-US" b="1" dirty="0"/>
              <a:t> </a:t>
            </a:r>
            <a:endParaRPr lang="en-US" sz="2800" dirty="0"/>
          </a:p>
          <a:p>
            <a:pPr lvl="1">
              <a:buFont typeface="Wingdings" pitchFamily="2" charset="2"/>
              <a:buChar char="§"/>
            </a:pPr>
            <a:r>
              <a:rPr lang="en-US" dirty="0" smtClean="0"/>
              <a:t>the </a:t>
            </a:r>
            <a:r>
              <a:rPr lang="en-US" dirty="0"/>
              <a:t>third party beneficiary is protected from a violation of the policy terms by the insured.</a:t>
            </a:r>
            <a:endParaRPr lang="en-US" sz="2400" dirty="0"/>
          </a:p>
          <a:p>
            <a:pPr>
              <a:buFont typeface="Wingdings" pitchFamily="2" charset="2"/>
              <a:buChar char="§"/>
            </a:pPr>
            <a:endParaRPr lang="en-US" sz="2800" dirty="0"/>
          </a:p>
          <a:p>
            <a:pPr lvl="1">
              <a:buFont typeface="Wingdings" pitchFamily="2" charset="2"/>
              <a:buChar char="§"/>
            </a:pPr>
            <a:r>
              <a:rPr lang="en-US" dirty="0" smtClean="0"/>
              <a:t>the </a:t>
            </a:r>
            <a:r>
              <a:rPr lang="en-US" dirty="0"/>
              <a:t>third party beneficiary is protected from a contravention of the </a:t>
            </a:r>
            <a:r>
              <a:rPr lang="en-US" i="1" dirty="0"/>
              <a:t>Criminal Code</a:t>
            </a:r>
            <a:r>
              <a:rPr lang="en-US" dirty="0"/>
              <a:t> by the insured. </a:t>
            </a:r>
            <a:endParaRPr lang="en-US" sz="2400" dirty="0"/>
          </a:p>
          <a:p>
            <a:pPr marL="0" indent="0">
              <a:buNone/>
            </a:pPr>
            <a:endParaRPr lang="en-CA" dirty="0"/>
          </a:p>
        </p:txBody>
      </p:sp>
    </p:spTree>
    <p:extLst>
      <p:ext uri="{BB962C8B-B14F-4D97-AF65-F5344CB8AC3E}">
        <p14:creationId xmlns:p14="http://schemas.microsoft.com/office/powerpoint/2010/main" val="208441270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Absolute </a:t>
            </a:r>
            <a:r>
              <a:rPr lang="en-US" sz="3600" dirty="0" smtClean="0"/>
              <a:t>Liability</a:t>
            </a:r>
            <a:endParaRPr lang="en-CA" sz="3600" dirty="0"/>
          </a:p>
        </p:txBody>
      </p:sp>
      <p:sp>
        <p:nvSpPr>
          <p:cNvPr id="3" name="Content Placeholder 2"/>
          <p:cNvSpPr>
            <a:spLocks noGrp="1"/>
          </p:cNvSpPr>
          <p:nvPr>
            <p:ph idx="1"/>
          </p:nvPr>
        </p:nvSpPr>
        <p:spPr/>
        <p:txBody>
          <a:bodyPr>
            <a:normAutofit fontScale="70000" lnSpcReduction="20000"/>
          </a:bodyPr>
          <a:lstStyle/>
          <a:p>
            <a:pPr lvl="0"/>
            <a:r>
              <a:rPr lang="en-US" b="1" dirty="0"/>
              <a:t>Section 258(5):</a:t>
            </a:r>
            <a:r>
              <a:rPr lang="en-US" dirty="0"/>
              <a:t> Protects the third party beneficiary from the insurer alleging in its </a:t>
            </a:r>
            <a:r>
              <a:rPr lang="en-US" dirty="0" err="1"/>
              <a:t>defence</a:t>
            </a:r>
            <a:r>
              <a:rPr lang="en-US" dirty="0"/>
              <a:t> that an instrument it issued as a motor vehicle liability policy is not such a policy.</a:t>
            </a:r>
          </a:p>
          <a:p>
            <a:endParaRPr lang="en-US" dirty="0"/>
          </a:p>
          <a:p>
            <a:pPr lvl="0"/>
            <a:r>
              <a:rPr lang="en-US" dirty="0"/>
              <a:t>In </a:t>
            </a:r>
            <a:r>
              <a:rPr lang="en-US" i="1" dirty="0" err="1"/>
              <a:t>Campanaro</a:t>
            </a:r>
            <a:r>
              <a:rPr lang="en-US" i="1" dirty="0"/>
              <a:t> v. Kim[1998] O.J. No. 3518</a:t>
            </a:r>
            <a:r>
              <a:rPr lang="en-US" dirty="0"/>
              <a:t>, the Ontario Court of Appeal found that an insurer cannot avoid absolute liability even where the insured misrepresented the ownership of the </a:t>
            </a:r>
            <a:r>
              <a:rPr lang="en-US" dirty="0" smtClean="0"/>
              <a:t>vehicle </a:t>
            </a:r>
            <a:r>
              <a:rPr lang="en-US" dirty="0"/>
              <a:t>(i.e.: where the insured did not have insurable interest in the subject matter of insurance, which would otherwise allow the insurer to avoid the contract).  </a:t>
            </a:r>
            <a:endParaRPr lang="en-US" dirty="0" smtClean="0"/>
          </a:p>
          <a:p>
            <a:pPr lvl="0"/>
            <a:endParaRPr lang="en-US" dirty="0" smtClean="0"/>
          </a:p>
          <a:p>
            <a:pPr lvl="0"/>
            <a:r>
              <a:rPr lang="en-US" dirty="0" smtClean="0"/>
              <a:t>In </a:t>
            </a:r>
            <a:r>
              <a:rPr lang="en-US" dirty="0"/>
              <a:t>effect, once a policy of automobile insurance has been issued, it cannot be voided </a:t>
            </a:r>
            <a:r>
              <a:rPr lang="en-US" i="1" dirty="0" err="1"/>
              <a:t>ab</a:t>
            </a:r>
            <a:r>
              <a:rPr lang="en-US" i="1" dirty="0"/>
              <a:t> initio</a:t>
            </a:r>
            <a:r>
              <a:rPr lang="en-US" dirty="0"/>
              <a:t> for any reason. </a:t>
            </a:r>
          </a:p>
          <a:p>
            <a:pPr>
              <a:buNone/>
            </a:pPr>
            <a:r>
              <a:rPr lang="en-US" dirty="0"/>
              <a:t> </a:t>
            </a:r>
          </a:p>
          <a:p>
            <a:pPr marL="0" indent="0">
              <a:buNone/>
            </a:pPr>
            <a:endParaRPr lang="en-CA" dirty="0"/>
          </a:p>
        </p:txBody>
      </p:sp>
    </p:spTree>
    <p:extLst>
      <p:ext uri="{BB962C8B-B14F-4D97-AF65-F5344CB8AC3E}">
        <p14:creationId xmlns:p14="http://schemas.microsoft.com/office/powerpoint/2010/main" val="401242645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Absolute </a:t>
            </a:r>
            <a:r>
              <a:rPr lang="en-US" dirty="0" smtClean="0"/>
              <a:t>Liability</a:t>
            </a:r>
            <a:endParaRPr lang="en-CA" dirty="0"/>
          </a:p>
        </p:txBody>
      </p:sp>
      <p:sp>
        <p:nvSpPr>
          <p:cNvPr id="3" name="Content Placeholder 2"/>
          <p:cNvSpPr>
            <a:spLocks noGrp="1"/>
          </p:cNvSpPr>
          <p:nvPr>
            <p:ph idx="1"/>
          </p:nvPr>
        </p:nvSpPr>
        <p:spPr/>
        <p:txBody>
          <a:bodyPr>
            <a:normAutofit fontScale="55000" lnSpcReduction="20000"/>
          </a:bodyPr>
          <a:lstStyle/>
          <a:p>
            <a:pPr marL="457200" lvl="1" indent="0">
              <a:buNone/>
            </a:pPr>
            <a:endParaRPr lang="en-US" dirty="0"/>
          </a:p>
          <a:p>
            <a:r>
              <a:rPr lang="en-US" dirty="0" smtClean="0"/>
              <a:t>Be careful of “industry lingo”.  Often </a:t>
            </a:r>
            <a:r>
              <a:rPr lang="en-US" dirty="0"/>
              <a:t>times, analysts use the term “reducing the obligation to the insured to $200,000.” This is not </a:t>
            </a:r>
            <a:r>
              <a:rPr lang="en-US" dirty="0" smtClean="0"/>
              <a:t>correct </a:t>
            </a:r>
            <a:r>
              <a:rPr lang="en-US" dirty="0"/>
              <a:t>and could lead to confusion. In an absolute liability situation, the insurer’s liability to the insured is not “reduced” nor do the limits “drop.” </a:t>
            </a:r>
            <a:endParaRPr lang="en-US" dirty="0" smtClean="0"/>
          </a:p>
          <a:p>
            <a:pPr lvl="1">
              <a:buFont typeface="Wingdings" pitchFamily="2" charset="2"/>
              <a:buChar char="§"/>
            </a:pPr>
            <a:r>
              <a:rPr lang="en-US" dirty="0" smtClean="0"/>
              <a:t>The insurer is not liable to indemnify its insured but is liable to the third party </a:t>
            </a:r>
          </a:p>
          <a:p>
            <a:pPr lvl="1">
              <a:buFont typeface="Wingdings" pitchFamily="2" charset="2"/>
              <a:buChar char="§"/>
            </a:pPr>
            <a:r>
              <a:rPr lang="en-US" dirty="0" smtClean="0"/>
              <a:t>The nature of the obligation becomes one of statute, not contract. </a:t>
            </a:r>
            <a:endParaRPr lang="en-US" dirty="0"/>
          </a:p>
          <a:p>
            <a:pPr lvl="1"/>
            <a:endParaRPr lang="en-US" sz="2400" dirty="0"/>
          </a:p>
          <a:p>
            <a:r>
              <a:rPr lang="en-US" dirty="0"/>
              <a:t>The insurance company must </a:t>
            </a:r>
            <a:r>
              <a:rPr lang="en-US" dirty="0" smtClean="0"/>
              <a:t>deny </a:t>
            </a:r>
            <a:r>
              <a:rPr lang="en-US" dirty="0"/>
              <a:t>coverage for a policy violation.  </a:t>
            </a:r>
            <a:endParaRPr lang="en-US" dirty="0" smtClean="0"/>
          </a:p>
          <a:p>
            <a:endParaRPr lang="en-US" dirty="0" smtClean="0"/>
          </a:p>
          <a:p>
            <a:r>
              <a:rPr lang="en-US" dirty="0" smtClean="0"/>
              <a:t>Thereafter </a:t>
            </a:r>
            <a:r>
              <a:rPr lang="en-US" dirty="0"/>
              <a:t>the insurer does not have </a:t>
            </a:r>
            <a:r>
              <a:rPr lang="en-US" dirty="0" smtClean="0"/>
              <a:t>an </a:t>
            </a:r>
            <a:r>
              <a:rPr lang="en-US" dirty="0"/>
              <a:t>obligation to </a:t>
            </a:r>
            <a:r>
              <a:rPr lang="en-US" dirty="0" smtClean="0"/>
              <a:t>defend or indemnify the </a:t>
            </a:r>
            <a:r>
              <a:rPr lang="en-US" dirty="0"/>
              <a:t>insured.  </a:t>
            </a:r>
            <a:r>
              <a:rPr lang="en-US" dirty="0" smtClean="0"/>
              <a:t>Rather the insured becomes obligated to indemnify the insurer.</a:t>
            </a:r>
          </a:p>
          <a:p>
            <a:endParaRPr lang="en-US" dirty="0" smtClean="0"/>
          </a:p>
          <a:p>
            <a:r>
              <a:rPr lang="en-US" dirty="0" smtClean="0"/>
              <a:t>The </a:t>
            </a:r>
            <a:r>
              <a:rPr lang="en-US" i="1" dirty="0"/>
              <a:t>Insurance Act </a:t>
            </a:r>
            <a:r>
              <a:rPr lang="en-US" dirty="0"/>
              <a:t>imposes a right on a plaintiff to seek recovery from the insurer (up to minimum limits) under the “absolute </a:t>
            </a:r>
            <a:r>
              <a:rPr lang="en-US" dirty="0" smtClean="0"/>
              <a:t>liability” provisions</a:t>
            </a:r>
            <a:r>
              <a:rPr lang="en-US" dirty="0"/>
              <a:t>.  </a:t>
            </a:r>
            <a:endParaRPr lang="en-US" dirty="0" smtClean="0"/>
          </a:p>
          <a:p>
            <a:pPr>
              <a:buNone/>
            </a:pPr>
            <a:endParaRPr lang="en-US" dirty="0"/>
          </a:p>
          <a:p>
            <a:pPr marL="0" indent="0">
              <a:buNone/>
            </a:pPr>
            <a:endParaRPr lang="en-CA" dirty="0"/>
          </a:p>
        </p:txBody>
      </p:sp>
    </p:spTree>
    <p:extLst>
      <p:ext uri="{BB962C8B-B14F-4D97-AF65-F5344CB8AC3E}">
        <p14:creationId xmlns:p14="http://schemas.microsoft.com/office/powerpoint/2010/main" val="78041470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Right to be added as Statutory Third Party and Right to Indemnity against Insured</a:t>
            </a:r>
            <a:endParaRPr lang="en-CA" sz="3600" dirty="0"/>
          </a:p>
        </p:txBody>
      </p:sp>
      <p:sp>
        <p:nvSpPr>
          <p:cNvPr id="3" name="Content Placeholder 2"/>
          <p:cNvSpPr>
            <a:spLocks noGrp="1"/>
          </p:cNvSpPr>
          <p:nvPr>
            <p:ph idx="1"/>
          </p:nvPr>
        </p:nvSpPr>
        <p:spPr/>
        <p:txBody>
          <a:bodyPr>
            <a:normAutofit lnSpcReduction="10000"/>
          </a:bodyPr>
          <a:lstStyle/>
          <a:p>
            <a:pPr lvl="0"/>
            <a:r>
              <a:rPr lang="en-US" dirty="0"/>
              <a:t>Because the insurer is ultimately </a:t>
            </a:r>
            <a:r>
              <a:rPr lang="en-US" dirty="0" smtClean="0"/>
              <a:t>responsible for </a:t>
            </a:r>
            <a:r>
              <a:rPr lang="en-US" dirty="0"/>
              <a:t>$200,000, the insurer gets two corresponding </a:t>
            </a:r>
            <a:r>
              <a:rPr lang="en-US" dirty="0" smtClean="0"/>
              <a:t>rights:</a:t>
            </a:r>
          </a:p>
          <a:p>
            <a:pPr lvl="0"/>
            <a:endParaRPr lang="en-US" dirty="0" smtClean="0"/>
          </a:p>
          <a:p>
            <a:pPr lvl="1">
              <a:buFont typeface="Wingdings" pitchFamily="2" charset="2"/>
              <a:buChar char="§"/>
            </a:pPr>
            <a:r>
              <a:rPr lang="en-US" dirty="0" smtClean="0"/>
              <a:t>Right </a:t>
            </a:r>
            <a:r>
              <a:rPr lang="en-US" dirty="0"/>
              <a:t>to be added as statutory third party to defend the claim </a:t>
            </a:r>
            <a:r>
              <a:rPr lang="en-US" dirty="0" smtClean="0"/>
              <a:t>in all respects; </a:t>
            </a:r>
          </a:p>
          <a:p>
            <a:pPr lvl="1">
              <a:buFont typeface="Wingdings" pitchFamily="2" charset="2"/>
              <a:buChar char="§"/>
            </a:pPr>
            <a:endParaRPr lang="en-US" dirty="0" smtClean="0"/>
          </a:p>
          <a:p>
            <a:pPr lvl="1">
              <a:buFont typeface="Wingdings" pitchFamily="2" charset="2"/>
              <a:buChar char="§"/>
            </a:pPr>
            <a:r>
              <a:rPr lang="en-US" dirty="0" smtClean="0"/>
              <a:t>Right </a:t>
            </a:r>
            <a:r>
              <a:rPr lang="en-US" dirty="0"/>
              <a:t>to indemnity against the insured </a:t>
            </a:r>
            <a:r>
              <a:rPr lang="en-US" dirty="0" smtClean="0"/>
              <a:t>for amounts paid to the plaintiff.</a:t>
            </a:r>
            <a:endParaRPr lang="en-US" dirty="0"/>
          </a:p>
          <a:p>
            <a:pPr marL="0" indent="0">
              <a:buNone/>
            </a:pPr>
            <a:endParaRPr lang="en-CA" dirty="0"/>
          </a:p>
        </p:txBody>
      </p:sp>
    </p:spTree>
    <p:extLst>
      <p:ext uri="{BB962C8B-B14F-4D97-AF65-F5344CB8AC3E}">
        <p14:creationId xmlns:p14="http://schemas.microsoft.com/office/powerpoint/2010/main" val="365650133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Right To Be Added As Statutory Third Party To Defend The Claim</a:t>
            </a:r>
            <a:endParaRPr lang="en-CA" sz="3600" dirty="0"/>
          </a:p>
        </p:txBody>
      </p:sp>
      <p:sp>
        <p:nvSpPr>
          <p:cNvPr id="3" name="Content Placeholder 2"/>
          <p:cNvSpPr>
            <a:spLocks noGrp="1"/>
          </p:cNvSpPr>
          <p:nvPr>
            <p:ph idx="1"/>
          </p:nvPr>
        </p:nvSpPr>
        <p:spPr/>
        <p:txBody>
          <a:bodyPr>
            <a:normAutofit fontScale="47500" lnSpcReduction="20000"/>
          </a:bodyPr>
          <a:lstStyle/>
          <a:p>
            <a:pPr lvl="0"/>
            <a:r>
              <a:rPr lang="en-US" sz="3800" dirty="0"/>
              <a:t>The legislature wished to avoid the situation where the plaintiff had a free hand to prove whatever liability and damages he or she might wish, without opposition, while the insurer </a:t>
            </a:r>
            <a:r>
              <a:rPr lang="en-US" sz="3800" dirty="0" smtClean="0"/>
              <a:t>impotently stood by </a:t>
            </a:r>
            <a:r>
              <a:rPr lang="en-US" sz="3800" dirty="0"/>
              <a:t>waiting to pay the </a:t>
            </a:r>
            <a:r>
              <a:rPr lang="en-US" sz="3800" dirty="0" smtClean="0"/>
              <a:t>bill.  Therefore</a:t>
            </a:r>
            <a:r>
              <a:rPr lang="en-US" sz="3800" dirty="0"/>
              <a:t>, the insurer has been granted a right to be made a </a:t>
            </a:r>
            <a:r>
              <a:rPr lang="en-US" sz="3800" dirty="0" smtClean="0"/>
              <a:t>“statutory </a:t>
            </a:r>
            <a:r>
              <a:rPr lang="en-US" sz="3800" dirty="0"/>
              <a:t>third </a:t>
            </a:r>
            <a:r>
              <a:rPr lang="en-US" sz="3800" dirty="0" smtClean="0"/>
              <a:t>party”.</a:t>
            </a:r>
            <a:endParaRPr lang="en-US" sz="3800" dirty="0"/>
          </a:p>
          <a:p>
            <a:pPr>
              <a:buNone/>
            </a:pPr>
            <a:r>
              <a:rPr lang="en-US" b="1" dirty="0"/>
              <a:t> </a:t>
            </a:r>
            <a:endParaRPr lang="en-US" sz="2800" dirty="0"/>
          </a:p>
          <a:p>
            <a:pPr lvl="0"/>
            <a:r>
              <a:rPr lang="en-US" sz="3800" dirty="0" smtClean="0"/>
              <a:t>The Insurer </a:t>
            </a:r>
            <a:r>
              <a:rPr lang="en-US" sz="3800" dirty="0"/>
              <a:t>may do the following, having been added as statutory third party:</a:t>
            </a:r>
          </a:p>
          <a:p>
            <a:pPr>
              <a:buNone/>
            </a:pPr>
            <a:r>
              <a:rPr lang="en-US" dirty="0"/>
              <a:t> </a:t>
            </a:r>
            <a:endParaRPr lang="en-US" sz="2800" dirty="0"/>
          </a:p>
          <a:p>
            <a:pPr lvl="2"/>
            <a:r>
              <a:rPr lang="en-US" sz="2900" dirty="0"/>
              <a:t>contest the liability of the insured to any party claiming against the insured;</a:t>
            </a:r>
          </a:p>
          <a:p>
            <a:pPr>
              <a:buNone/>
            </a:pPr>
            <a:r>
              <a:rPr lang="en-US" sz="2900" dirty="0"/>
              <a:t> </a:t>
            </a:r>
          </a:p>
          <a:p>
            <a:pPr lvl="2"/>
            <a:r>
              <a:rPr lang="en-US" sz="2900" dirty="0"/>
              <a:t>contest the amount of any claim made against the insured;</a:t>
            </a:r>
          </a:p>
          <a:p>
            <a:pPr>
              <a:buNone/>
            </a:pPr>
            <a:r>
              <a:rPr lang="en-US" sz="2900" dirty="0"/>
              <a:t> </a:t>
            </a:r>
          </a:p>
          <a:p>
            <a:pPr lvl="2"/>
            <a:r>
              <a:rPr lang="en-US" sz="2900" dirty="0"/>
              <a:t>deliver any pleadings in respect of the claim of any party claiming against the insured;</a:t>
            </a:r>
          </a:p>
          <a:p>
            <a:pPr>
              <a:buNone/>
            </a:pPr>
            <a:r>
              <a:rPr lang="en-US" sz="2900" dirty="0"/>
              <a:t> </a:t>
            </a:r>
          </a:p>
          <a:p>
            <a:pPr lvl="2"/>
            <a:r>
              <a:rPr lang="en-US" sz="2900" dirty="0"/>
              <a:t>have production and discovery from any party adverse in interest; and</a:t>
            </a:r>
          </a:p>
          <a:p>
            <a:pPr>
              <a:buNone/>
            </a:pPr>
            <a:r>
              <a:rPr lang="en-US" sz="2900" dirty="0"/>
              <a:t> </a:t>
            </a:r>
          </a:p>
          <a:p>
            <a:pPr lvl="2"/>
            <a:r>
              <a:rPr lang="en-US" sz="2900" dirty="0"/>
              <a:t>examine and cross-examine witnesses at the trial,</a:t>
            </a:r>
          </a:p>
          <a:p>
            <a:pPr lvl="2"/>
            <a:endParaRPr lang="en-US" sz="2000" dirty="0"/>
          </a:p>
          <a:p>
            <a:pPr>
              <a:buNone/>
            </a:pPr>
            <a:r>
              <a:rPr lang="en-US" sz="3800" dirty="0" smtClean="0"/>
              <a:t>	to </a:t>
            </a:r>
            <a:r>
              <a:rPr lang="en-US" sz="3800" dirty="0"/>
              <a:t>the same extent as if it were a defendant in the action. </a:t>
            </a:r>
          </a:p>
          <a:p>
            <a:pPr marL="0" indent="0">
              <a:buNone/>
            </a:pPr>
            <a:endParaRPr lang="en-CA" dirty="0"/>
          </a:p>
        </p:txBody>
      </p:sp>
    </p:spTree>
    <p:extLst>
      <p:ext uri="{BB962C8B-B14F-4D97-AF65-F5344CB8AC3E}">
        <p14:creationId xmlns:p14="http://schemas.microsoft.com/office/powerpoint/2010/main" val="400724947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Right To Indemnity Against The Insured</a:t>
            </a:r>
            <a:endParaRPr lang="en-CA" dirty="0"/>
          </a:p>
        </p:txBody>
      </p:sp>
      <p:sp>
        <p:nvSpPr>
          <p:cNvPr id="3" name="Content Placeholder 2"/>
          <p:cNvSpPr>
            <a:spLocks noGrp="1"/>
          </p:cNvSpPr>
          <p:nvPr>
            <p:ph idx="1"/>
          </p:nvPr>
        </p:nvSpPr>
        <p:spPr/>
        <p:txBody>
          <a:bodyPr>
            <a:normAutofit fontScale="92500"/>
          </a:bodyPr>
          <a:lstStyle/>
          <a:p>
            <a:pPr lvl="0"/>
            <a:r>
              <a:rPr lang="en-US" dirty="0"/>
              <a:t>Where the insurer is obliged to make a payment pursuant to the absolute liability provisions of the Insurance Act, its remedy is to sue the insured pursuant to section </a:t>
            </a:r>
            <a:r>
              <a:rPr lang="en-US" dirty="0" smtClean="0"/>
              <a:t>258(13):</a:t>
            </a:r>
            <a:endParaRPr lang="en-US" dirty="0"/>
          </a:p>
          <a:p>
            <a:endParaRPr lang="en-US" dirty="0"/>
          </a:p>
          <a:p>
            <a:pPr lvl="1">
              <a:buNone/>
            </a:pPr>
            <a:r>
              <a:rPr lang="en-US" i="1" dirty="0"/>
              <a:t>	The insured shall reimburse the insurer upon demand in the amount that the insurer has paid by reason of this section and that it would not otherwise be liable to pay. </a:t>
            </a:r>
            <a:endParaRPr lang="en-US" dirty="0"/>
          </a:p>
          <a:p>
            <a:pPr marL="0" indent="0">
              <a:buNone/>
            </a:pPr>
            <a:endParaRPr lang="en-CA" dirty="0"/>
          </a:p>
        </p:txBody>
      </p:sp>
    </p:spTree>
    <p:extLst>
      <p:ext uri="{BB962C8B-B14F-4D97-AF65-F5344CB8AC3E}">
        <p14:creationId xmlns:p14="http://schemas.microsoft.com/office/powerpoint/2010/main" val="375517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Coverage </a:t>
            </a:r>
            <a:r>
              <a:rPr lang="en-US" sz="2800" b="1" dirty="0" smtClean="0">
                <a:solidFill>
                  <a:srgbClr val="FF0000"/>
                </a:solidFill>
              </a:rPr>
              <a:t>Red</a:t>
            </a:r>
            <a:r>
              <a:rPr lang="en-US" sz="2800" b="1" dirty="0" smtClean="0"/>
              <a:t> Flags </a:t>
            </a:r>
            <a:br>
              <a:rPr lang="en-US" sz="2800" b="1" dirty="0" smtClean="0"/>
            </a:br>
            <a:r>
              <a:rPr lang="en-US" sz="2800" b="1" dirty="0" smtClean="0"/>
              <a:t/>
            </a:r>
            <a:br>
              <a:rPr lang="en-US" sz="2800" b="1" dirty="0" smtClean="0"/>
            </a:br>
            <a:r>
              <a:rPr lang="en-US" sz="1600" dirty="0" smtClean="0"/>
              <a:t>Some of the most common situations giving rise to coverage issues:</a:t>
            </a:r>
            <a:endParaRPr lang="en-CA" sz="1600" dirty="0"/>
          </a:p>
        </p:txBody>
      </p:sp>
      <p:sp>
        <p:nvSpPr>
          <p:cNvPr id="3" name="Content Placeholder 2"/>
          <p:cNvSpPr>
            <a:spLocks noGrp="1"/>
          </p:cNvSpPr>
          <p:nvPr>
            <p:ph sz="half" idx="1"/>
          </p:nvPr>
        </p:nvSpPr>
        <p:spPr/>
        <p:txBody>
          <a:bodyPr>
            <a:normAutofit fontScale="55000" lnSpcReduction="20000"/>
          </a:bodyPr>
          <a:lstStyle/>
          <a:p>
            <a:pPr>
              <a:buNone/>
            </a:pPr>
            <a:r>
              <a:rPr lang="en-US" b="1" dirty="0"/>
              <a:t>Homeowner’s Policy</a:t>
            </a:r>
            <a:endParaRPr lang="en-US" dirty="0"/>
          </a:p>
          <a:p>
            <a:pPr>
              <a:buNone/>
            </a:pPr>
            <a:r>
              <a:rPr lang="en-US" dirty="0"/>
              <a:t> </a:t>
            </a:r>
          </a:p>
          <a:p>
            <a:pPr>
              <a:buClr>
                <a:srgbClr val="FF0000"/>
              </a:buClr>
              <a:buNone/>
            </a:pPr>
            <a:r>
              <a:rPr lang="en-US" dirty="0" smtClean="0"/>
              <a:t>Section I – Property Insurance	</a:t>
            </a:r>
          </a:p>
          <a:p>
            <a:pPr>
              <a:buNone/>
            </a:pPr>
            <a:r>
              <a:rPr lang="en-US" dirty="0"/>
              <a:t> </a:t>
            </a:r>
          </a:p>
          <a:p>
            <a:pPr lvl="0">
              <a:buClr>
                <a:srgbClr val="FF0000"/>
              </a:buClr>
              <a:buFont typeface="Wingdings" pitchFamily="2" charset="2"/>
              <a:buChar char="O"/>
            </a:pPr>
            <a:r>
              <a:rPr lang="en-US" b="1" dirty="0"/>
              <a:t>property</a:t>
            </a:r>
            <a:r>
              <a:rPr lang="en-US" dirty="0"/>
              <a:t> </a:t>
            </a:r>
            <a:r>
              <a:rPr lang="en-US" b="1" dirty="0"/>
              <a:t>illegally acquired</a:t>
            </a:r>
            <a:r>
              <a:rPr lang="en-US" dirty="0"/>
              <a:t> </a:t>
            </a:r>
          </a:p>
          <a:p>
            <a:pPr>
              <a:buClr>
                <a:srgbClr val="FF0000"/>
              </a:buClr>
              <a:buNone/>
            </a:pPr>
            <a:endParaRPr lang="en-US" dirty="0" smtClean="0"/>
          </a:p>
          <a:p>
            <a:pPr>
              <a:buClr>
                <a:srgbClr val="FF0000"/>
              </a:buClr>
              <a:buNone/>
            </a:pPr>
            <a:r>
              <a:rPr lang="en-US" dirty="0" smtClean="0"/>
              <a:t> </a:t>
            </a:r>
          </a:p>
          <a:p>
            <a:pPr lvl="0">
              <a:buClr>
                <a:srgbClr val="FF0000"/>
              </a:buClr>
              <a:buFont typeface="Wingdings" pitchFamily="2" charset="2"/>
              <a:buChar char="O"/>
            </a:pPr>
            <a:r>
              <a:rPr lang="en-US" dirty="0" smtClean="0"/>
              <a:t>cost </a:t>
            </a:r>
            <a:r>
              <a:rPr lang="en-US" dirty="0"/>
              <a:t>of making good</a:t>
            </a:r>
            <a:r>
              <a:rPr lang="en-US" b="1" dirty="0"/>
              <a:t> faulty material or workmanship</a:t>
            </a:r>
            <a:endParaRPr lang="en-US" dirty="0"/>
          </a:p>
          <a:p>
            <a:pPr>
              <a:buClr>
                <a:srgbClr val="FF0000"/>
              </a:buClr>
              <a:buNone/>
            </a:pPr>
            <a:r>
              <a:rPr lang="en-US" dirty="0"/>
              <a:t>	</a:t>
            </a:r>
          </a:p>
          <a:p>
            <a:pPr>
              <a:buClr>
                <a:srgbClr val="FF0000"/>
              </a:buClr>
              <a:buNone/>
            </a:pPr>
            <a:r>
              <a:rPr lang="en-US" dirty="0"/>
              <a:t> </a:t>
            </a:r>
          </a:p>
          <a:p>
            <a:pPr lvl="0">
              <a:buClr>
                <a:srgbClr val="FF0000"/>
              </a:buClr>
              <a:buFont typeface="Wingdings" pitchFamily="2" charset="2"/>
              <a:buChar char="O"/>
            </a:pPr>
            <a:r>
              <a:rPr lang="en-US" dirty="0"/>
              <a:t>loss or damage caused by a </a:t>
            </a:r>
            <a:r>
              <a:rPr lang="en-US" b="1" dirty="0"/>
              <a:t>grow-op</a:t>
            </a:r>
            <a:endParaRPr lang="en-US" dirty="0"/>
          </a:p>
          <a:p>
            <a:pPr>
              <a:buClr>
                <a:srgbClr val="FF0000"/>
              </a:buClr>
              <a:buNone/>
            </a:pPr>
            <a:r>
              <a:rPr lang="en-US" dirty="0"/>
              <a:t>	</a:t>
            </a:r>
            <a:endParaRPr lang="en-CA" dirty="0"/>
          </a:p>
        </p:txBody>
      </p:sp>
      <p:sp>
        <p:nvSpPr>
          <p:cNvPr id="4" name="Content Placeholder 3"/>
          <p:cNvSpPr>
            <a:spLocks noGrp="1"/>
          </p:cNvSpPr>
          <p:nvPr>
            <p:ph sz="half" idx="2"/>
          </p:nvPr>
        </p:nvSpPr>
        <p:spPr/>
        <p:txBody>
          <a:bodyPr>
            <a:normAutofit fontScale="55000" lnSpcReduction="20000"/>
          </a:bodyPr>
          <a:lstStyle/>
          <a:p>
            <a:endParaRPr lang="en-US" dirty="0" smtClean="0"/>
          </a:p>
          <a:p>
            <a:endParaRPr lang="en-US" dirty="0" smtClean="0"/>
          </a:p>
          <a:p>
            <a:endParaRPr lang="en-US" dirty="0"/>
          </a:p>
          <a:p>
            <a:pPr>
              <a:buClr>
                <a:srgbClr val="FF0000"/>
              </a:buClr>
              <a:buFont typeface="Wingdings" pitchFamily="2" charset="2"/>
              <a:buChar char="O"/>
            </a:pPr>
            <a:r>
              <a:rPr lang="en-US" dirty="0"/>
              <a:t>loss or damage occurring after the dwelling has been </a:t>
            </a:r>
            <a:r>
              <a:rPr lang="en-US" b="1" dirty="0"/>
              <a:t>vacant</a:t>
            </a:r>
            <a:r>
              <a:rPr lang="en-US" dirty="0"/>
              <a:t> for more than 30 days</a:t>
            </a:r>
          </a:p>
          <a:p>
            <a:pPr>
              <a:buClr>
                <a:srgbClr val="FF0000"/>
              </a:buClr>
              <a:buNone/>
            </a:pPr>
            <a:r>
              <a:rPr lang="en-US" dirty="0"/>
              <a:t>	</a:t>
            </a:r>
          </a:p>
          <a:p>
            <a:pPr>
              <a:buClr>
                <a:srgbClr val="FF0000"/>
              </a:buClr>
              <a:buNone/>
            </a:pPr>
            <a:r>
              <a:rPr lang="en-US" dirty="0"/>
              <a:t> </a:t>
            </a:r>
          </a:p>
          <a:p>
            <a:pPr>
              <a:buClr>
                <a:srgbClr val="FF0000"/>
              </a:buClr>
              <a:buFont typeface="Wingdings" pitchFamily="2" charset="2"/>
              <a:buChar char="O"/>
            </a:pPr>
            <a:r>
              <a:rPr lang="en-US" dirty="0"/>
              <a:t>loss or damage caused by a </a:t>
            </a:r>
            <a:r>
              <a:rPr lang="en-US" b="1" dirty="0"/>
              <a:t>vandalism while the dwelling is under construction</a:t>
            </a:r>
            <a:endParaRPr lang="en-US" dirty="0"/>
          </a:p>
          <a:p>
            <a:pPr>
              <a:buClr>
                <a:srgbClr val="FF0000"/>
              </a:buClr>
              <a:buNone/>
            </a:pPr>
            <a:r>
              <a:rPr lang="en-US" dirty="0"/>
              <a:t>	 </a:t>
            </a:r>
          </a:p>
          <a:p>
            <a:pPr>
              <a:buClr>
                <a:srgbClr val="FF0000"/>
              </a:buClr>
              <a:buFont typeface="Wingdings" pitchFamily="2" charset="2"/>
              <a:buChar char="O"/>
            </a:pPr>
            <a:r>
              <a:rPr lang="en-US" dirty="0"/>
              <a:t>loss or damage caused by a </a:t>
            </a:r>
            <a:r>
              <a:rPr lang="en-US" b="1" dirty="0"/>
              <a:t>continuous or repeated </a:t>
            </a:r>
            <a:r>
              <a:rPr lang="en-US" dirty="0"/>
              <a:t>(as opposed to sudden and accidental) seepage, leakage, discharge or </a:t>
            </a:r>
            <a:r>
              <a:rPr lang="en-US" dirty="0" smtClean="0"/>
              <a:t>over-flow </a:t>
            </a:r>
            <a:r>
              <a:rPr lang="en-US" dirty="0"/>
              <a:t>of water </a:t>
            </a:r>
          </a:p>
          <a:p>
            <a:pPr>
              <a:buClr>
                <a:srgbClr val="FF0000"/>
              </a:buClr>
              <a:buNone/>
            </a:pPr>
            <a:r>
              <a:rPr lang="en-US" dirty="0"/>
              <a:t>	 </a:t>
            </a:r>
          </a:p>
          <a:p>
            <a:pPr>
              <a:buClr>
                <a:srgbClr val="FF0000"/>
              </a:buClr>
              <a:buFont typeface="Wingdings" pitchFamily="2" charset="2"/>
              <a:buChar char="O"/>
            </a:pPr>
            <a:r>
              <a:rPr lang="en-US" dirty="0"/>
              <a:t>loss or damage caused by a </a:t>
            </a:r>
            <a:r>
              <a:rPr lang="en-US" b="1" dirty="0"/>
              <a:t>wear and tear</a:t>
            </a:r>
            <a:endParaRPr lang="en-US" dirty="0"/>
          </a:p>
          <a:p>
            <a:pPr>
              <a:buClr>
                <a:srgbClr val="FF0000"/>
              </a:buClr>
              <a:buNone/>
            </a:pPr>
            <a:r>
              <a:rPr lang="en-US" dirty="0"/>
              <a:t>	</a:t>
            </a:r>
          </a:p>
          <a:p>
            <a:pPr marL="0" indent="0">
              <a:buNone/>
            </a:pPr>
            <a:endParaRPr lang="en-CA" dirty="0"/>
          </a:p>
        </p:txBody>
      </p:sp>
    </p:spTree>
    <p:extLst>
      <p:ext uri="{BB962C8B-B14F-4D97-AF65-F5344CB8AC3E}">
        <p14:creationId xmlns:p14="http://schemas.microsoft.com/office/powerpoint/2010/main" val="61537104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Is The Insurer Always Absolutely Liable?</a:t>
            </a:r>
            <a:endParaRPr lang="en-CA" sz="3200" dirty="0"/>
          </a:p>
        </p:txBody>
      </p:sp>
      <p:sp>
        <p:nvSpPr>
          <p:cNvPr id="3" name="Content Placeholder 2"/>
          <p:cNvSpPr>
            <a:spLocks noGrp="1"/>
          </p:cNvSpPr>
          <p:nvPr>
            <p:ph idx="1"/>
          </p:nvPr>
        </p:nvSpPr>
        <p:spPr/>
        <p:txBody>
          <a:bodyPr>
            <a:normAutofit fontScale="77500" lnSpcReduction="20000"/>
          </a:bodyPr>
          <a:lstStyle/>
          <a:p>
            <a:pPr lvl="0"/>
            <a:r>
              <a:rPr lang="en-US" dirty="0"/>
              <a:t>The insurer may avoid the contract entirely in very  limited circumstances:</a:t>
            </a:r>
            <a:r>
              <a:rPr lang="en-US" b="1" dirty="0"/>
              <a:t> </a:t>
            </a:r>
            <a:endParaRPr lang="en-US" dirty="0"/>
          </a:p>
          <a:p>
            <a:endParaRPr lang="en-US" dirty="0"/>
          </a:p>
          <a:p>
            <a:pPr>
              <a:buNone/>
            </a:pPr>
            <a:r>
              <a:rPr lang="en-US" b="1" i="1" dirty="0"/>
              <a:t>	Winch v. </a:t>
            </a:r>
            <a:r>
              <a:rPr lang="en-US" b="1" i="1" dirty="0" err="1"/>
              <a:t>Kedgh</a:t>
            </a:r>
            <a:r>
              <a:rPr lang="en-US" b="1" i="1" dirty="0"/>
              <a:t> [2005], 78 O.R. (3d) 468; affirmed by [2006], 269 D.L.R. (4</a:t>
            </a:r>
            <a:r>
              <a:rPr lang="en-US" b="1" i="1" baseline="30000" dirty="0"/>
              <a:t>th</a:t>
            </a:r>
            <a:r>
              <a:rPr lang="en-US" b="1" i="1" dirty="0"/>
              <a:t>) 369 (Ont. C.A.)</a:t>
            </a:r>
            <a:endParaRPr lang="en-US" dirty="0"/>
          </a:p>
          <a:p>
            <a:pPr>
              <a:buNone/>
            </a:pPr>
            <a:r>
              <a:rPr lang="en-US" b="1" dirty="0"/>
              <a:t> </a:t>
            </a:r>
            <a:endParaRPr lang="en-US" dirty="0"/>
          </a:p>
          <a:p>
            <a:pPr lvl="0"/>
            <a:r>
              <a:rPr lang="en-US" dirty="0"/>
              <a:t>The insured was a holder of a policy with respect to his personal </a:t>
            </a:r>
            <a:r>
              <a:rPr lang="en-US" dirty="0" smtClean="0"/>
              <a:t>vehicle, </a:t>
            </a:r>
            <a:r>
              <a:rPr lang="en-US" dirty="0"/>
              <a:t>but was involved in an accident while operating a rented cube van, which was outside the specified weight </a:t>
            </a:r>
            <a:r>
              <a:rPr lang="en-US" dirty="0" smtClean="0"/>
              <a:t>parameters of an “other automobile”.  </a:t>
            </a:r>
            <a:r>
              <a:rPr lang="en-US" dirty="0"/>
              <a:t>The policy specifically provided coverage only to vehicles up to 4500 kg.  </a:t>
            </a:r>
          </a:p>
          <a:p>
            <a:pPr marL="0" indent="0">
              <a:buNone/>
            </a:pPr>
            <a:endParaRPr lang="en-CA" dirty="0"/>
          </a:p>
        </p:txBody>
      </p:sp>
    </p:spTree>
    <p:extLst>
      <p:ext uri="{BB962C8B-B14F-4D97-AF65-F5344CB8AC3E}">
        <p14:creationId xmlns:p14="http://schemas.microsoft.com/office/powerpoint/2010/main" val="285818218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Avoiding Absolute Liability</a:t>
            </a:r>
            <a:endParaRPr lang="en-CA" sz="3600" dirty="0"/>
          </a:p>
        </p:txBody>
      </p:sp>
      <p:sp>
        <p:nvSpPr>
          <p:cNvPr id="3" name="Content Placeholder 2"/>
          <p:cNvSpPr>
            <a:spLocks noGrp="1"/>
          </p:cNvSpPr>
          <p:nvPr>
            <p:ph idx="1"/>
          </p:nvPr>
        </p:nvSpPr>
        <p:spPr/>
        <p:txBody>
          <a:bodyPr>
            <a:normAutofit fontScale="70000" lnSpcReduction="20000"/>
          </a:bodyPr>
          <a:lstStyle/>
          <a:p>
            <a:pPr lvl="0"/>
            <a:r>
              <a:rPr lang="en-US" dirty="0"/>
              <a:t>The Court of Appeal held that absolute liability can apply only after the possibility of indemnity to the insured is established.  In this case, the Court held that indemnity could not be triggered, because the kind of vehicle operated by the insured was simply not covered under the policy.  </a:t>
            </a:r>
          </a:p>
          <a:p>
            <a:endParaRPr lang="en-US" dirty="0"/>
          </a:p>
          <a:p>
            <a:pPr lvl="0"/>
            <a:r>
              <a:rPr lang="en-US" dirty="0"/>
              <a:t>In other words, the insurer is absolutely liable if the insured would be entitled to indemnity under the policy </a:t>
            </a:r>
            <a:r>
              <a:rPr lang="en-US" i="1" dirty="0"/>
              <a:t>but for </a:t>
            </a:r>
            <a:r>
              <a:rPr lang="en-US" dirty="0"/>
              <a:t>some policy breach or conviction under the Criminal Code.  However, the insurer is not absolutely liable if the claim against the insured falls completely outside the scope of the </a:t>
            </a:r>
            <a:r>
              <a:rPr lang="en-US" dirty="0" smtClean="0"/>
              <a:t>policy.  </a:t>
            </a:r>
          </a:p>
          <a:p>
            <a:pPr lvl="0"/>
            <a:endParaRPr lang="en-US" dirty="0" smtClean="0"/>
          </a:p>
          <a:p>
            <a:pPr lvl="1">
              <a:buFont typeface="Wingdings" pitchFamily="2" charset="2"/>
              <a:buChar char="§"/>
            </a:pPr>
            <a:r>
              <a:rPr lang="en-US" dirty="0" smtClean="0"/>
              <a:t>It </a:t>
            </a:r>
            <a:r>
              <a:rPr lang="en-US" dirty="0"/>
              <a:t>could be said that operating a cube van was akin to flying a plane.</a:t>
            </a:r>
          </a:p>
          <a:p>
            <a:pPr marL="0" indent="0">
              <a:buNone/>
            </a:pPr>
            <a:endParaRPr lang="en-CA" dirty="0"/>
          </a:p>
        </p:txBody>
      </p:sp>
    </p:spTree>
    <p:extLst>
      <p:ext uri="{BB962C8B-B14F-4D97-AF65-F5344CB8AC3E}">
        <p14:creationId xmlns:p14="http://schemas.microsoft.com/office/powerpoint/2010/main" val="304154723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CA" dirty="0"/>
          </a:p>
        </p:txBody>
      </p:sp>
      <p:sp>
        <p:nvSpPr>
          <p:cNvPr id="6" name="Content Placeholder 5"/>
          <p:cNvSpPr>
            <a:spLocks noGrp="1"/>
          </p:cNvSpPr>
          <p:nvPr>
            <p:ph idx="1"/>
          </p:nvPr>
        </p:nvSpPr>
        <p:spPr/>
        <p:txBody>
          <a:bodyPr/>
          <a:lstStyle/>
          <a:p>
            <a:pPr algn="ctr">
              <a:buNone/>
            </a:pPr>
            <a:endParaRPr lang="en-US" dirty="0"/>
          </a:p>
        </p:txBody>
      </p:sp>
      <p:pic>
        <p:nvPicPr>
          <p:cNvPr id="1028" name="Picture 4" descr="C:\Program Files\Microsoft Office\MEDIA\CAGCAT10\j0278882.wmf"/>
          <p:cNvPicPr>
            <a:picLocks noChangeAspect="1" noChangeArrowheads="1"/>
          </p:cNvPicPr>
          <p:nvPr/>
        </p:nvPicPr>
        <p:blipFill>
          <a:blip r:embed="rId2"/>
          <a:srcRect/>
          <a:stretch>
            <a:fillRect/>
          </a:stretch>
        </p:blipFill>
        <p:spPr bwMode="auto">
          <a:xfrm>
            <a:off x="3275856" y="2780928"/>
            <a:ext cx="2612868" cy="2610230"/>
          </a:xfrm>
          <a:prstGeom prst="rect">
            <a:avLst/>
          </a:prstGeom>
          <a:noFill/>
        </p:spPr>
      </p:pic>
    </p:spTree>
    <p:extLst>
      <p:ext uri="{BB962C8B-B14F-4D97-AF65-F5344CB8AC3E}">
        <p14:creationId xmlns:p14="http://schemas.microsoft.com/office/powerpoint/2010/main" val="345451779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8800"/>
            <a:ext cx="8229600" cy="1143000"/>
          </a:xfrm>
        </p:spPr>
        <p:txBody>
          <a:bodyPr>
            <a:normAutofit fontScale="90000"/>
          </a:bodyPr>
          <a:lstStyle/>
          <a:p>
            <a:r>
              <a:rPr lang="en-US" b="1" dirty="0" smtClean="0"/>
              <a:t>Thank you for your time and attention</a:t>
            </a:r>
            <a:br>
              <a:rPr lang="en-US" b="1" dirty="0" smtClean="0"/>
            </a:br>
            <a:r>
              <a:rPr lang="en-US" dirty="0" smtClean="0"/>
              <a:t/>
            </a:r>
            <a:br>
              <a:rPr lang="en-US" dirty="0" smtClean="0"/>
            </a:br>
            <a:r>
              <a:rPr lang="en-US" b="1" dirty="0" smtClean="0"/>
              <a:t>Marc Isaacs</a:t>
            </a:r>
            <a:br>
              <a:rPr lang="en-US" b="1" dirty="0" smtClean="0"/>
            </a:br>
            <a:r>
              <a:rPr lang="en-US" b="1" dirty="0" smtClean="0"/>
              <a:t>Arie Odinocki</a:t>
            </a:r>
            <a:endParaRPr lang="en-US" b="1" dirty="0"/>
          </a:p>
        </p:txBody>
      </p:sp>
      <p:pic>
        <p:nvPicPr>
          <p:cNvPr id="4" name="Content Placeholder 3" descr="IsaacscoVertical.gif"/>
          <p:cNvPicPr>
            <a:picLocks noGrp="1" noChangeAspect="1"/>
          </p:cNvPicPr>
          <p:nvPr>
            <p:ph idx="1"/>
          </p:nvPr>
        </p:nvPicPr>
        <p:blipFill>
          <a:blip r:embed="rId2"/>
          <a:stretch>
            <a:fillRect/>
          </a:stretch>
        </p:blipFill>
        <p:spPr>
          <a:xfrm>
            <a:off x="3619500" y="3645024"/>
            <a:ext cx="1905000" cy="19050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Coverage </a:t>
            </a:r>
            <a:r>
              <a:rPr lang="en-US" b="1" dirty="0" smtClean="0">
                <a:solidFill>
                  <a:srgbClr val="FF0000"/>
                </a:solidFill>
              </a:rPr>
              <a:t>Red</a:t>
            </a:r>
            <a:r>
              <a:rPr lang="en-US" b="1" dirty="0" smtClean="0"/>
              <a:t> Flags</a:t>
            </a:r>
            <a:endParaRPr lang="en-CA" sz="4000" dirty="0"/>
          </a:p>
        </p:txBody>
      </p:sp>
      <p:sp>
        <p:nvSpPr>
          <p:cNvPr id="3" name="Content Placeholder 2"/>
          <p:cNvSpPr>
            <a:spLocks noGrp="1"/>
          </p:cNvSpPr>
          <p:nvPr>
            <p:ph idx="1"/>
          </p:nvPr>
        </p:nvSpPr>
        <p:spPr/>
        <p:txBody>
          <a:bodyPr>
            <a:normAutofit fontScale="62500" lnSpcReduction="20000"/>
          </a:bodyPr>
          <a:lstStyle/>
          <a:p>
            <a:pPr>
              <a:buClr>
                <a:srgbClr val="FF0000"/>
              </a:buClr>
              <a:buNone/>
            </a:pPr>
            <a:r>
              <a:rPr lang="en-US" dirty="0"/>
              <a:t>SECTION II – LIABILITY COVERAGE</a:t>
            </a:r>
          </a:p>
          <a:p>
            <a:pPr lvl="0">
              <a:buClr>
                <a:srgbClr val="FF0000"/>
              </a:buClr>
              <a:buFont typeface="Wingdings" pitchFamily="2" charset="2"/>
              <a:buChar char="O"/>
            </a:pPr>
            <a:endParaRPr lang="en-US" dirty="0"/>
          </a:p>
          <a:p>
            <a:pPr lvl="0">
              <a:buClr>
                <a:srgbClr val="FF0000"/>
              </a:buClr>
              <a:buFont typeface="Wingdings" pitchFamily="2" charset="2"/>
              <a:buChar char="O"/>
            </a:pPr>
            <a:r>
              <a:rPr lang="en-US" dirty="0"/>
              <a:t>claims for </a:t>
            </a:r>
            <a:r>
              <a:rPr lang="en-US" b="1" dirty="0"/>
              <a:t>punitive damages</a:t>
            </a:r>
            <a:r>
              <a:rPr lang="en-US" dirty="0"/>
              <a:t> (as opposed to compensatory damages</a:t>
            </a:r>
            <a:r>
              <a:rPr lang="en-US" dirty="0" smtClean="0"/>
              <a:t>)</a:t>
            </a:r>
            <a:endParaRPr lang="en-US" dirty="0"/>
          </a:p>
          <a:p>
            <a:pPr>
              <a:buClr>
                <a:srgbClr val="FF0000"/>
              </a:buClr>
              <a:buNone/>
            </a:pPr>
            <a:r>
              <a:rPr lang="en-US" dirty="0"/>
              <a:t> </a:t>
            </a:r>
          </a:p>
          <a:p>
            <a:pPr lvl="0">
              <a:buClr>
                <a:srgbClr val="FF0000"/>
              </a:buClr>
              <a:buFont typeface="Wingdings" pitchFamily="2" charset="2"/>
              <a:buChar char="O"/>
            </a:pPr>
            <a:r>
              <a:rPr lang="en-US" dirty="0"/>
              <a:t>claims for </a:t>
            </a:r>
            <a:r>
              <a:rPr lang="en-US" dirty="0" err="1"/>
              <a:t>defence</a:t>
            </a:r>
            <a:r>
              <a:rPr lang="en-US" dirty="0"/>
              <a:t> and indemnity in relation to lawsuits not arising from </a:t>
            </a:r>
            <a:r>
              <a:rPr lang="en-US" b="1" dirty="0"/>
              <a:t>bodily injury </a:t>
            </a:r>
            <a:r>
              <a:rPr lang="en-US" dirty="0"/>
              <a:t>or </a:t>
            </a:r>
            <a:r>
              <a:rPr lang="en-US" b="1" dirty="0"/>
              <a:t>property damage </a:t>
            </a:r>
            <a:r>
              <a:rPr lang="en-US" dirty="0"/>
              <a:t>(such as</a:t>
            </a:r>
            <a:r>
              <a:rPr lang="en-US" b="1" dirty="0"/>
              <a:t> </a:t>
            </a:r>
            <a:r>
              <a:rPr lang="en-US" dirty="0"/>
              <a:t>contract disputes)</a:t>
            </a:r>
          </a:p>
          <a:p>
            <a:pPr>
              <a:buClr>
                <a:srgbClr val="FF0000"/>
              </a:buClr>
              <a:buNone/>
            </a:pPr>
            <a:r>
              <a:rPr lang="en-US" dirty="0"/>
              <a:t>	 </a:t>
            </a:r>
          </a:p>
          <a:p>
            <a:pPr lvl="0">
              <a:buClr>
                <a:srgbClr val="FF0000"/>
              </a:buClr>
              <a:buFont typeface="Wingdings" pitchFamily="2" charset="2"/>
              <a:buChar char="O"/>
            </a:pPr>
            <a:r>
              <a:rPr lang="en-US" b="1" dirty="0"/>
              <a:t>bodily injury to the insured </a:t>
            </a:r>
            <a:r>
              <a:rPr lang="en-US" dirty="0"/>
              <a:t>or any person residing in his or her </a:t>
            </a:r>
            <a:r>
              <a:rPr lang="en-US" dirty="0" smtClean="0"/>
              <a:t>household</a:t>
            </a:r>
            <a:endParaRPr lang="en-US" dirty="0"/>
          </a:p>
          <a:p>
            <a:pPr>
              <a:buClr>
                <a:srgbClr val="FF0000"/>
              </a:buClr>
              <a:buNone/>
            </a:pPr>
            <a:r>
              <a:rPr lang="en-US" dirty="0"/>
              <a:t> </a:t>
            </a:r>
          </a:p>
          <a:p>
            <a:pPr lvl="0">
              <a:buClr>
                <a:srgbClr val="FF0000"/>
              </a:buClr>
              <a:buFont typeface="Wingdings" pitchFamily="2" charset="2"/>
              <a:buChar char="O"/>
            </a:pPr>
            <a:r>
              <a:rPr lang="en-US" b="1" dirty="0"/>
              <a:t>business pursuits</a:t>
            </a:r>
            <a:r>
              <a:rPr lang="en-US" dirty="0"/>
              <a:t> or any </a:t>
            </a:r>
            <a:r>
              <a:rPr lang="en-US" b="1" dirty="0"/>
              <a:t>business use of </a:t>
            </a:r>
            <a:r>
              <a:rPr lang="en-US" b="1" dirty="0" smtClean="0"/>
              <a:t>premises</a:t>
            </a:r>
            <a:endParaRPr lang="en-US" dirty="0"/>
          </a:p>
          <a:p>
            <a:pPr>
              <a:buClr>
                <a:srgbClr val="FF0000"/>
              </a:buClr>
              <a:buNone/>
            </a:pPr>
            <a:r>
              <a:rPr lang="en-US" dirty="0"/>
              <a:t> </a:t>
            </a:r>
          </a:p>
          <a:p>
            <a:pPr lvl="0">
              <a:buClr>
                <a:srgbClr val="FF0000"/>
              </a:buClr>
              <a:buFont typeface="Wingdings" pitchFamily="2" charset="2"/>
              <a:buChar char="O"/>
            </a:pPr>
            <a:r>
              <a:rPr lang="en-US" dirty="0"/>
              <a:t>the rendering or failure to render a </a:t>
            </a:r>
            <a:r>
              <a:rPr lang="en-US" b="1" dirty="0"/>
              <a:t>professional service</a:t>
            </a:r>
            <a:r>
              <a:rPr lang="en-US" dirty="0"/>
              <a:t> </a:t>
            </a:r>
            <a:endParaRPr lang="en-US" dirty="0" smtClean="0"/>
          </a:p>
          <a:p>
            <a:pPr>
              <a:buNone/>
            </a:pPr>
            <a:endParaRPr lang="en-CA" dirty="0"/>
          </a:p>
        </p:txBody>
      </p:sp>
    </p:spTree>
    <p:extLst>
      <p:ext uri="{BB962C8B-B14F-4D97-AF65-F5344CB8AC3E}">
        <p14:creationId xmlns:p14="http://schemas.microsoft.com/office/powerpoint/2010/main" val="11261558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Coverage </a:t>
            </a:r>
            <a:r>
              <a:rPr lang="en-US" b="1" dirty="0" smtClean="0">
                <a:solidFill>
                  <a:srgbClr val="FF0000"/>
                </a:solidFill>
              </a:rPr>
              <a:t>Red</a:t>
            </a:r>
            <a:r>
              <a:rPr lang="en-US" b="1" dirty="0" smtClean="0"/>
              <a:t> Flags</a:t>
            </a:r>
            <a:endParaRPr lang="en-CA" sz="4000" dirty="0"/>
          </a:p>
        </p:txBody>
      </p:sp>
      <p:sp>
        <p:nvSpPr>
          <p:cNvPr id="3" name="Content Placeholder 2"/>
          <p:cNvSpPr>
            <a:spLocks noGrp="1"/>
          </p:cNvSpPr>
          <p:nvPr>
            <p:ph idx="1"/>
          </p:nvPr>
        </p:nvSpPr>
        <p:spPr/>
        <p:txBody>
          <a:bodyPr>
            <a:normAutofit lnSpcReduction="10000"/>
          </a:bodyPr>
          <a:lstStyle/>
          <a:p>
            <a:pPr>
              <a:buClr>
                <a:srgbClr val="FF0000"/>
              </a:buClr>
              <a:buFont typeface="Wingdings" pitchFamily="2" charset="2"/>
              <a:buChar char="O"/>
            </a:pPr>
            <a:r>
              <a:rPr lang="en-US" dirty="0"/>
              <a:t>bodily injury or property damage caused by any </a:t>
            </a:r>
            <a:r>
              <a:rPr lang="en-US" b="1" dirty="0"/>
              <a:t>intentional or criminal act or failure to act </a:t>
            </a:r>
            <a:r>
              <a:rPr lang="en-US" dirty="0"/>
              <a:t>by an insured or by or at the direction of an </a:t>
            </a:r>
            <a:r>
              <a:rPr lang="en-US" dirty="0" smtClean="0"/>
              <a:t>insured</a:t>
            </a:r>
            <a:endParaRPr lang="en-US" dirty="0"/>
          </a:p>
          <a:p>
            <a:pPr>
              <a:buNone/>
            </a:pPr>
            <a:r>
              <a:rPr lang="en-US" dirty="0"/>
              <a:t>	</a:t>
            </a:r>
          </a:p>
          <a:p>
            <a:pPr>
              <a:buNone/>
            </a:pPr>
            <a:r>
              <a:rPr lang="en-US" dirty="0"/>
              <a:t>	</a:t>
            </a:r>
            <a:r>
              <a:rPr lang="en-US" dirty="0" smtClean="0"/>
              <a:t>Examples:</a:t>
            </a:r>
            <a:endParaRPr lang="en-US" dirty="0"/>
          </a:p>
          <a:p>
            <a:pPr lvl="1">
              <a:buFont typeface="Wingdings" pitchFamily="2" charset="2"/>
              <a:buChar char="§"/>
            </a:pPr>
            <a:r>
              <a:rPr lang="en-US" dirty="0"/>
              <a:t> </a:t>
            </a:r>
            <a:r>
              <a:rPr lang="en-US" dirty="0" smtClean="0"/>
              <a:t>Assaults </a:t>
            </a:r>
            <a:r>
              <a:rPr lang="en-US" dirty="0"/>
              <a:t>(and associated claims of self </a:t>
            </a:r>
            <a:r>
              <a:rPr lang="en-US" dirty="0" smtClean="0"/>
              <a:t>defence)</a:t>
            </a:r>
          </a:p>
          <a:p>
            <a:pPr lvl="1">
              <a:buFont typeface="Wingdings" pitchFamily="2" charset="2"/>
              <a:buChar char="§"/>
            </a:pPr>
            <a:r>
              <a:rPr lang="en-US" dirty="0" smtClean="0"/>
              <a:t>Arson </a:t>
            </a:r>
            <a:r>
              <a:rPr lang="en-US" dirty="0"/>
              <a:t>(by the insured or a member of his or her household)</a:t>
            </a:r>
          </a:p>
          <a:p>
            <a:pPr marL="0" indent="0">
              <a:buNone/>
            </a:pPr>
            <a:endParaRPr lang="en-CA" dirty="0"/>
          </a:p>
        </p:txBody>
      </p:sp>
    </p:spTree>
    <p:extLst>
      <p:ext uri="{BB962C8B-B14F-4D97-AF65-F5344CB8AC3E}">
        <p14:creationId xmlns:p14="http://schemas.microsoft.com/office/powerpoint/2010/main" val="2206529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605</TotalTime>
  <Words>4777</Words>
  <Application>Microsoft Office PowerPoint</Application>
  <PresentationFormat>On-screen Show (4:3)</PresentationFormat>
  <Paragraphs>585</Paragraphs>
  <Slides>73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73</vt:i4>
      </vt:variant>
    </vt:vector>
  </HeadingPairs>
  <TitlesOfParts>
    <vt:vector size="78" baseType="lpstr">
      <vt:lpstr>Arial</vt:lpstr>
      <vt:lpstr>Calibri</vt:lpstr>
      <vt:lpstr>Wingdings</vt:lpstr>
      <vt:lpstr>Office Theme</vt:lpstr>
      <vt:lpstr>1_Office Theme</vt:lpstr>
      <vt:lpstr>Uncovering Coverage</vt:lpstr>
      <vt:lpstr>Isaacs &amp; Co. Barristers &amp; Solicitors</vt:lpstr>
      <vt:lpstr>Is It Covered?</vt:lpstr>
      <vt:lpstr>What Is A Coverage Dispute?</vt:lpstr>
      <vt:lpstr>What Is A Coverage Dispute?</vt:lpstr>
      <vt:lpstr>Coverage Red Flags</vt:lpstr>
      <vt:lpstr>Coverage Red Flags   Some of the most common situations giving rise to coverage issues:</vt:lpstr>
      <vt:lpstr>Coverage Red Flags</vt:lpstr>
      <vt:lpstr>Coverage Red Flags</vt:lpstr>
      <vt:lpstr>Coverage Red Flags</vt:lpstr>
      <vt:lpstr>Material Misrepresentation</vt:lpstr>
      <vt:lpstr>Statutory Conditions</vt:lpstr>
      <vt:lpstr>Basic Laws Of Coverage</vt:lpstr>
      <vt:lpstr>Traditional Approach to Insurance Contract Interpretation</vt:lpstr>
      <vt:lpstr>Ambiguity</vt:lpstr>
      <vt:lpstr>Reasonable Expectations</vt:lpstr>
      <vt:lpstr>Reasonable Expectations</vt:lpstr>
      <vt:lpstr>Reasonable Expectations</vt:lpstr>
      <vt:lpstr>So You Think You Have A Coverage Issue? </vt:lpstr>
      <vt:lpstr>What To Do When Confronted With A Coverage Problem</vt:lpstr>
      <vt:lpstr>How long do I have to investigate a claim?</vt:lpstr>
      <vt:lpstr>Investigations</vt:lpstr>
      <vt:lpstr>Manage the Insured’s Expectations</vt:lpstr>
      <vt:lpstr>What Constitutes “Reasonable and Prudent Investigations” in Context of Liability Claims?</vt:lpstr>
      <vt:lpstr>Delay</vt:lpstr>
      <vt:lpstr>Estoppel</vt:lpstr>
      <vt:lpstr>Estoppel &amp; Detrimental Reliance</vt:lpstr>
      <vt:lpstr>Waiver</vt:lpstr>
      <vt:lpstr>Waiver</vt:lpstr>
      <vt:lpstr>Waiver &amp; Estoppel – Recent Case Law</vt:lpstr>
      <vt:lpstr>Personal v. Richinger </vt:lpstr>
      <vt:lpstr>Personal v. Richinger </vt:lpstr>
      <vt:lpstr>What Not To Do</vt:lpstr>
      <vt:lpstr>What Not To Do</vt:lpstr>
      <vt:lpstr>Liability Claims: Determining The Duty To Defend</vt:lpstr>
      <vt:lpstr>Liability Claims: Determining The Duty To Defend</vt:lpstr>
      <vt:lpstr>Liability Claims: Determining The Duty To Defend</vt:lpstr>
      <vt:lpstr>Duty To Defend</vt:lpstr>
      <vt:lpstr> Intentional Acts – Leading Case Law Meadows v. Meloche Monnex (2010) </vt:lpstr>
      <vt:lpstr> Meadows v. Meloche Monnex Original Application Judge:  Insurer Lost </vt:lpstr>
      <vt:lpstr> Meadows v. Meloche Monnex Court of Appeal:  Insurer Won </vt:lpstr>
      <vt:lpstr> Meadows v. Meloche Monnex Court of Appeal </vt:lpstr>
      <vt:lpstr>Duty To Indemnify</vt:lpstr>
      <vt:lpstr>What To Do If In Doubt</vt:lpstr>
      <vt:lpstr>Non Waiver Agreements</vt:lpstr>
      <vt:lpstr>Non Waiver Agreements</vt:lpstr>
      <vt:lpstr>Non Waiver Agreements</vt:lpstr>
      <vt:lpstr>Non Waiver Agreements</vt:lpstr>
      <vt:lpstr>Don’t Delay the NWA</vt:lpstr>
      <vt:lpstr>How to Draft a Non Waiver Agreement</vt:lpstr>
      <vt:lpstr>How to Draft a Non Waiver Agreement</vt:lpstr>
      <vt:lpstr>How to Draft a Non Waiver Agreement</vt:lpstr>
      <vt:lpstr>Non Waiver Agreements</vt:lpstr>
      <vt:lpstr>Reservation Of Rights Letters</vt:lpstr>
      <vt:lpstr>Reservation Of Rights Letters</vt:lpstr>
      <vt:lpstr>A Decision Must Be Made </vt:lpstr>
      <vt:lpstr>How Do I Decide?</vt:lpstr>
      <vt:lpstr>Coverage Opinions</vt:lpstr>
      <vt:lpstr>Denying A Claim</vt:lpstr>
      <vt:lpstr>Coverage Litigation</vt:lpstr>
      <vt:lpstr>Coverage Litigation</vt:lpstr>
      <vt:lpstr>Absolute Liability In Automobile Cases</vt:lpstr>
      <vt:lpstr>“Absolute Liability”</vt:lpstr>
      <vt:lpstr>Absolute Liability</vt:lpstr>
      <vt:lpstr>Absolute Liability</vt:lpstr>
      <vt:lpstr>Absolute Liability</vt:lpstr>
      <vt:lpstr>Right to be added as Statutory Third Party and Right to Indemnity against Insured</vt:lpstr>
      <vt:lpstr>Right To Be Added As Statutory Third Party To Defend The Claim</vt:lpstr>
      <vt:lpstr>Right To Indemnity Against The Insured</vt:lpstr>
      <vt:lpstr>Is The Insurer Always Absolutely Liable?</vt:lpstr>
      <vt:lpstr>Avoiding Absolute Liability</vt:lpstr>
      <vt:lpstr>Questions?</vt:lpstr>
      <vt:lpstr>Thank you for your time and attention  Marc Isaacs Arie Odinocki</vt:lpstr>
    </vt:vector>
  </TitlesOfParts>
  <Company>Vivid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Multimedia1</dc:creator>
  <cp:lastModifiedBy>Bonnie Huen</cp:lastModifiedBy>
  <cp:revision>78</cp:revision>
  <dcterms:created xsi:type="dcterms:W3CDTF">2011-03-11T21:49:39Z</dcterms:created>
  <dcterms:modified xsi:type="dcterms:W3CDTF">2016-03-28T20:31:38Z</dcterms:modified>
</cp:coreProperties>
</file>