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79"/>
  </p:notesMasterIdLst>
  <p:handoutMasterIdLst>
    <p:handoutMasterId r:id="rId80"/>
  </p:handoutMasterIdLst>
  <p:sldIdLst>
    <p:sldId id="257" r:id="rId2"/>
    <p:sldId id="342" r:id="rId3"/>
    <p:sldId id="396" r:id="rId4"/>
    <p:sldId id="388" r:id="rId5"/>
    <p:sldId id="399" r:id="rId6"/>
    <p:sldId id="400" r:id="rId7"/>
    <p:sldId id="389" r:id="rId8"/>
    <p:sldId id="401" r:id="rId9"/>
    <p:sldId id="391" r:id="rId10"/>
    <p:sldId id="390" r:id="rId11"/>
    <p:sldId id="397" r:id="rId12"/>
    <p:sldId id="345" r:id="rId13"/>
    <p:sldId id="350" r:id="rId14"/>
    <p:sldId id="386" r:id="rId15"/>
    <p:sldId id="392" r:id="rId16"/>
    <p:sldId id="347" r:id="rId17"/>
    <p:sldId id="393" r:id="rId18"/>
    <p:sldId id="394" r:id="rId19"/>
    <p:sldId id="344" r:id="rId20"/>
    <p:sldId id="398" r:id="rId21"/>
    <p:sldId id="348" r:id="rId22"/>
    <p:sldId id="349" r:id="rId23"/>
    <p:sldId id="366" r:id="rId24"/>
    <p:sldId id="395" r:id="rId25"/>
    <p:sldId id="414" r:id="rId26"/>
    <p:sldId id="351" r:id="rId27"/>
    <p:sldId id="367" r:id="rId28"/>
    <p:sldId id="360" r:id="rId29"/>
    <p:sldId id="422" r:id="rId30"/>
    <p:sldId id="379" r:id="rId31"/>
    <p:sldId id="377" r:id="rId32"/>
    <p:sldId id="376" r:id="rId33"/>
    <p:sldId id="375" r:id="rId34"/>
    <p:sldId id="371" r:id="rId35"/>
    <p:sldId id="384" r:id="rId36"/>
    <p:sldId id="413" r:id="rId37"/>
    <p:sldId id="372" r:id="rId38"/>
    <p:sldId id="378" r:id="rId39"/>
    <p:sldId id="421" r:id="rId40"/>
    <p:sldId id="415" r:id="rId41"/>
    <p:sldId id="353" r:id="rId42"/>
    <p:sldId id="362" r:id="rId43"/>
    <p:sldId id="361" r:id="rId44"/>
    <p:sldId id="364" r:id="rId45"/>
    <p:sldId id="363" r:id="rId46"/>
    <p:sldId id="365" r:id="rId47"/>
    <p:sldId id="380" r:id="rId48"/>
    <p:sldId id="381" r:id="rId49"/>
    <p:sldId id="354" r:id="rId50"/>
    <p:sldId id="387" r:id="rId51"/>
    <p:sldId id="416" r:id="rId52"/>
    <p:sldId id="355" r:id="rId53"/>
    <p:sldId id="374" r:id="rId54"/>
    <p:sldId id="373" r:id="rId55"/>
    <p:sldId id="417" r:id="rId56"/>
    <p:sldId id="356" r:id="rId57"/>
    <p:sldId id="402" r:id="rId58"/>
    <p:sldId id="403" r:id="rId59"/>
    <p:sldId id="368" r:id="rId60"/>
    <p:sldId id="418" r:id="rId61"/>
    <p:sldId id="405" r:id="rId62"/>
    <p:sldId id="404" r:id="rId63"/>
    <p:sldId id="419" r:id="rId64"/>
    <p:sldId id="409" r:id="rId65"/>
    <p:sldId id="407" r:id="rId66"/>
    <p:sldId id="408" r:id="rId67"/>
    <p:sldId id="406" r:id="rId68"/>
    <p:sldId id="420" r:id="rId69"/>
    <p:sldId id="357" r:id="rId70"/>
    <p:sldId id="423" r:id="rId71"/>
    <p:sldId id="383" r:id="rId72"/>
    <p:sldId id="382" r:id="rId73"/>
    <p:sldId id="385" r:id="rId74"/>
    <p:sldId id="410" r:id="rId75"/>
    <p:sldId id="370" r:id="rId76"/>
    <p:sldId id="343" r:id="rId77"/>
    <p:sldId id="330" r:id="rId7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4708" autoAdjust="0"/>
  </p:normalViewPr>
  <p:slideViewPr>
    <p:cSldViewPr snapToObjects="1">
      <p:cViewPr varScale="1">
        <p:scale>
          <a:sx n="106" d="100"/>
          <a:sy n="106" d="100"/>
        </p:scale>
        <p:origin x="1158" y="114"/>
      </p:cViewPr>
      <p:guideLst>
        <p:guide orient="horz" pos="2160"/>
        <p:guide pos="2880"/>
      </p:guideLst>
    </p:cSldViewPr>
  </p:slideViewPr>
  <p:outlineViewPr>
    <p:cViewPr>
      <p:scale>
        <a:sx n="33" d="100"/>
        <a:sy n="33" d="100"/>
      </p:scale>
      <p:origin x="0" y="658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55AF68D-0CB6-44C0-BFBB-C4FB6E21A316}" type="datetimeFigureOut">
              <a:rPr lang="en-US" smtClean="0"/>
              <a:pPr/>
              <a:t>3/28/2016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AD05AF1-A066-4E90-B56C-495C6A2F930A}" type="slidenum">
              <a:rPr lang="en-US" smtClean="0"/>
              <a:pPr/>
              <a:t>‹#›</a:t>
            </a:fld>
            <a:endParaRPr lang="en-US"/>
          </a:p>
        </p:txBody>
      </p:sp>
    </p:spTree>
    <p:extLst>
      <p:ext uri="{BB962C8B-B14F-4D97-AF65-F5344CB8AC3E}">
        <p14:creationId xmlns:p14="http://schemas.microsoft.com/office/powerpoint/2010/main" val="1749192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6041084-CBF9-4F5B-BA96-EDE78B42666C}" type="datetimeFigureOut">
              <a:rPr lang="en-CA" smtClean="0"/>
              <a:pPr/>
              <a:t>28/03/2016</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77343CCE-CDCC-444A-8FC6-59488B36BC3A}" type="slidenum">
              <a:rPr lang="en-CA" smtClean="0"/>
              <a:pPr/>
              <a:t>‹#›</a:t>
            </a:fld>
            <a:endParaRPr lang="en-CA"/>
          </a:p>
        </p:txBody>
      </p:sp>
    </p:spTree>
    <p:extLst>
      <p:ext uri="{BB962C8B-B14F-4D97-AF65-F5344CB8AC3E}">
        <p14:creationId xmlns:p14="http://schemas.microsoft.com/office/powerpoint/2010/main" val="2292338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EC4563-9B60-4481-83DD-379336272992}" type="datetime1">
              <a:rPr lang="en-US" smtClean="0"/>
              <a:pPr/>
              <a:t>3/28/2016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872650-0993-0043-91F1-F7DE4C6284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834213-B2AC-49DE-9FBE-5951729CD4B8}" type="datetime1">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8E0744-5460-4604-8A8F-7EE01163C82C}" type="datetime1">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241CE1-E3A5-4A5C-832C-2C76D04D8E38}" type="datetime1">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72650-0993-0043-91F1-F7DE4C62845B}" type="slidenum">
              <a:rPr lang="en-US" smtClean="0"/>
              <a:pPr/>
              <a:t>‹#›</a:t>
            </a:fld>
            <a:endParaRPr lang="en-US"/>
          </a:p>
        </p:txBody>
      </p:sp>
      <p:pic>
        <p:nvPicPr>
          <p:cNvPr id="7" name="Picture 6" descr="Picture1.gif"/>
          <p:cNvPicPr>
            <a:picLocks noChangeAspect="1"/>
          </p:cNvPicPr>
          <p:nvPr userDrawn="1"/>
        </p:nvPicPr>
        <p:blipFill>
          <a:blip r:embed="rId2"/>
          <a:stretch>
            <a:fillRect/>
          </a:stretch>
        </p:blipFill>
        <p:spPr>
          <a:xfrm>
            <a:off x="7668343" y="6093296"/>
            <a:ext cx="792907" cy="63992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ED66C25-1F31-4FF1-897F-55DFEE486D0B}" type="datetime1">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72650-0993-0043-91F1-F7DE4C6284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0D37F2-8227-441E-B3A6-543A9F1841DD}" type="datetime1">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0B9666D-D8B1-41F5-925C-7192DD3E0DB7}" type="datetime1">
              <a:rPr lang="en-US" smtClean="0"/>
              <a:pPr/>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AEC0DD-5C68-414A-8843-E5868E3A6168}" type="datetime1">
              <a:rPr lang="en-US" smtClean="0"/>
              <a:pPr/>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2F7DA-390F-4622-854B-1615FA27953A}" type="datetime1">
              <a:rPr lang="en-US" smtClean="0"/>
              <a:pPr/>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A01D4B-2166-4FF5-9AD1-F9CBE2CBB0EC}" type="datetime1">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72650-0993-0043-91F1-F7DE4C6284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934816-EC84-401F-990C-763BE2637205}" type="datetime1">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872650-0993-0043-91F1-F7DE4C62845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77D91A-6236-4559-A839-5A8DCAB7BD9C}" type="datetime1">
              <a:rPr lang="en-US" smtClean="0">
                <a:solidFill>
                  <a:schemeClr val="tx2">
                    <a:shade val="90000"/>
                  </a:schemeClr>
                </a:solidFill>
              </a:rPr>
              <a:pPr/>
              <a:t>3/28/2016</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864096"/>
          </a:xfrm>
        </p:spPr>
        <p:txBody>
          <a:bodyPr>
            <a:normAutofit/>
          </a:bodyPr>
          <a:lstStyle/>
          <a:p>
            <a:r>
              <a:rPr lang="en-US" sz="3800" b="1" dirty="0" smtClean="0">
                <a:latin typeface="Times New Roman" pitchFamily="18" charset="0"/>
                <a:cs typeface="Times New Roman" pitchFamily="18" charset="0"/>
              </a:rPr>
              <a:t>Assessing Bodily Injury Claims</a:t>
            </a:r>
            <a:endParaRPr lang="en-CA" sz="3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00808"/>
            <a:ext cx="8229600" cy="4267200"/>
          </a:xfrm>
        </p:spPr>
        <p:txBody>
          <a:bodyPr/>
          <a:lstStyle/>
          <a:p>
            <a:pPr marL="0" indent="0" algn="ctr">
              <a:buNone/>
            </a:pPr>
            <a:endParaRPr lang="en-US" sz="4400" dirty="0" smtClean="0"/>
          </a:p>
          <a:p>
            <a:pPr marL="0" indent="0">
              <a:buNone/>
            </a:pPr>
            <a:endParaRPr lang="en-CA" dirty="0"/>
          </a:p>
        </p:txBody>
      </p:sp>
      <p:sp>
        <p:nvSpPr>
          <p:cNvPr id="4" name="Rectangle 3"/>
          <p:cNvSpPr/>
          <p:nvPr/>
        </p:nvSpPr>
        <p:spPr>
          <a:xfrm>
            <a:off x="339026" y="5044678"/>
            <a:ext cx="8136904" cy="646331"/>
          </a:xfrm>
          <a:prstGeom prst="rect">
            <a:avLst/>
          </a:prstGeom>
        </p:spPr>
        <p:txBody>
          <a:bodyPr wrap="square">
            <a:spAutoFit/>
          </a:bodyPr>
          <a:lstStyle/>
          <a:p>
            <a:pPr marL="548640" marR="548640" algn="just"/>
            <a:r>
              <a:rPr lang="en-CA" b="1" dirty="0" smtClean="0">
                <a:latin typeface="Times New Roman" pitchFamily="18" charset="0"/>
                <a:ea typeface="Calibri" panose="020F0502020204030204" pitchFamily="34" charset="0"/>
                <a:cs typeface="Times New Roman" pitchFamily="18" charset="0"/>
              </a:rPr>
              <a:t>Miriam Tepperman			      			     Direct: 416-601-6805</a:t>
            </a:r>
          </a:p>
          <a:p>
            <a:pPr marL="548640" marR="548640" algn="just"/>
            <a:r>
              <a:rPr lang="en-CA" b="1" dirty="0" smtClean="0">
                <a:latin typeface="Times New Roman" pitchFamily="18" charset="0"/>
                <a:ea typeface="Calibri" panose="020F0502020204030204" pitchFamily="34" charset="0"/>
                <a:cs typeface="Times New Roman" pitchFamily="18" charset="0"/>
              </a:rPr>
              <a:t>Isaacs &amp; Co., Partner 	</a:t>
            </a:r>
            <a:r>
              <a:rPr lang="en-CA" dirty="0" smtClean="0">
                <a:latin typeface="Times New Roman" pitchFamily="18" charset="0"/>
                <a:ea typeface="Calibri" panose="020F0502020204030204" pitchFamily="34" charset="0"/>
                <a:cs typeface="Times New Roman" pitchFamily="18" charset="0"/>
              </a:rPr>
              <a:t>					</a:t>
            </a:r>
            <a:r>
              <a:rPr lang="en-CA" b="1" dirty="0" smtClean="0">
                <a:latin typeface="Times New Roman" pitchFamily="18" charset="0"/>
                <a:ea typeface="Calibri" panose="020F0502020204030204" pitchFamily="34" charset="0"/>
                <a:cs typeface="Times New Roman" pitchFamily="18" charset="0"/>
              </a:rPr>
              <a:t>      miriam@isaacsco.ca </a:t>
            </a:r>
          </a:p>
        </p:txBody>
      </p:sp>
      <p:pic>
        <p:nvPicPr>
          <p:cNvPr id="6" name="Picture 5" descr="download.jpg"/>
          <p:cNvPicPr>
            <a:picLocks noChangeAspect="1"/>
          </p:cNvPicPr>
          <p:nvPr/>
        </p:nvPicPr>
        <p:blipFill>
          <a:blip r:embed="rId2"/>
          <a:stretch>
            <a:fillRect/>
          </a:stretch>
        </p:blipFill>
        <p:spPr>
          <a:xfrm>
            <a:off x="1547664" y="1700808"/>
            <a:ext cx="5832648" cy="3337542"/>
          </a:xfrm>
          <a:prstGeom prst="rect">
            <a:avLst/>
          </a:prstGeom>
        </p:spPr>
      </p:pic>
      <p:sp>
        <p:nvSpPr>
          <p:cNvPr id="7" name="Slide Number Placeholder 6"/>
          <p:cNvSpPr>
            <a:spLocks noGrp="1"/>
          </p:cNvSpPr>
          <p:nvPr>
            <p:ph type="sldNum" sz="quarter" idx="12"/>
          </p:nvPr>
        </p:nvSpPr>
        <p:spPr/>
        <p:txBody>
          <a:bodyPr/>
          <a:lstStyle/>
          <a:p>
            <a:fld id="{B3872650-0993-0043-91F1-F7DE4C62845B}" type="slidenum">
              <a:rPr lang="en-US" smtClean="0"/>
              <a:pPr/>
              <a:t>1</a:t>
            </a:fld>
            <a:endParaRPr lang="en-US"/>
          </a:p>
        </p:txBody>
      </p:sp>
    </p:spTree>
    <p:extLst>
      <p:ext uri="{BB962C8B-B14F-4D97-AF65-F5344CB8AC3E}">
        <p14:creationId xmlns:p14="http://schemas.microsoft.com/office/powerpoint/2010/main" val="4186233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This Presentation’s Focus</a:t>
            </a:r>
            <a:endParaRPr lang="en-CA" dirty="0"/>
          </a:p>
        </p:txBody>
      </p:sp>
      <p:sp>
        <p:nvSpPr>
          <p:cNvPr id="3" name="Content Placeholder 2"/>
          <p:cNvSpPr>
            <a:spLocks noGrp="1"/>
          </p:cNvSpPr>
          <p:nvPr>
            <p:ph idx="1"/>
          </p:nvPr>
        </p:nvSpPr>
        <p:spPr/>
        <p:txBody>
          <a:bodyPr/>
          <a:lstStyle/>
          <a:p>
            <a:pPr>
              <a:buNone/>
            </a:pPr>
            <a:r>
              <a:rPr lang="en-CA" dirty="0" smtClean="0"/>
              <a:t>	</a:t>
            </a:r>
          </a:p>
          <a:p>
            <a:pPr>
              <a:buNone/>
            </a:pPr>
            <a:r>
              <a:rPr lang="en-CA" dirty="0" smtClean="0"/>
              <a:t>	Assessing </a:t>
            </a:r>
            <a:r>
              <a:rPr lang="en-CA" u="sng" dirty="0" smtClean="0"/>
              <a:t>general damages</a:t>
            </a:r>
            <a:r>
              <a:rPr lang="en-CA" dirty="0" smtClean="0"/>
              <a:t> in bodily injury claims…</a:t>
            </a:r>
          </a:p>
        </p:txBody>
      </p:sp>
      <p:sp>
        <p:nvSpPr>
          <p:cNvPr id="4" name="Slide Number Placeholder 3"/>
          <p:cNvSpPr>
            <a:spLocks noGrp="1"/>
          </p:cNvSpPr>
          <p:nvPr>
            <p:ph type="sldNum" sz="quarter" idx="12"/>
          </p:nvPr>
        </p:nvSpPr>
        <p:spPr/>
        <p:txBody>
          <a:bodyPr/>
          <a:lstStyle/>
          <a:p>
            <a:fld id="{B3872650-0993-0043-91F1-F7DE4C62845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algn="ctr">
              <a:buNone/>
            </a:pPr>
            <a:r>
              <a:rPr lang="en-US" sz="4000" dirty="0" smtClean="0"/>
              <a:t>Part II – The Legal Principles behind General Damages</a:t>
            </a:r>
          </a:p>
          <a:p>
            <a:pPr algn="ctr">
              <a:buNone/>
            </a:pP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The Law of Damages</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pPr algn="just"/>
            <a:r>
              <a:rPr lang="en-CA" dirty="0" smtClean="0"/>
              <a:t>Basic principle of Canadian law of damages is that the plaintiff should be put back into the position he or she would have been in had the accident not occurred. </a:t>
            </a:r>
          </a:p>
          <a:p>
            <a:pPr algn="just">
              <a:lnSpc>
                <a:spcPts val="800"/>
              </a:lnSpc>
              <a:buNone/>
            </a:pPr>
            <a:endParaRPr lang="en-CA" dirty="0" smtClean="0"/>
          </a:p>
          <a:p>
            <a:pPr algn="just"/>
            <a:r>
              <a:rPr lang="en-CA" dirty="0" smtClean="0"/>
              <a:t>General damages, more correctly referred to as non-pecuniary general damages, are intended to compensate a plaintiff’s pain, suffering and loss of enjoyment of life. </a:t>
            </a:r>
          </a:p>
          <a:p>
            <a:pPr algn="just">
              <a:lnSpc>
                <a:spcPts val="800"/>
              </a:lnSpc>
              <a:buNone/>
            </a:pPr>
            <a:endParaRPr lang="en-CA" dirty="0" smtClean="0"/>
          </a:p>
          <a:p>
            <a:pPr algn="just"/>
            <a:r>
              <a:rPr lang="en-CA" dirty="0" smtClean="0"/>
              <a:t>Compensation for losses which do not have a financial calculation or source.</a:t>
            </a:r>
          </a:p>
          <a:p>
            <a:pPr algn="just">
              <a:lnSpc>
                <a:spcPts val="800"/>
              </a:lnSpc>
              <a:buNone/>
            </a:pPr>
            <a:endParaRPr lang="en-CA" dirty="0" smtClean="0"/>
          </a:p>
          <a:p>
            <a:pPr algn="just"/>
            <a:r>
              <a:rPr lang="en-CA" dirty="0" smtClean="0"/>
              <a:t>While recognizing that the loss of good health cannot be valued in monetary terms, an award of general damages attempts to assess the compensation required to provide a plaintiff with reasonable solace for his or her injuries.</a:t>
            </a:r>
          </a:p>
          <a:p>
            <a:pPr algn="just">
              <a:lnSpc>
                <a:spcPts val="800"/>
              </a:lnSpc>
              <a:buNone/>
            </a:pPr>
            <a:endParaRPr lang="en-CA" dirty="0" smtClean="0"/>
          </a:p>
          <a:p>
            <a:pPr algn="just"/>
            <a:r>
              <a:rPr lang="en-CA" dirty="0" smtClean="0"/>
              <a:t>So that an award of general damages is seen as fair, reference is made to awards made in comparable cases.</a:t>
            </a:r>
          </a:p>
          <a:p>
            <a:pPr algn="just">
              <a:lnSpc>
                <a:spcPts val="800"/>
              </a:lnSpc>
              <a:buNone/>
            </a:pPr>
            <a:endParaRPr lang="en-CA" dirty="0" smtClean="0"/>
          </a:p>
          <a:p>
            <a:pPr algn="just"/>
            <a:r>
              <a:rPr lang="en-CA" dirty="0" smtClean="0"/>
              <a:t>However, each case requires an individualized assessment and is dealt with on its own facts because no two individual plaintiffs’ personal experiences are the same.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Factors to Consider</a:t>
            </a:r>
            <a:endParaRPr lang="en-CA" dirty="0"/>
          </a:p>
        </p:txBody>
      </p:sp>
      <p:sp>
        <p:nvSpPr>
          <p:cNvPr id="3" name="Content Placeholder 2"/>
          <p:cNvSpPr>
            <a:spLocks noGrp="1"/>
          </p:cNvSpPr>
          <p:nvPr>
            <p:ph idx="1"/>
          </p:nvPr>
        </p:nvSpPr>
        <p:spPr/>
        <p:txBody>
          <a:bodyPr>
            <a:normAutofit fontScale="92500" lnSpcReduction="20000"/>
          </a:bodyPr>
          <a:lstStyle/>
          <a:p>
            <a:pPr algn="just"/>
            <a:r>
              <a:rPr lang="en-CA" dirty="0" smtClean="0"/>
              <a:t>Most important factors to consider when assessing general damages from the textbook, Personal Injury Damages, 2014 edition: </a:t>
            </a:r>
          </a:p>
          <a:p>
            <a:pPr>
              <a:lnSpc>
                <a:spcPts val="1500"/>
              </a:lnSpc>
              <a:buNone/>
            </a:pPr>
            <a:endParaRPr lang="en-CA" dirty="0" smtClean="0"/>
          </a:p>
          <a:p>
            <a:pPr marL="914400" lvl="1" indent="-514350">
              <a:lnSpc>
                <a:spcPct val="160000"/>
              </a:lnSpc>
              <a:buFont typeface="+mj-lt"/>
              <a:buAutoNum type="arabicPeriod"/>
            </a:pPr>
            <a:r>
              <a:rPr lang="en-CA" dirty="0" smtClean="0"/>
              <a:t>The “cap” established by the Supreme Court of Canada; </a:t>
            </a:r>
          </a:p>
          <a:p>
            <a:pPr marL="914400" lvl="1" indent="-514350">
              <a:lnSpc>
                <a:spcPct val="160000"/>
              </a:lnSpc>
              <a:buFont typeface="+mj-lt"/>
              <a:buAutoNum type="arabicPeriod"/>
            </a:pPr>
            <a:r>
              <a:rPr lang="en-CA" dirty="0" smtClean="0"/>
              <a:t>The nature of the injuries;</a:t>
            </a:r>
          </a:p>
          <a:p>
            <a:pPr marL="914400" lvl="1" indent="-514350">
              <a:lnSpc>
                <a:spcPct val="160000"/>
              </a:lnSpc>
              <a:buFont typeface="+mj-lt"/>
              <a:buAutoNum type="arabicPeriod"/>
            </a:pPr>
            <a:r>
              <a:rPr lang="en-CA" dirty="0" smtClean="0"/>
              <a:t>The permanence of the injuries;</a:t>
            </a:r>
          </a:p>
          <a:p>
            <a:pPr marL="914400" lvl="1" indent="-514350">
              <a:lnSpc>
                <a:spcPct val="160000"/>
              </a:lnSpc>
              <a:buFont typeface="+mj-lt"/>
              <a:buAutoNum type="arabicPeriod"/>
            </a:pPr>
            <a:r>
              <a:rPr lang="en-CA" dirty="0" smtClean="0"/>
              <a:t>The degree of debilitation from normal day-to-day activities; and</a:t>
            </a:r>
          </a:p>
          <a:p>
            <a:pPr marL="914400" lvl="1" indent="-514350">
              <a:lnSpc>
                <a:spcPct val="160000"/>
              </a:lnSpc>
              <a:buFont typeface="+mj-lt"/>
              <a:buAutoNum type="arabicPeriod"/>
            </a:pPr>
            <a:r>
              <a:rPr lang="en-CA" dirty="0" smtClean="0"/>
              <a:t>The plaintiff’s credibility.</a:t>
            </a:r>
          </a:p>
          <a:p>
            <a:pPr marL="914400" lvl="1" indent="-514350">
              <a:lnSpc>
                <a:spcPct val="120000"/>
              </a:lnSpc>
              <a:buFont typeface="+mj-lt"/>
              <a:buAutoNum type="arabicPeriod"/>
            </a:pPr>
            <a:endParaRPr lang="en-CA"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Times New Roman" pitchFamily="18" charset="0"/>
                <a:cs typeface="Times New Roman" pitchFamily="18" charset="0"/>
              </a:rPr>
              <a:t>Thin Skull Principle</a:t>
            </a:r>
            <a:endParaRPr lang="en-CA" dirty="0"/>
          </a:p>
        </p:txBody>
      </p:sp>
      <p:sp>
        <p:nvSpPr>
          <p:cNvPr id="3" name="Content Placeholder 2"/>
          <p:cNvSpPr>
            <a:spLocks noGrp="1"/>
          </p:cNvSpPr>
          <p:nvPr>
            <p:ph sz="half" idx="1"/>
          </p:nvPr>
        </p:nvSpPr>
        <p:spPr>
          <a:xfrm>
            <a:off x="457200" y="1847088"/>
            <a:ext cx="4978896" cy="4279075"/>
          </a:xfrm>
        </p:spPr>
        <p:txBody>
          <a:bodyPr/>
          <a:lstStyle/>
          <a:p>
            <a:r>
              <a:rPr lang="en-CA" dirty="0" smtClean="0"/>
              <a:t>A defendant must take the plaintiff as he/she is, even where because of a unique susceptibility or vulnerability, the injury was more dramatic or unexpectedly severe than one would expect an average person to sustain (</a:t>
            </a:r>
            <a:r>
              <a:rPr lang="en-CA" i="1" dirty="0" err="1" smtClean="0"/>
              <a:t>Athey</a:t>
            </a:r>
            <a:r>
              <a:rPr lang="en-CA" i="1" dirty="0" smtClean="0"/>
              <a:t> v. </a:t>
            </a:r>
            <a:r>
              <a:rPr lang="en-CA" i="1" dirty="0" err="1" smtClean="0"/>
              <a:t>Leonati</a:t>
            </a:r>
            <a:r>
              <a:rPr lang="en-CA" i="1" dirty="0" smtClean="0"/>
              <a:t>, [1996] 3 SCR 458</a:t>
            </a:r>
            <a:r>
              <a:rPr lang="en-CA" dirty="0" smtClean="0"/>
              <a:t>).</a:t>
            </a:r>
          </a:p>
          <a:p>
            <a:endParaRPr lang="en-CA" dirty="0"/>
          </a:p>
        </p:txBody>
      </p:sp>
      <p:pic>
        <p:nvPicPr>
          <p:cNvPr id="5" name="Content Placeholder 4" descr="download.jpg"/>
          <p:cNvPicPr>
            <a:picLocks noGrp="1" noChangeAspect="1"/>
          </p:cNvPicPr>
          <p:nvPr>
            <p:ph sz="half" idx="2"/>
          </p:nvPr>
        </p:nvPicPr>
        <p:blipFill>
          <a:blip r:embed="rId2"/>
          <a:stretch>
            <a:fillRect/>
          </a:stretch>
        </p:blipFill>
        <p:spPr>
          <a:xfrm>
            <a:off x="5724128" y="1600200"/>
            <a:ext cx="2664296" cy="4061048"/>
          </a:xfrm>
        </p:spPr>
      </p:pic>
      <p:sp>
        <p:nvSpPr>
          <p:cNvPr id="6" name="Slide Number Placeholder 5"/>
          <p:cNvSpPr>
            <a:spLocks noGrp="1"/>
          </p:cNvSpPr>
          <p:nvPr>
            <p:ph type="sldNum" sz="quarter" idx="12"/>
          </p:nvPr>
        </p:nvSpPr>
        <p:spPr/>
        <p:txBody>
          <a:bodyPr/>
          <a:lstStyle/>
          <a:p>
            <a:fld id="{B3872650-0993-0043-91F1-F7DE4C62845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Crumbling Skull Principle</a:t>
            </a:r>
            <a:endParaRPr lang="en-CA" dirty="0"/>
          </a:p>
        </p:txBody>
      </p:sp>
      <p:sp>
        <p:nvSpPr>
          <p:cNvPr id="3" name="Content Placeholder 2"/>
          <p:cNvSpPr>
            <a:spLocks noGrp="1"/>
          </p:cNvSpPr>
          <p:nvPr>
            <p:ph idx="1"/>
          </p:nvPr>
        </p:nvSpPr>
        <p:spPr/>
        <p:txBody>
          <a:bodyPr>
            <a:normAutofit/>
          </a:bodyPr>
          <a:lstStyle/>
          <a:p>
            <a:pPr algn="just"/>
            <a:endParaRPr lang="en-CA" dirty="0" smtClean="0"/>
          </a:p>
          <a:p>
            <a:pPr algn="just"/>
            <a:r>
              <a:rPr lang="en-CA" i="1" dirty="0" err="1" smtClean="0"/>
              <a:t>Athey</a:t>
            </a:r>
            <a:r>
              <a:rPr lang="en-CA" i="1" dirty="0" smtClean="0"/>
              <a:t> v. </a:t>
            </a:r>
            <a:r>
              <a:rPr lang="en-CA" i="1" dirty="0" err="1" smtClean="0"/>
              <a:t>Leonati</a:t>
            </a:r>
            <a:r>
              <a:rPr lang="en-CA" dirty="0" smtClean="0"/>
              <a:t> (Supreme Court of Canada): The defendant need not put the plaintiff in a position </a:t>
            </a:r>
            <a:r>
              <a:rPr lang="en-CA" u="sng" dirty="0" smtClean="0"/>
              <a:t>better</a:t>
            </a:r>
            <a:r>
              <a:rPr lang="en-CA" dirty="0" smtClean="0"/>
              <a:t> than his or her original position. The defendant is liable for the injuries caused, even if they are extreme, but need not compensate the plaintiff for any debilitating effects of the pre-existing condition which the plaintiff would have experienced anyway. The defendant is liable for the </a:t>
            </a:r>
            <a:r>
              <a:rPr lang="en-CA" u="sng" dirty="0" smtClean="0"/>
              <a:t>additional damage but not the pre-existing</a:t>
            </a:r>
            <a:r>
              <a:rPr lang="en-CA" dirty="0" smtClean="0"/>
              <a:t> damage. </a:t>
            </a:r>
            <a:endParaRPr lang="en-CA" i="1"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Cap</a:t>
            </a:r>
            <a:endParaRPr lang="en-CA" dirty="0"/>
          </a:p>
        </p:txBody>
      </p:sp>
      <p:sp>
        <p:nvSpPr>
          <p:cNvPr id="3" name="Content Placeholder 2"/>
          <p:cNvSpPr>
            <a:spLocks noGrp="1"/>
          </p:cNvSpPr>
          <p:nvPr>
            <p:ph idx="1"/>
          </p:nvPr>
        </p:nvSpPr>
        <p:spPr/>
        <p:txBody>
          <a:bodyPr>
            <a:normAutofit fontScale="25000" lnSpcReduction="20000"/>
          </a:bodyPr>
          <a:lstStyle/>
          <a:p>
            <a:r>
              <a:rPr lang="en-CA" sz="7200" dirty="0" smtClean="0"/>
              <a:t>In 1978, the </a:t>
            </a:r>
            <a:r>
              <a:rPr lang="en-CA" sz="7200" i="1" dirty="0" smtClean="0"/>
              <a:t>Supreme Court of Canada</a:t>
            </a:r>
            <a:r>
              <a:rPr lang="en-CA" sz="7200" dirty="0" smtClean="0"/>
              <a:t> published a seminal trilogy of cases: </a:t>
            </a:r>
            <a:r>
              <a:rPr lang="en-CA" sz="7200" i="1" dirty="0" smtClean="0"/>
              <a:t>Andrews v. Grand &amp; Toy Alta. Ltd.</a:t>
            </a:r>
            <a:r>
              <a:rPr lang="en-CA" sz="7200" dirty="0" smtClean="0"/>
              <a:t>, [1978] 2 S.C.R. 229, </a:t>
            </a:r>
            <a:r>
              <a:rPr lang="en-CA" sz="7200" i="1" dirty="0" smtClean="0"/>
              <a:t>Thornton v. Board of School Trustees of School District No. 57 (Prince George)</a:t>
            </a:r>
            <a:r>
              <a:rPr lang="en-CA" sz="7200" dirty="0" smtClean="0"/>
              <a:t>, [1978] 2 S.C.R. 267, </a:t>
            </a:r>
            <a:r>
              <a:rPr lang="en-CA" sz="7200" i="1" dirty="0" smtClean="0"/>
              <a:t>Arnold v. </a:t>
            </a:r>
            <a:r>
              <a:rPr lang="en-CA" sz="7200" i="1" dirty="0" err="1" smtClean="0"/>
              <a:t>Teno</a:t>
            </a:r>
            <a:r>
              <a:rPr lang="en-CA" sz="7200" dirty="0" smtClean="0"/>
              <a:t>, [1978] 2 S.C.R. 287.</a:t>
            </a:r>
          </a:p>
          <a:p>
            <a:pPr>
              <a:spcBef>
                <a:spcPts val="0"/>
              </a:spcBef>
            </a:pPr>
            <a:endParaRPr lang="en-CA" sz="7200" dirty="0" smtClean="0"/>
          </a:p>
          <a:p>
            <a:r>
              <a:rPr lang="en-CA" sz="7200" dirty="0" smtClean="0"/>
              <a:t>The effect of these decisions was the creation of an “upper limit” or “cap” on the amount of general damages that could be awarded by a Canadian court. In 1978 the cap was set at $100,000.</a:t>
            </a:r>
          </a:p>
          <a:p>
            <a:pPr>
              <a:spcBef>
                <a:spcPts val="0"/>
              </a:spcBef>
            </a:pPr>
            <a:endParaRPr lang="en-CA" sz="7200" dirty="0" smtClean="0"/>
          </a:p>
          <a:p>
            <a:r>
              <a:rPr lang="en-CA" sz="7200" dirty="0" smtClean="0"/>
              <a:t>The cap does not apply to some cases, such as sexual assault and defamation claims. </a:t>
            </a:r>
          </a:p>
          <a:p>
            <a:pPr>
              <a:spcBef>
                <a:spcPts val="0"/>
              </a:spcBef>
            </a:pPr>
            <a:endParaRPr lang="en-CA" sz="7200" dirty="0" smtClean="0"/>
          </a:p>
          <a:p>
            <a:r>
              <a:rPr lang="en-CA" sz="7200" dirty="0" smtClean="0"/>
              <a:t>Since the cap was established, counsel and the courts have been using actuarial evidence to establish the present day value of the cap adjusted for inflation. </a:t>
            </a:r>
          </a:p>
          <a:p>
            <a:pPr>
              <a:spcBef>
                <a:spcPts val="0"/>
              </a:spcBef>
            </a:pPr>
            <a:endParaRPr lang="en-CA" sz="7200" dirty="0" smtClean="0"/>
          </a:p>
          <a:p>
            <a:r>
              <a:rPr lang="en-CA" sz="7200" dirty="0" smtClean="0"/>
              <a:t>The current amount of the cap is approximately $342,500 as was agreed by counsel and accepted by the court in the 2012 British Columbia case of </a:t>
            </a:r>
            <a:r>
              <a:rPr lang="en-CA" sz="7200" i="1" dirty="0" err="1" smtClean="0"/>
              <a:t>Clost</a:t>
            </a:r>
            <a:r>
              <a:rPr lang="en-CA" sz="7200" i="1" dirty="0" smtClean="0"/>
              <a:t> v. </a:t>
            </a:r>
            <a:r>
              <a:rPr lang="en-CA" sz="7200" i="1" dirty="0" err="1" smtClean="0"/>
              <a:t>Relkie</a:t>
            </a:r>
            <a:r>
              <a:rPr lang="en-CA" sz="7200" i="1" dirty="0" smtClean="0"/>
              <a:t>.</a:t>
            </a:r>
            <a:endParaRPr lang="en-CA" sz="7200" dirty="0" smtClean="0"/>
          </a:p>
          <a:p>
            <a:pPr>
              <a:buNone/>
            </a:pPr>
            <a:endParaRPr lang="en-CA" sz="3500" b="1"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Vanishing Deductible</a:t>
            </a:r>
            <a:endParaRPr lang="en-CA" dirty="0"/>
          </a:p>
        </p:txBody>
      </p:sp>
      <p:sp>
        <p:nvSpPr>
          <p:cNvPr id="3" name="Content Placeholder 2"/>
          <p:cNvSpPr>
            <a:spLocks noGrp="1"/>
          </p:cNvSpPr>
          <p:nvPr>
            <p:ph idx="1"/>
          </p:nvPr>
        </p:nvSpPr>
        <p:spPr/>
        <p:txBody>
          <a:bodyPr>
            <a:normAutofit fontScale="92500" lnSpcReduction="10000"/>
          </a:bodyPr>
          <a:lstStyle/>
          <a:p>
            <a:pPr algn="just"/>
            <a:r>
              <a:rPr lang="en-CA" dirty="0" smtClean="0"/>
              <a:t>Ontario has a system of “vanishing deductibles” applicable to motor vehicle accident claims.</a:t>
            </a:r>
          </a:p>
          <a:p>
            <a:pPr algn="just">
              <a:buNone/>
            </a:pPr>
            <a:endParaRPr lang="en-CA" dirty="0" smtClean="0"/>
          </a:p>
          <a:p>
            <a:pPr algn="just"/>
            <a:r>
              <a:rPr lang="en-CA" dirty="0" smtClean="0"/>
              <a:t>In order to discourage litigation over minor claims, a deductible of $30,000 is applicable to awards of general damages and $15,000 is applicable to awards of damages for loss of care, guidance and companionship.</a:t>
            </a:r>
          </a:p>
          <a:p>
            <a:pPr algn="just">
              <a:buNone/>
            </a:pPr>
            <a:r>
              <a:rPr lang="en-CA" dirty="0" smtClean="0"/>
              <a:t> </a:t>
            </a:r>
          </a:p>
          <a:p>
            <a:pPr algn="just"/>
            <a:r>
              <a:rPr lang="en-CA" dirty="0" smtClean="0"/>
              <a:t>However, no deductible is applied to awards of general damages in excess of $100,000 or awards in excess of $50,000 for loss of care, guidance and companionship.</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Threshold in Ontario</a:t>
            </a:r>
            <a:endParaRPr lang="en-CA" dirty="0"/>
          </a:p>
        </p:txBody>
      </p:sp>
      <p:sp>
        <p:nvSpPr>
          <p:cNvPr id="3" name="Content Placeholder 2"/>
          <p:cNvSpPr>
            <a:spLocks noGrp="1"/>
          </p:cNvSpPr>
          <p:nvPr>
            <p:ph idx="1"/>
          </p:nvPr>
        </p:nvSpPr>
        <p:spPr/>
        <p:txBody>
          <a:bodyPr>
            <a:normAutofit fontScale="92500" lnSpcReduction="20000"/>
          </a:bodyPr>
          <a:lstStyle/>
          <a:p>
            <a:pPr algn="just"/>
            <a:r>
              <a:rPr lang="en-CA" dirty="0" smtClean="0"/>
              <a:t>Only sufficiently serious motor vehicle accident claims can attract an award of general damages in Ontario. </a:t>
            </a:r>
          </a:p>
          <a:p>
            <a:pPr algn="just"/>
            <a:endParaRPr lang="en-CA" dirty="0" smtClean="0"/>
          </a:p>
          <a:p>
            <a:pPr algn="just"/>
            <a:r>
              <a:rPr lang="en-CA" dirty="0" smtClean="0"/>
              <a:t>Section 267.5(5) of the </a:t>
            </a:r>
            <a:r>
              <a:rPr lang="en-CA" i="1" dirty="0" smtClean="0"/>
              <a:t>Insurance Act </a:t>
            </a:r>
            <a:r>
              <a:rPr lang="en-CA" dirty="0" smtClean="0"/>
              <a:t>states that no award of general damages will be made unless the injured person: </a:t>
            </a:r>
          </a:p>
          <a:p>
            <a:pPr algn="just"/>
            <a:endParaRPr lang="en-CA" dirty="0" smtClean="0"/>
          </a:p>
          <a:p>
            <a:pPr lvl="1" algn="just"/>
            <a:r>
              <a:rPr lang="en-CA" dirty="0" smtClean="0"/>
              <a:t>Has died; or </a:t>
            </a:r>
          </a:p>
          <a:p>
            <a:pPr lvl="1" algn="just">
              <a:buNone/>
            </a:pPr>
            <a:endParaRPr lang="en-CA" dirty="0" smtClean="0"/>
          </a:p>
          <a:p>
            <a:pPr lvl="1" algn="just"/>
            <a:r>
              <a:rPr lang="en-CA" dirty="0" smtClean="0"/>
              <a:t>Has sustained serious disfigurement; or </a:t>
            </a:r>
          </a:p>
          <a:p>
            <a:pPr lvl="1" algn="just">
              <a:buNone/>
            </a:pPr>
            <a:endParaRPr lang="en-CA" dirty="0" smtClean="0"/>
          </a:p>
          <a:p>
            <a:pPr lvl="1" algn="just"/>
            <a:r>
              <a:rPr lang="en-CA" dirty="0" smtClean="0"/>
              <a:t>Has sustained a permanent serious impairment of an important physical, mental or psychological function.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latin typeface="Times New Roman" pitchFamily="18" charset="0"/>
                <a:cs typeface="Times New Roman" pitchFamily="18" charset="0"/>
              </a:rPr>
              <a:t>Reference Materials</a:t>
            </a:r>
            <a:endParaRPr lang="en-CA"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CA" sz="1600" b="1" dirty="0" smtClean="0">
                <a:cs typeface="Times New Roman" pitchFamily="18" charset="0"/>
              </a:rPr>
              <a:t>The Compendium of Damages Awarded in Personal Injury Actions across Ontario </a:t>
            </a:r>
          </a:p>
          <a:p>
            <a:pPr lvl="1" algn="just"/>
            <a:r>
              <a:rPr lang="en-CA" sz="1600" dirty="0" smtClean="0">
                <a:cs typeface="Times New Roman" pitchFamily="18" charset="0"/>
              </a:rPr>
              <a:t>Currently available version covers damage awards in Ontario up to October 1, 2012</a:t>
            </a:r>
          </a:p>
          <a:p>
            <a:pPr lvl="1" algn="just"/>
            <a:r>
              <a:rPr lang="en-CA" sz="1600" dirty="0" smtClean="0">
                <a:cs typeface="Times New Roman" pitchFamily="18" charset="0"/>
              </a:rPr>
              <a:t>Only deals with Ontario’s case law</a:t>
            </a:r>
          </a:p>
          <a:p>
            <a:pPr lvl="1" algn="just"/>
            <a:r>
              <a:rPr lang="en-CA" sz="1600" dirty="0" smtClean="0">
                <a:cs typeface="Times New Roman" pitchFamily="18" charset="0"/>
              </a:rPr>
              <a:t>http://c.ymcdn.com/sites/www.ccla-abcc.ca/resource/resmgr/pp-civlit/compendium_-_updated_up_to_o.pdf (or just Google the title)</a:t>
            </a:r>
          </a:p>
          <a:p>
            <a:pPr lvl="1" algn="just"/>
            <a:endParaRPr lang="en-CA" sz="1600" dirty="0" smtClean="0">
              <a:cs typeface="Times New Roman" pitchFamily="18" charset="0"/>
            </a:endParaRPr>
          </a:p>
          <a:p>
            <a:pPr algn="just"/>
            <a:r>
              <a:rPr lang="en-CA" sz="1600" b="1" dirty="0" smtClean="0">
                <a:cs typeface="Times New Roman" pitchFamily="18" charset="0"/>
              </a:rPr>
              <a:t>Goldsmith’s Damages for Personal Injury and Death in Canada</a:t>
            </a:r>
          </a:p>
          <a:p>
            <a:pPr lvl="1" algn="just"/>
            <a:r>
              <a:rPr lang="en-CA" sz="1600" dirty="0" smtClean="0">
                <a:cs typeface="Times New Roman" pitchFamily="18" charset="0"/>
              </a:rPr>
              <a:t>Loose-leaf digest service containing all recent bodily injury awards in Canada</a:t>
            </a:r>
          </a:p>
          <a:p>
            <a:pPr lvl="1" algn="just"/>
            <a:r>
              <a:rPr lang="en-CA" sz="1600" dirty="0" smtClean="0">
                <a:cs typeface="Times New Roman" pitchFamily="18" charset="0"/>
              </a:rPr>
              <a:t>Can likely be found at any law library</a:t>
            </a:r>
          </a:p>
          <a:p>
            <a:pPr algn="just">
              <a:buNone/>
            </a:pPr>
            <a:endParaRPr lang="en-CA" sz="1600" dirty="0" smtClean="0">
              <a:cs typeface="Times New Roman" pitchFamily="18" charset="0"/>
            </a:endParaRPr>
          </a:p>
          <a:p>
            <a:pPr algn="just"/>
            <a:r>
              <a:rPr lang="en-CA" sz="1600" b="1" dirty="0" smtClean="0">
                <a:cs typeface="Times New Roman" pitchFamily="18" charset="0"/>
              </a:rPr>
              <a:t>Personal Injury Damages</a:t>
            </a:r>
            <a:r>
              <a:rPr lang="en-CA" sz="1600" dirty="0" smtClean="0">
                <a:cs typeface="Times New Roman" pitchFamily="18" charset="0"/>
              </a:rPr>
              <a:t>, John R. Carlson &amp; Karen D.P. Carlson</a:t>
            </a:r>
            <a:endParaRPr lang="en-CA" sz="1600" b="1" dirty="0" smtClean="0">
              <a:cs typeface="Times New Roman" pitchFamily="18" charset="0"/>
            </a:endParaRPr>
          </a:p>
          <a:p>
            <a:pPr lvl="1" algn="just"/>
            <a:r>
              <a:rPr lang="en-CA" sz="1600" dirty="0" smtClean="0">
                <a:cs typeface="Times New Roman" pitchFamily="18" charset="0"/>
              </a:rPr>
              <a:t>Annual edition summarizing awards of damages across Canada</a:t>
            </a:r>
          </a:p>
          <a:p>
            <a:pPr algn="just">
              <a:buNone/>
            </a:pPr>
            <a:endParaRPr lang="en-CA" sz="1600" dirty="0" smtClean="0">
              <a:cs typeface="Times New Roman" pitchFamily="18" charset="0"/>
            </a:endParaRPr>
          </a:p>
          <a:p>
            <a:pPr algn="just"/>
            <a:r>
              <a:rPr lang="en-CA" sz="1600" b="1" dirty="0" smtClean="0">
                <a:cs typeface="Times New Roman" pitchFamily="18" charset="0"/>
              </a:rPr>
              <a:t>Call Miriam</a:t>
            </a:r>
            <a:r>
              <a:rPr lang="en-CA" sz="1600" dirty="0" smtClean="0">
                <a:cs typeface="Times New Roman" pitchFamily="18" charset="0"/>
              </a:rPr>
              <a:t> </a:t>
            </a:r>
          </a:p>
          <a:p>
            <a:pPr lvl="1" algn="just"/>
            <a:r>
              <a:rPr lang="en-CA" sz="1600" dirty="0" smtClean="0">
                <a:cs typeface="Times New Roman" pitchFamily="18" charset="0"/>
              </a:rPr>
              <a:t>For the most recent and custom estimate</a:t>
            </a:r>
            <a:endParaRPr lang="en-CA" sz="1600" dirty="0">
              <a:cs typeface="Times New Roman" pitchFamily="18" charset="0"/>
            </a:endParaRPr>
          </a:p>
        </p:txBody>
      </p:sp>
      <p:sp>
        <p:nvSpPr>
          <p:cNvPr id="4" name="Slide Number Placeholder 3"/>
          <p:cNvSpPr>
            <a:spLocks noGrp="1"/>
          </p:cNvSpPr>
          <p:nvPr>
            <p:ph type="sldNum" sz="quarter" idx="12"/>
          </p:nvPr>
        </p:nvSpPr>
        <p:spPr/>
        <p:txBody>
          <a:bodyPr/>
          <a:lstStyle/>
          <a:p>
            <a:fld id="{B3872650-0993-0043-91F1-F7DE4C62845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Table of Contents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47088"/>
            <a:ext cx="8229600" cy="4267200"/>
          </a:xfrm>
        </p:spPr>
        <p:txBody>
          <a:bodyPr>
            <a:noAutofit/>
          </a:bodyPr>
          <a:lstStyle/>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Types of bodily injury damages</a:t>
            </a:r>
          </a:p>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The law behind general damages</a:t>
            </a:r>
          </a:p>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Recent trends</a:t>
            </a:r>
          </a:p>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Summary of recent case law</a:t>
            </a:r>
          </a:p>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Conclusion</a:t>
            </a:r>
          </a:p>
          <a:p>
            <a:pPr marL="514350" indent="-514350" algn="just">
              <a:lnSpc>
                <a:spcPct val="200000"/>
              </a:lnSpc>
              <a:buFont typeface="+mj-lt"/>
              <a:buAutoNum type="arabicPeriod"/>
            </a:pPr>
            <a:r>
              <a:rPr lang="en-US" sz="2100" dirty="0" smtClean="0">
                <a:latin typeface="Times New Roman" pitchFamily="18" charset="0"/>
                <a:cs typeface="Times New Roman" pitchFamily="18" charset="0"/>
              </a:rPr>
              <a:t>Q&amp;A </a:t>
            </a:r>
            <a:endParaRPr lang="en-US" sz="2100"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pPr algn="ctr">
              <a:buNone/>
            </a:pPr>
            <a:r>
              <a:rPr lang="en-US" sz="4000" dirty="0" smtClean="0"/>
              <a:t>Part III – Recent Trends in Awards of General Damages</a:t>
            </a:r>
            <a:endParaRPr lang="en-US" sz="4000"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Recent Trends</a:t>
            </a:r>
            <a:endParaRPr lang="en-CA" dirty="0"/>
          </a:p>
        </p:txBody>
      </p:sp>
      <p:sp>
        <p:nvSpPr>
          <p:cNvPr id="3" name="Content Placeholder 2"/>
          <p:cNvSpPr>
            <a:spLocks noGrp="1"/>
          </p:cNvSpPr>
          <p:nvPr>
            <p:ph idx="1"/>
          </p:nvPr>
        </p:nvSpPr>
        <p:spPr/>
        <p:txBody>
          <a:bodyPr>
            <a:normAutofit fontScale="85000" lnSpcReduction="20000"/>
          </a:bodyPr>
          <a:lstStyle/>
          <a:p>
            <a:pPr algn="just"/>
            <a:r>
              <a:rPr lang="en-CA" dirty="0" smtClean="0"/>
              <a:t>There has been an extremely broad range of awards of general damages in recent years: </a:t>
            </a:r>
          </a:p>
          <a:p>
            <a:pPr algn="just">
              <a:lnSpc>
                <a:spcPts val="800"/>
              </a:lnSpc>
              <a:buNone/>
            </a:pPr>
            <a:endParaRPr lang="en-CA" dirty="0" smtClean="0"/>
          </a:p>
          <a:p>
            <a:pPr lvl="2" algn="just">
              <a:buFont typeface="Wingdings" pitchFamily="2" charset="2"/>
              <a:buChar char="Ø"/>
            </a:pPr>
            <a:r>
              <a:rPr lang="en-CA" dirty="0" smtClean="0"/>
              <a:t>From $500 awarded to an Ontario plaintiff for minor injuries that were painless after 4 days and completely resolved after 14 days;</a:t>
            </a:r>
          </a:p>
          <a:p>
            <a:pPr lvl="2" algn="just">
              <a:lnSpc>
                <a:spcPts val="500"/>
              </a:lnSpc>
              <a:buNone/>
            </a:pPr>
            <a:endParaRPr lang="en-CA" dirty="0" smtClean="0"/>
          </a:p>
          <a:p>
            <a:pPr lvl="2" algn="just">
              <a:buFont typeface="Wingdings" pitchFamily="2" charset="2"/>
              <a:buChar char="Ø"/>
            </a:pPr>
            <a:r>
              <a:rPr lang="en-CA" dirty="0" smtClean="0"/>
              <a:t>To $326,000 awarded to a 71-year-old plaintiff who became a quadriplegic after she fell down a flight of stairs.</a:t>
            </a:r>
          </a:p>
          <a:p>
            <a:pPr lvl="2" algn="just">
              <a:buNone/>
            </a:pPr>
            <a:r>
              <a:rPr lang="en-CA" dirty="0" smtClean="0"/>
              <a:t> </a:t>
            </a:r>
          </a:p>
          <a:p>
            <a:pPr algn="just"/>
            <a:r>
              <a:rPr lang="en-CA" dirty="0" smtClean="0"/>
              <a:t>Due to the large and constantly growing number of precedent decisions dealing with various types and combinations of injuries, there is generally some predictability in the assessment of general damages.</a:t>
            </a:r>
          </a:p>
          <a:p>
            <a:pPr algn="just"/>
            <a:endParaRPr lang="en-CA" dirty="0" smtClean="0"/>
          </a:p>
          <a:p>
            <a:pPr algn="just"/>
            <a:r>
              <a:rPr lang="en-CA" dirty="0" smtClean="0"/>
              <a:t>The amounts of awards of general damages have generally been growing over the last decade. </a:t>
            </a:r>
          </a:p>
          <a:p>
            <a:pPr>
              <a:buNone/>
            </a:pPr>
            <a:endParaRPr lang="en-CA"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2344"/>
          </a:xfrm>
        </p:spPr>
        <p:txBody>
          <a:bodyPr>
            <a:normAutofit fontScale="90000"/>
          </a:bodyPr>
          <a:lstStyle/>
          <a:p>
            <a:r>
              <a:rPr lang="en-CA" dirty="0" smtClean="0"/>
              <a:t>Recent Trends</a:t>
            </a:r>
            <a:endParaRPr lang="en-CA" dirty="0"/>
          </a:p>
        </p:txBody>
      </p:sp>
      <p:sp>
        <p:nvSpPr>
          <p:cNvPr id="3" name="Content Placeholder 2"/>
          <p:cNvSpPr>
            <a:spLocks noGrp="1"/>
          </p:cNvSpPr>
          <p:nvPr>
            <p:ph idx="1"/>
          </p:nvPr>
        </p:nvSpPr>
        <p:spPr>
          <a:xfrm>
            <a:off x="457200" y="1268760"/>
            <a:ext cx="8229600" cy="4598641"/>
          </a:xfrm>
        </p:spPr>
        <p:txBody>
          <a:bodyPr>
            <a:normAutofit fontScale="62500" lnSpcReduction="20000"/>
          </a:bodyPr>
          <a:lstStyle/>
          <a:p>
            <a:endParaRPr lang="en-CA" dirty="0" smtClean="0"/>
          </a:p>
          <a:p>
            <a:r>
              <a:rPr lang="en-CA" dirty="0" smtClean="0"/>
              <a:t>Number of judicial assessments of damages and the average assessment amounts in British Columbia, Manitoba and Ontario in 2007-2013.</a:t>
            </a:r>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endParaRPr lang="en-CA" dirty="0" smtClean="0"/>
          </a:p>
          <a:p>
            <a:pPr>
              <a:buNone/>
            </a:pPr>
            <a:r>
              <a:rPr lang="en-CA" dirty="0" smtClean="0"/>
              <a:t>	</a:t>
            </a:r>
          </a:p>
          <a:p>
            <a:pPr>
              <a:buNone/>
            </a:pPr>
            <a:r>
              <a:rPr lang="en-CA" dirty="0" smtClean="0"/>
              <a:t>	*</a:t>
            </a:r>
            <a:r>
              <a:rPr lang="en-CA" sz="1900" dirty="0" smtClean="0"/>
              <a:t>data obtained from John R. Carlson &amp; Karen D.P. Carlson, </a:t>
            </a:r>
            <a:r>
              <a:rPr lang="en-CA" sz="1900" i="1" dirty="0" smtClean="0"/>
              <a:t>Personal Injury Damages, 2014 Edition</a:t>
            </a:r>
            <a:r>
              <a:rPr lang="en-CA" sz="1900" dirty="0" smtClean="0"/>
              <a:t>, (LexisNexis: Markham, 2014).</a:t>
            </a:r>
          </a:p>
          <a:p>
            <a:endParaRPr lang="en-CA" dirty="0"/>
          </a:p>
        </p:txBody>
      </p:sp>
      <p:graphicFrame>
        <p:nvGraphicFramePr>
          <p:cNvPr id="4" name="Table 3"/>
          <p:cNvGraphicFramePr>
            <a:graphicFrameLocks noGrp="1"/>
          </p:cNvGraphicFramePr>
          <p:nvPr/>
        </p:nvGraphicFramePr>
        <p:xfrm>
          <a:off x="796007" y="2132856"/>
          <a:ext cx="7128793" cy="3200400"/>
        </p:xfrm>
        <a:graphic>
          <a:graphicData uri="http://schemas.openxmlformats.org/drawingml/2006/table">
            <a:tbl>
              <a:tblPr firstRow="1" bandRow="1">
                <a:tableStyleId>{5C22544A-7EE6-4342-B048-85BDC9FD1C3A}</a:tableStyleId>
              </a:tblPr>
              <a:tblGrid>
                <a:gridCol w="1018399"/>
                <a:gridCol w="1018399"/>
                <a:gridCol w="1018399"/>
                <a:gridCol w="1018399"/>
                <a:gridCol w="1018399"/>
                <a:gridCol w="1018399"/>
                <a:gridCol w="1018399"/>
              </a:tblGrid>
              <a:tr h="337150">
                <a:tc>
                  <a:txBody>
                    <a:bodyPr/>
                    <a:lstStyle/>
                    <a:p>
                      <a:r>
                        <a:rPr lang="en-CA" dirty="0" smtClean="0"/>
                        <a:t>Year</a:t>
                      </a:r>
                      <a:endParaRPr lang="en-CA" dirty="0"/>
                    </a:p>
                  </a:txBody>
                  <a:tcPr/>
                </a:tc>
                <a:tc gridSpan="2">
                  <a:txBody>
                    <a:bodyPr/>
                    <a:lstStyle/>
                    <a:p>
                      <a:pPr algn="ctr"/>
                      <a:r>
                        <a:rPr lang="en-CA" dirty="0" smtClean="0"/>
                        <a:t>British Columbia</a:t>
                      </a:r>
                      <a:endParaRPr lang="en-CA" dirty="0"/>
                    </a:p>
                  </a:txBody>
                  <a:tcPr/>
                </a:tc>
                <a:tc hMerge="1">
                  <a:txBody>
                    <a:bodyPr/>
                    <a:lstStyle/>
                    <a:p>
                      <a:endParaRPr lang="en-CA" dirty="0"/>
                    </a:p>
                  </a:txBody>
                  <a:tcPr/>
                </a:tc>
                <a:tc gridSpan="2">
                  <a:txBody>
                    <a:bodyPr/>
                    <a:lstStyle/>
                    <a:p>
                      <a:pPr algn="ctr"/>
                      <a:r>
                        <a:rPr lang="en-CA" dirty="0" smtClean="0"/>
                        <a:t>Manitoba</a:t>
                      </a:r>
                      <a:endParaRPr lang="en-CA" dirty="0"/>
                    </a:p>
                  </a:txBody>
                  <a:tcPr/>
                </a:tc>
                <a:tc hMerge="1">
                  <a:txBody>
                    <a:bodyPr/>
                    <a:lstStyle/>
                    <a:p>
                      <a:endParaRPr lang="en-CA" dirty="0"/>
                    </a:p>
                  </a:txBody>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CA" dirty="0" smtClean="0"/>
                        <a:t>Ontario</a:t>
                      </a:r>
                      <a:endParaRPr lang="en-CA" dirty="0"/>
                    </a:p>
                  </a:txBody>
                  <a:tcPr/>
                </a:tc>
                <a:tc hMerge="1">
                  <a:txBody>
                    <a:bodyPr/>
                    <a:lstStyle/>
                    <a:p>
                      <a:endParaRPr lang="en-CA" dirty="0"/>
                    </a:p>
                  </a:txBody>
                  <a:tcPr/>
                </a:tc>
              </a:tr>
              <a:tr h="252863">
                <a:tc>
                  <a:txBody>
                    <a:bodyPr/>
                    <a:lstStyle/>
                    <a:p>
                      <a:endParaRPr lang="en-CA" sz="1200" dirty="0" smtClean="0"/>
                    </a:p>
                  </a:txBody>
                  <a:tcPr/>
                </a:tc>
                <a:tc>
                  <a:txBody>
                    <a:bodyPr/>
                    <a:lstStyle/>
                    <a:p>
                      <a:r>
                        <a:rPr lang="en-CA" sz="1200" dirty="0" smtClean="0"/>
                        <a:t>Assessments</a:t>
                      </a:r>
                      <a:endParaRPr lang="en-CA" sz="1200" dirty="0"/>
                    </a:p>
                  </a:txBody>
                  <a:tcPr/>
                </a:tc>
                <a:tc>
                  <a:txBody>
                    <a:bodyPr/>
                    <a:lstStyle/>
                    <a:p>
                      <a:r>
                        <a:rPr lang="en-CA" sz="1200" dirty="0" smtClean="0"/>
                        <a:t>Average $</a:t>
                      </a:r>
                      <a:endParaRPr lang="en-CA"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dirty="0" smtClean="0"/>
                        <a:t>Assessments</a:t>
                      </a:r>
                      <a:endParaRPr lang="en-CA" sz="1200" dirty="0"/>
                    </a:p>
                  </a:txBody>
                  <a:tcPr/>
                </a:tc>
                <a:tc>
                  <a:txBody>
                    <a:bodyPr/>
                    <a:lstStyle/>
                    <a:p>
                      <a:r>
                        <a:rPr lang="en-CA" sz="1200" dirty="0" smtClean="0"/>
                        <a:t>Average $</a:t>
                      </a:r>
                      <a:endParaRPr lang="en-CA"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dirty="0" smtClean="0"/>
                        <a:t>Assessments</a:t>
                      </a:r>
                      <a:endParaRPr lang="en-CA" sz="1200" dirty="0"/>
                    </a:p>
                  </a:txBody>
                  <a:tcPr/>
                </a:tc>
                <a:tc>
                  <a:txBody>
                    <a:bodyPr/>
                    <a:lstStyle/>
                    <a:p>
                      <a:r>
                        <a:rPr lang="en-CA" sz="1200" dirty="0" smtClean="0"/>
                        <a:t>Average $</a:t>
                      </a:r>
                      <a:endParaRPr lang="en-CA" sz="1200" dirty="0"/>
                    </a:p>
                  </a:txBody>
                  <a:tcPr/>
                </a:tc>
              </a:tr>
              <a:tr h="337150">
                <a:tc>
                  <a:txBody>
                    <a:bodyPr/>
                    <a:lstStyle/>
                    <a:p>
                      <a:r>
                        <a:rPr lang="en-CA" dirty="0" smtClean="0"/>
                        <a:t>2013</a:t>
                      </a:r>
                    </a:p>
                  </a:txBody>
                  <a:tcPr/>
                </a:tc>
                <a:tc>
                  <a:txBody>
                    <a:bodyPr/>
                    <a:lstStyle/>
                    <a:p>
                      <a:pPr algn="ctr"/>
                      <a:r>
                        <a:rPr lang="en-CA" dirty="0" smtClean="0"/>
                        <a:t>157</a:t>
                      </a:r>
                      <a:endParaRPr lang="en-CA" dirty="0"/>
                    </a:p>
                  </a:txBody>
                  <a:tcPr/>
                </a:tc>
                <a:tc>
                  <a:txBody>
                    <a:bodyPr/>
                    <a:lstStyle/>
                    <a:p>
                      <a:r>
                        <a:rPr lang="en-CA" dirty="0" smtClean="0"/>
                        <a:t>65,200</a:t>
                      </a:r>
                      <a:endParaRPr lang="en-CA" dirty="0"/>
                    </a:p>
                  </a:txBody>
                  <a:tcPr/>
                </a:tc>
                <a:tc>
                  <a:txBody>
                    <a:bodyPr/>
                    <a:lstStyle/>
                    <a:p>
                      <a:pPr algn="ctr"/>
                      <a:r>
                        <a:rPr lang="en-CA" dirty="0" smtClean="0"/>
                        <a:t>0</a:t>
                      </a:r>
                      <a:endParaRPr lang="en-CA" dirty="0"/>
                    </a:p>
                  </a:txBody>
                  <a:tcPr/>
                </a:tc>
                <a:tc>
                  <a:txBody>
                    <a:bodyPr/>
                    <a:lstStyle/>
                    <a:p>
                      <a:pPr algn="ctr"/>
                      <a:r>
                        <a:rPr lang="en-CA" dirty="0" smtClean="0"/>
                        <a:t>n/a</a:t>
                      </a:r>
                      <a:endParaRPr lang="en-CA" dirty="0"/>
                    </a:p>
                  </a:txBody>
                  <a:tcPr/>
                </a:tc>
                <a:tc>
                  <a:txBody>
                    <a:bodyPr/>
                    <a:lstStyle/>
                    <a:p>
                      <a:pPr algn="ctr"/>
                      <a:r>
                        <a:rPr lang="en-CA" dirty="0" smtClean="0"/>
                        <a:t>18</a:t>
                      </a:r>
                      <a:endParaRPr lang="en-CA" dirty="0"/>
                    </a:p>
                  </a:txBody>
                  <a:tcPr/>
                </a:tc>
                <a:tc>
                  <a:txBody>
                    <a:bodyPr/>
                    <a:lstStyle/>
                    <a:p>
                      <a:r>
                        <a:rPr lang="en-CA" dirty="0" smtClean="0"/>
                        <a:t>72,000</a:t>
                      </a:r>
                      <a:endParaRPr lang="en-CA" dirty="0"/>
                    </a:p>
                  </a:txBody>
                  <a:tcPr/>
                </a:tc>
              </a:tr>
              <a:tr h="337150">
                <a:tc>
                  <a:txBody>
                    <a:bodyPr/>
                    <a:lstStyle/>
                    <a:p>
                      <a:r>
                        <a:rPr lang="en-CA" dirty="0" smtClean="0"/>
                        <a:t>2012</a:t>
                      </a:r>
                      <a:endParaRPr lang="en-CA" dirty="0"/>
                    </a:p>
                  </a:txBody>
                  <a:tcPr/>
                </a:tc>
                <a:tc>
                  <a:txBody>
                    <a:bodyPr/>
                    <a:lstStyle/>
                    <a:p>
                      <a:pPr algn="ctr"/>
                      <a:r>
                        <a:rPr lang="en-CA" dirty="0" smtClean="0"/>
                        <a:t>165</a:t>
                      </a:r>
                      <a:endParaRPr lang="en-CA" dirty="0"/>
                    </a:p>
                  </a:txBody>
                  <a:tcPr/>
                </a:tc>
                <a:tc>
                  <a:txBody>
                    <a:bodyPr/>
                    <a:lstStyle/>
                    <a:p>
                      <a:r>
                        <a:rPr lang="en-CA" dirty="0" smtClean="0"/>
                        <a:t>66,000</a:t>
                      </a:r>
                      <a:endParaRPr lang="en-CA" dirty="0"/>
                    </a:p>
                  </a:txBody>
                  <a:tcPr/>
                </a:tc>
                <a:tc>
                  <a:txBody>
                    <a:bodyPr/>
                    <a:lstStyle/>
                    <a:p>
                      <a:pPr algn="ctr"/>
                      <a:r>
                        <a:rPr lang="en-CA" dirty="0" smtClean="0"/>
                        <a:t>0</a:t>
                      </a:r>
                      <a:endParaRPr lang="en-CA" dirty="0"/>
                    </a:p>
                  </a:txBody>
                  <a:tcPr/>
                </a:tc>
                <a:tc>
                  <a:txBody>
                    <a:bodyPr/>
                    <a:lstStyle/>
                    <a:p>
                      <a:pPr algn="ctr"/>
                      <a:r>
                        <a:rPr lang="en-CA" dirty="0" smtClean="0"/>
                        <a:t>n/a</a:t>
                      </a:r>
                      <a:endParaRPr lang="en-CA" dirty="0"/>
                    </a:p>
                  </a:txBody>
                  <a:tcPr/>
                </a:tc>
                <a:tc>
                  <a:txBody>
                    <a:bodyPr/>
                    <a:lstStyle/>
                    <a:p>
                      <a:pPr algn="ctr"/>
                      <a:r>
                        <a:rPr lang="en-CA" dirty="0" smtClean="0"/>
                        <a:t>24</a:t>
                      </a:r>
                      <a:endParaRPr lang="en-CA" dirty="0"/>
                    </a:p>
                  </a:txBody>
                  <a:tcPr/>
                </a:tc>
                <a:tc>
                  <a:txBody>
                    <a:bodyPr/>
                    <a:lstStyle/>
                    <a:p>
                      <a:r>
                        <a:rPr lang="en-CA" dirty="0" smtClean="0"/>
                        <a:t>79,000</a:t>
                      </a:r>
                      <a:endParaRPr lang="en-CA" dirty="0"/>
                    </a:p>
                  </a:txBody>
                  <a:tcPr/>
                </a:tc>
              </a:tr>
              <a:tr h="337150">
                <a:tc>
                  <a:txBody>
                    <a:bodyPr/>
                    <a:lstStyle/>
                    <a:p>
                      <a:r>
                        <a:rPr lang="en-CA" dirty="0" smtClean="0"/>
                        <a:t>2011</a:t>
                      </a:r>
                      <a:endParaRPr lang="en-CA" dirty="0"/>
                    </a:p>
                  </a:txBody>
                  <a:tcPr/>
                </a:tc>
                <a:tc>
                  <a:txBody>
                    <a:bodyPr/>
                    <a:lstStyle/>
                    <a:p>
                      <a:pPr algn="ctr"/>
                      <a:r>
                        <a:rPr lang="en-CA" dirty="0" smtClean="0"/>
                        <a:t>89</a:t>
                      </a:r>
                      <a:endParaRPr lang="en-CA" dirty="0"/>
                    </a:p>
                  </a:txBody>
                  <a:tcPr/>
                </a:tc>
                <a:tc>
                  <a:txBody>
                    <a:bodyPr/>
                    <a:lstStyle/>
                    <a:p>
                      <a:r>
                        <a:rPr lang="en-CA" dirty="0" smtClean="0"/>
                        <a:t>76,000</a:t>
                      </a:r>
                      <a:endParaRPr lang="en-CA" dirty="0"/>
                    </a:p>
                  </a:txBody>
                  <a:tcPr/>
                </a:tc>
                <a:tc>
                  <a:txBody>
                    <a:bodyPr/>
                    <a:lstStyle/>
                    <a:p>
                      <a:pPr algn="ctr"/>
                      <a:r>
                        <a:rPr lang="en-CA" dirty="0" smtClean="0"/>
                        <a:t>3</a:t>
                      </a:r>
                      <a:endParaRPr lang="en-CA" dirty="0"/>
                    </a:p>
                  </a:txBody>
                  <a:tcPr/>
                </a:tc>
                <a:tc>
                  <a:txBody>
                    <a:bodyPr/>
                    <a:lstStyle/>
                    <a:p>
                      <a:r>
                        <a:rPr lang="en-CA" dirty="0" smtClean="0"/>
                        <a:t>35,000</a:t>
                      </a:r>
                      <a:endParaRPr lang="en-CA" dirty="0"/>
                    </a:p>
                  </a:txBody>
                  <a:tcPr/>
                </a:tc>
                <a:tc>
                  <a:txBody>
                    <a:bodyPr/>
                    <a:lstStyle/>
                    <a:p>
                      <a:pPr algn="ctr"/>
                      <a:r>
                        <a:rPr lang="en-CA" dirty="0" smtClean="0"/>
                        <a:t>18</a:t>
                      </a:r>
                      <a:endParaRPr lang="en-CA" dirty="0"/>
                    </a:p>
                  </a:txBody>
                  <a:tcPr/>
                </a:tc>
                <a:tc>
                  <a:txBody>
                    <a:bodyPr/>
                    <a:lstStyle/>
                    <a:p>
                      <a:r>
                        <a:rPr lang="en-CA" dirty="0" smtClean="0"/>
                        <a:t>66,000</a:t>
                      </a:r>
                      <a:endParaRPr lang="en-CA" dirty="0"/>
                    </a:p>
                  </a:txBody>
                  <a:tcPr/>
                </a:tc>
              </a:tr>
              <a:tr h="337150">
                <a:tc>
                  <a:txBody>
                    <a:bodyPr/>
                    <a:lstStyle/>
                    <a:p>
                      <a:r>
                        <a:rPr lang="en-CA" dirty="0" smtClean="0"/>
                        <a:t>2010</a:t>
                      </a:r>
                      <a:endParaRPr lang="en-CA" dirty="0"/>
                    </a:p>
                  </a:txBody>
                  <a:tcPr/>
                </a:tc>
                <a:tc>
                  <a:txBody>
                    <a:bodyPr/>
                    <a:lstStyle/>
                    <a:p>
                      <a:pPr algn="ctr"/>
                      <a:r>
                        <a:rPr lang="en-CA" dirty="0" smtClean="0"/>
                        <a:t>133</a:t>
                      </a:r>
                      <a:endParaRPr lang="en-CA" dirty="0"/>
                    </a:p>
                  </a:txBody>
                  <a:tcPr/>
                </a:tc>
                <a:tc>
                  <a:txBody>
                    <a:bodyPr/>
                    <a:lstStyle/>
                    <a:p>
                      <a:r>
                        <a:rPr lang="en-CA" dirty="0" smtClean="0"/>
                        <a:t>69,000</a:t>
                      </a:r>
                      <a:endParaRPr lang="en-CA" dirty="0"/>
                    </a:p>
                  </a:txBody>
                  <a:tcPr/>
                </a:tc>
                <a:tc>
                  <a:txBody>
                    <a:bodyPr/>
                    <a:lstStyle/>
                    <a:p>
                      <a:pPr algn="ctr"/>
                      <a:r>
                        <a:rPr lang="en-CA" dirty="0" smtClean="0"/>
                        <a:t>1</a:t>
                      </a:r>
                      <a:endParaRPr lang="en-CA" dirty="0"/>
                    </a:p>
                  </a:txBody>
                  <a:tcPr/>
                </a:tc>
                <a:tc>
                  <a:txBody>
                    <a:bodyPr/>
                    <a:lstStyle/>
                    <a:p>
                      <a:r>
                        <a:rPr lang="en-CA" dirty="0" smtClean="0"/>
                        <a:t>45,000</a:t>
                      </a:r>
                      <a:endParaRPr lang="en-CA" dirty="0"/>
                    </a:p>
                  </a:txBody>
                  <a:tcPr/>
                </a:tc>
                <a:tc>
                  <a:txBody>
                    <a:bodyPr/>
                    <a:lstStyle/>
                    <a:p>
                      <a:pPr algn="ctr"/>
                      <a:r>
                        <a:rPr lang="en-CA" dirty="0" smtClean="0"/>
                        <a:t>34</a:t>
                      </a:r>
                      <a:endParaRPr lang="en-CA" dirty="0"/>
                    </a:p>
                  </a:txBody>
                  <a:tcPr/>
                </a:tc>
                <a:tc>
                  <a:txBody>
                    <a:bodyPr/>
                    <a:lstStyle/>
                    <a:p>
                      <a:r>
                        <a:rPr lang="en-CA" dirty="0" smtClean="0"/>
                        <a:t>79,000</a:t>
                      </a:r>
                      <a:endParaRPr lang="en-CA" dirty="0"/>
                    </a:p>
                  </a:txBody>
                  <a:tcPr/>
                </a:tc>
              </a:tr>
              <a:tr h="337150">
                <a:tc>
                  <a:txBody>
                    <a:bodyPr/>
                    <a:lstStyle/>
                    <a:p>
                      <a:r>
                        <a:rPr lang="en-CA" dirty="0" smtClean="0"/>
                        <a:t>2009</a:t>
                      </a:r>
                      <a:endParaRPr lang="en-CA" dirty="0"/>
                    </a:p>
                  </a:txBody>
                  <a:tcPr/>
                </a:tc>
                <a:tc>
                  <a:txBody>
                    <a:bodyPr/>
                    <a:lstStyle/>
                    <a:p>
                      <a:pPr algn="ctr"/>
                      <a:r>
                        <a:rPr lang="en-CA" dirty="0" smtClean="0"/>
                        <a:t>184</a:t>
                      </a:r>
                      <a:endParaRPr lang="en-CA" dirty="0"/>
                    </a:p>
                  </a:txBody>
                  <a:tcPr/>
                </a:tc>
                <a:tc>
                  <a:txBody>
                    <a:bodyPr/>
                    <a:lstStyle/>
                    <a:p>
                      <a:r>
                        <a:rPr lang="en-CA" dirty="0" smtClean="0"/>
                        <a:t>60,000</a:t>
                      </a:r>
                      <a:endParaRPr lang="en-CA" dirty="0"/>
                    </a:p>
                  </a:txBody>
                  <a:tcPr/>
                </a:tc>
                <a:tc>
                  <a:txBody>
                    <a:bodyPr/>
                    <a:lstStyle/>
                    <a:p>
                      <a:pPr algn="ctr"/>
                      <a:r>
                        <a:rPr lang="en-CA" dirty="0" smtClean="0"/>
                        <a:t>15</a:t>
                      </a:r>
                      <a:endParaRPr lang="en-CA" dirty="0"/>
                    </a:p>
                  </a:txBody>
                  <a:tcPr/>
                </a:tc>
                <a:tc>
                  <a:txBody>
                    <a:bodyPr/>
                    <a:lstStyle/>
                    <a:p>
                      <a:r>
                        <a:rPr lang="en-CA" dirty="0" smtClean="0"/>
                        <a:t>15,000</a:t>
                      </a:r>
                      <a:endParaRPr lang="en-CA" dirty="0"/>
                    </a:p>
                  </a:txBody>
                  <a:tcPr/>
                </a:tc>
                <a:tc>
                  <a:txBody>
                    <a:bodyPr/>
                    <a:lstStyle/>
                    <a:p>
                      <a:pPr algn="ctr"/>
                      <a:r>
                        <a:rPr lang="en-CA" dirty="0" smtClean="0"/>
                        <a:t>22</a:t>
                      </a:r>
                      <a:endParaRPr lang="en-CA" dirty="0"/>
                    </a:p>
                  </a:txBody>
                  <a:tcPr/>
                </a:tc>
                <a:tc>
                  <a:txBody>
                    <a:bodyPr/>
                    <a:lstStyle/>
                    <a:p>
                      <a:r>
                        <a:rPr lang="en-CA" dirty="0" smtClean="0"/>
                        <a:t>70,000</a:t>
                      </a:r>
                      <a:endParaRPr lang="en-CA" dirty="0"/>
                    </a:p>
                  </a:txBody>
                  <a:tcPr/>
                </a:tc>
              </a:tr>
              <a:tr h="337150">
                <a:tc>
                  <a:txBody>
                    <a:bodyPr/>
                    <a:lstStyle/>
                    <a:p>
                      <a:r>
                        <a:rPr lang="en-CA" dirty="0" smtClean="0"/>
                        <a:t>2008</a:t>
                      </a:r>
                      <a:endParaRPr lang="en-CA" dirty="0"/>
                    </a:p>
                  </a:txBody>
                  <a:tcPr/>
                </a:tc>
                <a:tc>
                  <a:txBody>
                    <a:bodyPr/>
                    <a:lstStyle/>
                    <a:p>
                      <a:pPr algn="ctr"/>
                      <a:r>
                        <a:rPr lang="en-CA" dirty="0" smtClean="0"/>
                        <a:t>144</a:t>
                      </a:r>
                      <a:endParaRPr lang="en-CA" dirty="0"/>
                    </a:p>
                  </a:txBody>
                  <a:tcPr/>
                </a:tc>
                <a:tc>
                  <a:txBody>
                    <a:bodyPr/>
                    <a:lstStyle/>
                    <a:p>
                      <a:r>
                        <a:rPr lang="en-CA" dirty="0" smtClean="0"/>
                        <a:t>52,000</a:t>
                      </a:r>
                      <a:endParaRPr lang="en-CA" dirty="0"/>
                    </a:p>
                  </a:txBody>
                  <a:tcPr/>
                </a:tc>
                <a:tc>
                  <a:txBody>
                    <a:bodyPr/>
                    <a:lstStyle/>
                    <a:p>
                      <a:pPr algn="ctr"/>
                      <a:r>
                        <a:rPr lang="en-CA" dirty="0" smtClean="0"/>
                        <a:t>2</a:t>
                      </a:r>
                      <a:endParaRPr lang="en-CA" dirty="0"/>
                    </a:p>
                  </a:txBody>
                  <a:tcPr/>
                </a:tc>
                <a:tc>
                  <a:txBody>
                    <a:bodyPr/>
                    <a:lstStyle/>
                    <a:p>
                      <a:r>
                        <a:rPr lang="en-CA" dirty="0" smtClean="0"/>
                        <a:t>196,000</a:t>
                      </a:r>
                      <a:endParaRPr lang="en-CA" dirty="0"/>
                    </a:p>
                  </a:txBody>
                  <a:tcPr/>
                </a:tc>
                <a:tc>
                  <a:txBody>
                    <a:bodyPr/>
                    <a:lstStyle/>
                    <a:p>
                      <a:pPr algn="ctr"/>
                      <a:r>
                        <a:rPr lang="en-CA" dirty="0" smtClean="0"/>
                        <a:t>31</a:t>
                      </a:r>
                      <a:endParaRPr lang="en-CA" dirty="0"/>
                    </a:p>
                  </a:txBody>
                  <a:tcPr/>
                </a:tc>
                <a:tc>
                  <a:txBody>
                    <a:bodyPr/>
                    <a:lstStyle/>
                    <a:p>
                      <a:r>
                        <a:rPr lang="en-CA" dirty="0" smtClean="0"/>
                        <a:t>68,000</a:t>
                      </a:r>
                      <a:endParaRPr lang="en-CA" dirty="0"/>
                    </a:p>
                  </a:txBody>
                  <a:tcPr/>
                </a:tc>
              </a:tr>
              <a:tr h="337150">
                <a:tc>
                  <a:txBody>
                    <a:bodyPr/>
                    <a:lstStyle/>
                    <a:p>
                      <a:r>
                        <a:rPr lang="en-CA" dirty="0" smtClean="0"/>
                        <a:t>2007</a:t>
                      </a:r>
                      <a:endParaRPr lang="en-CA" dirty="0"/>
                    </a:p>
                  </a:txBody>
                  <a:tcPr/>
                </a:tc>
                <a:tc>
                  <a:txBody>
                    <a:bodyPr/>
                    <a:lstStyle/>
                    <a:p>
                      <a:pPr algn="ctr"/>
                      <a:r>
                        <a:rPr lang="en-CA" dirty="0" smtClean="0"/>
                        <a:t>102</a:t>
                      </a:r>
                      <a:endParaRPr lang="en-CA" dirty="0"/>
                    </a:p>
                  </a:txBody>
                  <a:tcPr/>
                </a:tc>
                <a:tc>
                  <a:txBody>
                    <a:bodyPr/>
                    <a:lstStyle/>
                    <a:p>
                      <a:r>
                        <a:rPr lang="en-CA" dirty="0" smtClean="0"/>
                        <a:t>54,742</a:t>
                      </a:r>
                      <a:endParaRPr lang="en-CA" dirty="0"/>
                    </a:p>
                  </a:txBody>
                  <a:tcPr/>
                </a:tc>
                <a:tc>
                  <a:txBody>
                    <a:bodyPr/>
                    <a:lstStyle/>
                    <a:p>
                      <a:pPr algn="ctr"/>
                      <a:r>
                        <a:rPr lang="en-CA" dirty="0" smtClean="0"/>
                        <a:t>0</a:t>
                      </a:r>
                      <a:endParaRPr lang="en-CA" dirty="0"/>
                    </a:p>
                  </a:txBody>
                  <a:tcPr/>
                </a:tc>
                <a:tc>
                  <a:txBody>
                    <a:bodyPr/>
                    <a:lstStyle/>
                    <a:p>
                      <a:pPr algn="ctr"/>
                      <a:r>
                        <a:rPr lang="en-CA" dirty="0" smtClean="0"/>
                        <a:t>n/a</a:t>
                      </a:r>
                      <a:endParaRPr lang="en-CA" dirty="0"/>
                    </a:p>
                  </a:txBody>
                  <a:tcPr/>
                </a:tc>
                <a:tc>
                  <a:txBody>
                    <a:bodyPr/>
                    <a:lstStyle/>
                    <a:p>
                      <a:pPr algn="ctr"/>
                      <a:r>
                        <a:rPr lang="en-CA" dirty="0" smtClean="0"/>
                        <a:t>28</a:t>
                      </a:r>
                      <a:endParaRPr lang="en-CA" dirty="0"/>
                    </a:p>
                  </a:txBody>
                  <a:tcPr/>
                </a:tc>
                <a:tc>
                  <a:txBody>
                    <a:bodyPr/>
                    <a:lstStyle/>
                    <a:p>
                      <a:r>
                        <a:rPr lang="en-CA" dirty="0" smtClean="0"/>
                        <a:t>73,040</a:t>
                      </a:r>
                      <a:endParaRPr lang="en-CA" dirty="0"/>
                    </a:p>
                  </a:txBody>
                  <a:tcPr/>
                </a:tc>
              </a:tr>
            </a:tbl>
          </a:graphicData>
        </a:graphic>
      </p:graphicFrame>
      <p:sp>
        <p:nvSpPr>
          <p:cNvPr id="5" name="Slide Number Placeholder 4"/>
          <p:cNvSpPr>
            <a:spLocks noGrp="1"/>
          </p:cNvSpPr>
          <p:nvPr>
            <p:ph type="sldNum" sz="quarter" idx="12"/>
          </p:nvPr>
        </p:nvSpPr>
        <p:spPr/>
        <p:txBody>
          <a:bodyPr/>
          <a:lstStyle/>
          <a:p>
            <a:fld id="{B3872650-0993-0043-91F1-F7DE4C62845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Recent Trends</a:t>
            </a:r>
            <a:endParaRPr lang="en-CA" dirty="0"/>
          </a:p>
        </p:txBody>
      </p:sp>
      <p:sp>
        <p:nvSpPr>
          <p:cNvPr id="3" name="Content Placeholder 2"/>
          <p:cNvSpPr>
            <a:spLocks noGrp="1"/>
          </p:cNvSpPr>
          <p:nvPr>
            <p:ph idx="1"/>
          </p:nvPr>
        </p:nvSpPr>
        <p:spPr/>
        <p:txBody>
          <a:bodyPr>
            <a:normAutofit fontScale="92500" lnSpcReduction="20000"/>
          </a:bodyPr>
          <a:lstStyle/>
          <a:p>
            <a:pPr algn="just"/>
            <a:r>
              <a:rPr lang="en-CA" dirty="0" smtClean="0"/>
              <a:t>Judges generally focus more on the effect of an injury on a person’s life than the label placed on the injury itself. </a:t>
            </a:r>
          </a:p>
          <a:p>
            <a:pPr algn="just"/>
            <a:endParaRPr lang="en-CA" dirty="0" smtClean="0"/>
          </a:p>
          <a:p>
            <a:pPr algn="just"/>
            <a:r>
              <a:rPr lang="en-CA" dirty="0" smtClean="0"/>
              <a:t>Older plaintiffs tend to receive lower awards for the same injury than younger ones. </a:t>
            </a:r>
          </a:p>
          <a:p>
            <a:pPr algn="just"/>
            <a:endParaRPr lang="en-CA" dirty="0" smtClean="0"/>
          </a:p>
          <a:p>
            <a:pPr algn="just"/>
            <a:r>
              <a:rPr lang="en-CA" dirty="0" smtClean="0"/>
              <a:t>Due to a more significant impact on self-esteem, girls get higher awards for scarring than boys, especially if the scarring is in an exposed area. </a:t>
            </a:r>
          </a:p>
          <a:p>
            <a:pPr algn="just"/>
            <a:endParaRPr lang="en-CA" dirty="0" smtClean="0"/>
          </a:p>
          <a:p>
            <a:pPr algn="just"/>
            <a:r>
              <a:rPr lang="en-CA" dirty="0" smtClean="0"/>
              <a:t>Children generally get higher awards than adults for the same injury.</a:t>
            </a:r>
          </a:p>
          <a:p>
            <a:endParaRPr lang="en-CA" dirty="0" smtClean="0"/>
          </a:p>
          <a:p>
            <a:endParaRPr lang="en-CA"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algn="ctr">
              <a:buNone/>
            </a:pPr>
            <a:endParaRPr lang="en-US" sz="3600" dirty="0" smtClean="0"/>
          </a:p>
          <a:p>
            <a:pPr algn="ctr">
              <a:buNone/>
            </a:pPr>
            <a:r>
              <a:rPr lang="en-US" sz="4000" dirty="0" smtClean="0"/>
              <a:t>Part IV – Some Recent Case Law </a:t>
            </a:r>
            <a:endParaRPr lang="en-US" sz="4000"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075240" cy="3589008"/>
          </a:xfrm>
        </p:spPr>
        <p:txBody>
          <a:bodyPr>
            <a:normAutofit/>
          </a:bodyPr>
          <a:lstStyle/>
          <a:p>
            <a:pPr algn="ctr"/>
            <a:r>
              <a:rPr lang="en-CA" dirty="0" smtClean="0"/>
              <a:t/>
            </a:r>
            <a:br>
              <a:rPr lang="en-CA" dirty="0" smtClean="0"/>
            </a:br>
            <a:r>
              <a:rPr lang="en-CA" dirty="0" smtClean="0"/>
              <a:t>Soft Tissue Injury/Chronic Pain Cases</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Soft Tissue Injury</a:t>
            </a:r>
            <a:endParaRPr lang="en-CA" dirty="0"/>
          </a:p>
        </p:txBody>
      </p:sp>
      <p:sp>
        <p:nvSpPr>
          <p:cNvPr id="3" name="Content Placeholder 2"/>
          <p:cNvSpPr>
            <a:spLocks noGrp="1"/>
          </p:cNvSpPr>
          <p:nvPr>
            <p:ph idx="1"/>
          </p:nvPr>
        </p:nvSpPr>
        <p:spPr/>
        <p:txBody>
          <a:bodyPr>
            <a:normAutofit fontScale="92500" lnSpcReduction="10000"/>
          </a:bodyPr>
          <a:lstStyle/>
          <a:p>
            <a:pPr algn="just"/>
            <a:r>
              <a:rPr lang="en-CA" dirty="0" smtClean="0"/>
              <a:t>Soft tissue injury (“STI”) refers to damage to muscles, ligaments and tendons throughout the body. It can be a mild, moderate or severe injury.</a:t>
            </a:r>
          </a:p>
          <a:p>
            <a:pPr algn="just"/>
            <a:endParaRPr lang="en-CA" dirty="0" smtClean="0"/>
          </a:p>
          <a:p>
            <a:pPr algn="just"/>
            <a:r>
              <a:rPr lang="en-CA" dirty="0" smtClean="0"/>
              <a:t>Common injuries are sprains, strains and whiplash.</a:t>
            </a:r>
          </a:p>
          <a:p>
            <a:pPr algn="just"/>
            <a:endParaRPr lang="en-CA" dirty="0" smtClean="0"/>
          </a:p>
          <a:p>
            <a:pPr algn="just"/>
            <a:r>
              <a:rPr lang="en-CA" dirty="0" smtClean="0"/>
              <a:t>General range of STI awards: </a:t>
            </a:r>
          </a:p>
          <a:p>
            <a:pPr algn="just">
              <a:buNone/>
            </a:pPr>
            <a:endParaRPr lang="en-CA" dirty="0" smtClean="0"/>
          </a:p>
          <a:p>
            <a:pPr lvl="1" algn="just"/>
            <a:r>
              <a:rPr lang="en-CA" dirty="0" smtClean="0"/>
              <a:t>Mild/Minor injury:	$10,000 – $40,000</a:t>
            </a:r>
          </a:p>
          <a:p>
            <a:pPr lvl="1" algn="just"/>
            <a:r>
              <a:rPr lang="en-CA" dirty="0" smtClean="0"/>
              <a:t>Moderate injury: 		$40,000 - $60,000</a:t>
            </a:r>
          </a:p>
          <a:p>
            <a:pPr lvl="1" algn="just"/>
            <a:r>
              <a:rPr lang="en-CA" dirty="0" smtClean="0"/>
              <a:t>Severe injury:		Generally $65,000 and up</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Whiplash</a:t>
            </a:r>
            <a:endParaRPr lang="en-CA" dirty="0"/>
          </a:p>
        </p:txBody>
      </p:sp>
      <p:sp>
        <p:nvSpPr>
          <p:cNvPr id="3" name="Content Placeholder 2"/>
          <p:cNvSpPr>
            <a:spLocks noGrp="1"/>
          </p:cNvSpPr>
          <p:nvPr>
            <p:ph idx="1"/>
          </p:nvPr>
        </p:nvSpPr>
        <p:spPr/>
        <p:txBody>
          <a:bodyPr>
            <a:normAutofit fontScale="70000" lnSpcReduction="20000"/>
          </a:bodyPr>
          <a:lstStyle/>
          <a:p>
            <a:r>
              <a:rPr lang="en-CA" dirty="0" smtClean="0"/>
              <a:t>Whiplash is a very common soft tissue injury to the neck that usually occurs as a result of a motor vehicle accident.</a:t>
            </a:r>
          </a:p>
          <a:p>
            <a:pPr>
              <a:buNone/>
            </a:pPr>
            <a:endParaRPr lang="en-CA" dirty="0" smtClean="0"/>
          </a:p>
          <a:p>
            <a:r>
              <a:rPr lang="en-CA" dirty="0" smtClean="0"/>
              <a:t>These injuries include whiplash and whiplash associated disorders (WAD), which range on a spectrum from Grade 0 to Grade 4:</a:t>
            </a:r>
          </a:p>
          <a:p>
            <a:endParaRPr lang="en-CA" dirty="0" smtClean="0"/>
          </a:p>
          <a:p>
            <a:pPr lvl="1"/>
            <a:r>
              <a:rPr lang="en-CA" dirty="0" smtClean="0"/>
              <a:t>Grade 0 WAD: no complaints about the neck and no physical sign of injury</a:t>
            </a:r>
          </a:p>
          <a:p>
            <a:pPr lvl="1">
              <a:buNone/>
            </a:pPr>
            <a:endParaRPr lang="en-CA" dirty="0" smtClean="0"/>
          </a:p>
          <a:p>
            <a:pPr lvl="1"/>
            <a:r>
              <a:rPr lang="en-CA" dirty="0" smtClean="0"/>
              <a:t>Grade 1 WAD: neck complaint of pain, stiffness or tenderness only and no physical sign of injury</a:t>
            </a:r>
          </a:p>
          <a:p>
            <a:pPr lvl="1"/>
            <a:endParaRPr lang="en-CA" dirty="0" smtClean="0"/>
          </a:p>
          <a:p>
            <a:pPr lvl="1"/>
            <a:r>
              <a:rPr lang="en-CA" dirty="0" smtClean="0"/>
              <a:t>Grade 2 WAD: neck complaint and </a:t>
            </a:r>
            <a:r>
              <a:rPr lang="en-CA" dirty="0" err="1" smtClean="0"/>
              <a:t>muskuloskeletal</a:t>
            </a:r>
            <a:r>
              <a:rPr lang="en-CA" dirty="0" smtClean="0"/>
              <a:t> signs of injury</a:t>
            </a:r>
          </a:p>
          <a:p>
            <a:pPr lvl="1"/>
            <a:endParaRPr lang="en-CA" dirty="0" smtClean="0"/>
          </a:p>
          <a:p>
            <a:pPr lvl="1"/>
            <a:r>
              <a:rPr lang="en-CA" dirty="0" smtClean="0"/>
              <a:t>Grade 3 WAD: neck complaint and neurological signs of injury</a:t>
            </a:r>
          </a:p>
          <a:p>
            <a:pPr lvl="1">
              <a:buNone/>
            </a:pPr>
            <a:endParaRPr lang="en-CA" dirty="0" smtClean="0"/>
          </a:p>
          <a:p>
            <a:pPr lvl="1"/>
            <a:r>
              <a:rPr lang="en-CA" dirty="0" smtClean="0"/>
              <a:t>Grade 4 WAD: neck complaint and a fracture or dislocation</a:t>
            </a:r>
          </a:p>
        </p:txBody>
      </p:sp>
      <p:sp>
        <p:nvSpPr>
          <p:cNvPr id="4" name="Slide Number Placeholder 3"/>
          <p:cNvSpPr>
            <a:spLocks noGrp="1"/>
          </p:cNvSpPr>
          <p:nvPr>
            <p:ph type="sldNum" sz="quarter" idx="12"/>
          </p:nvPr>
        </p:nvSpPr>
        <p:spPr/>
        <p:txBody>
          <a:bodyPr/>
          <a:lstStyle/>
          <a:p>
            <a:fld id="{B3872650-0993-0043-91F1-F7DE4C62845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Whiplash Awards</a:t>
            </a:r>
            <a:endParaRPr lang="en-CA" dirty="0"/>
          </a:p>
        </p:txBody>
      </p:sp>
      <p:sp>
        <p:nvSpPr>
          <p:cNvPr id="3" name="Content Placeholder 2"/>
          <p:cNvSpPr>
            <a:spLocks noGrp="1"/>
          </p:cNvSpPr>
          <p:nvPr>
            <p:ph idx="1"/>
          </p:nvPr>
        </p:nvSpPr>
        <p:spPr/>
        <p:txBody>
          <a:bodyPr>
            <a:normAutofit/>
          </a:bodyPr>
          <a:lstStyle/>
          <a:p>
            <a:pPr algn="just"/>
            <a:r>
              <a:rPr lang="en-CA" dirty="0" smtClean="0"/>
              <a:t>In both Ontario and British Columbia, recent awards have generally been between $30,000-80,000, however, general damages for whiplash could be:</a:t>
            </a:r>
          </a:p>
          <a:p>
            <a:pPr algn="just">
              <a:buNone/>
            </a:pPr>
            <a:r>
              <a:rPr lang="en-CA" dirty="0" smtClean="0"/>
              <a:t> </a:t>
            </a:r>
          </a:p>
          <a:p>
            <a:pPr lvl="1" algn="just"/>
            <a:r>
              <a:rPr lang="en-CA" dirty="0" smtClean="0"/>
              <a:t>as little as $15,000 in </a:t>
            </a:r>
            <a:r>
              <a:rPr lang="en-CA" i="1" dirty="0" err="1" smtClean="0"/>
              <a:t>Kapelus</a:t>
            </a:r>
            <a:r>
              <a:rPr lang="en-CA" i="1" dirty="0" smtClean="0"/>
              <a:t> v. </a:t>
            </a:r>
            <a:r>
              <a:rPr lang="en-CA" i="1" dirty="0" err="1" smtClean="0"/>
              <a:t>Hu</a:t>
            </a:r>
            <a:r>
              <a:rPr lang="en-CA" i="1" dirty="0" smtClean="0"/>
              <a:t>, BCCA 2013</a:t>
            </a:r>
            <a:r>
              <a:rPr lang="en-CA" dirty="0" smtClean="0"/>
              <a:t>; OR</a:t>
            </a:r>
          </a:p>
          <a:p>
            <a:pPr lvl="1" algn="just">
              <a:buNone/>
            </a:pPr>
            <a:endParaRPr lang="en-CA" dirty="0" smtClean="0"/>
          </a:p>
          <a:p>
            <a:pPr lvl="1" algn="just"/>
            <a:r>
              <a:rPr lang="en-CA" dirty="0" smtClean="0"/>
              <a:t>as high as $150,000 in </a:t>
            </a:r>
            <a:r>
              <a:rPr lang="en-CA" i="1" dirty="0" smtClean="0"/>
              <a:t>Ward v. Klaus, 2010 BCSC</a:t>
            </a:r>
            <a:endParaRPr lang="en-CA" dirty="0" smtClean="0"/>
          </a:p>
          <a:p>
            <a:pPr lvl="1" algn="just"/>
            <a:endParaRPr lang="en-CA" dirty="0" smtClean="0"/>
          </a:p>
          <a:p>
            <a:pPr algn="just"/>
            <a:r>
              <a:rPr lang="en-CA" dirty="0" smtClean="0"/>
              <a:t>Manitoba’s awards in this area are dated but are within the same range. </a:t>
            </a:r>
          </a:p>
          <a:p>
            <a:pPr lvl="1">
              <a:buNone/>
            </a:pP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Pain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Chronic pain is often defined as any pain lasting longer than 12 weeks. Generally, it is the type of pain that persists over a long period of time. </a:t>
            </a:r>
          </a:p>
          <a:p>
            <a:pPr algn="just">
              <a:buNone/>
            </a:pPr>
            <a:endParaRPr lang="en-US" dirty="0" smtClean="0"/>
          </a:p>
          <a:p>
            <a:pPr algn="just"/>
            <a:r>
              <a:rPr lang="en-US" dirty="0" smtClean="0"/>
              <a:t>An initial injury, such as a sprain, can give rise to chronic pain over time. </a:t>
            </a:r>
          </a:p>
          <a:p>
            <a:pPr algn="just">
              <a:buNone/>
            </a:pPr>
            <a:endParaRPr lang="en-US" dirty="0" smtClean="0"/>
          </a:p>
          <a:p>
            <a:pPr algn="just"/>
            <a:r>
              <a:rPr lang="en-US" dirty="0" smtClean="0"/>
              <a:t>Because pain is a very personal and subjective experience, there is no test that can measure and locate pain with precision. </a:t>
            </a:r>
          </a:p>
          <a:p>
            <a:pPr algn="just">
              <a:buNone/>
            </a:pPr>
            <a:endParaRPr lang="en-US" dirty="0" smtClean="0"/>
          </a:p>
          <a:p>
            <a:pPr algn="just"/>
            <a:r>
              <a:rPr lang="en-US" dirty="0" smtClean="0"/>
              <a:t>Chronic pain is often accompanied by other problems such as fatigue, sleep disturbance, decreased appetite and mood changes. </a:t>
            </a:r>
          </a:p>
          <a:p>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dirty="0" smtClean="0"/>
          </a:p>
          <a:p>
            <a:pPr algn="ctr">
              <a:buNone/>
            </a:pPr>
            <a:r>
              <a:rPr lang="en-US" sz="4000" dirty="0" smtClean="0"/>
              <a:t>Part I – Types of Damages in Bodily Injury Claims</a:t>
            </a:r>
            <a:endParaRPr lang="en-US" sz="4000"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Mild Soft Tissue Injury</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Djermanovic</a:t>
            </a:r>
            <a:r>
              <a:rPr lang="en-CA" b="1" i="1" dirty="0" smtClean="0"/>
              <a:t> v. McKenzie</a:t>
            </a:r>
            <a:r>
              <a:rPr lang="en-CA" b="1" dirty="0" smtClean="0"/>
              <a:t>, 2014 ONSC 1335</a:t>
            </a:r>
          </a:p>
          <a:p>
            <a:pPr>
              <a:buNone/>
            </a:pPr>
            <a:endParaRPr lang="en-CA" dirty="0" smtClean="0"/>
          </a:p>
          <a:p>
            <a:pPr algn="just"/>
            <a:r>
              <a:rPr lang="en-CA" dirty="0" smtClean="0"/>
              <a:t>Plaintiff was a 42-year-old taxi driver involved in an MVA. </a:t>
            </a:r>
          </a:p>
          <a:p>
            <a:pPr algn="just"/>
            <a:endParaRPr lang="en-CA" dirty="0" smtClean="0"/>
          </a:p>
          <a:p>
            <a:pPr algn="just"/>
            <a:r>
              <a:rPr lang="en-CA" dirty="0" smtClean="0"/>
              <a:t>Plaintiff complained of pain in his neck, back, shoulder area and headaches and was referred to physiotherapy and chiropractic treatment. </a:t>
            </a:r>
          </a:p>
          <a:p>
            <a:pPr algn="just"/>
            <a:endParaRPr lang="en-CA" dirty="0" smtClean="0"/>
          </a:p>
          <a:p>
            <a:pPr algn="just"/>
            <a:r>
              <a:rPr lang="en-CA" dirty="0" smtClean="0"/>
              <a:t>There was conflicting medical evidence on the effect his injuries had on his life and his ability to return to work as a taxi driver. </a:t>
            </a:r>
          </a:p>
          <a:p>
            <a:pPr algn="just"/>
            <a:endParaRPr lang="en-CA" dirty="0" smtClean="0"/>
          </a:p>
          <a:p>
            <a:pPr algn="just"/>
            <a:r>
              <a:rPr lang="en-CA" dirty="0" smtClean="0"/>
              <a:t>His credibility was a serious issue. </a:t>
            </a:r>
          </a:p>
          <a:p>
            <a:pPr algn="just"/>
            <a:endParaRPr lang="en-CA" dirty="0" smtClean="0"/>
          </a:p>
          <a:p>
            <a:pPr algn="just"/>
            <a:r>
              <a:rPr lang="en-CA" dirty="0" smtClean="0"/>
              <a:t>Jury awarded general damages of </a:t>
            </a:r>
            <a:r>
              <a:rPr lang="en-CA" b="1" dirty="0" smtClean="0"/>
              <a:t>$10,000</a:t>
            </a:r>
            <a:r>
              <a:rPr lang="en-CA" dirty="0" smtClean="0"/>
              <a:t>, which would be reduced to </a:t>
            </a:r>
            <a:r>
              <a:rPr lang="en-CA" b="1" dirty="0" smtClean="0"/>
              <a:t>$0</a:t>
            </a:r>
            <a:r>
              <a:rPr lang="en-CA" dirty="0" smtClean="0"/>
              <a:t> by the deductible, however, the action was dismissed on a threshold motion by the judge.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Mild Soft Tissue Injury</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err="1" smtClean="0"/>
              <a:t>Gulbrandsen</a:t>
            </a:r>
            <a:r>
              <a:rPr lang="en-CA" b="1" i="1" dirty="0" smtClean="0"/>
              <a:t> v. Mohr</a:t>
            </a:r>
            <a:r>
              <a:rPr lang="en-CA" b="1" dirty="0" smtClean="0"/>
              <a:t>, 2014 BCCA 359</a:t>
            </a:r>
          </a:p>
          <a:p>
            <a:endParaRPr lang="en-CA" dirty="0" smtClean="0"/>
          </a:p>
          <a:p>
            <a:pPr algn="just"/>
            <a:r>
              <a:rPr lang="en-CA" dirty="0" smtClean="0"/>
              <a:t>Plaintiff was a passenger in a car involved in an MVA and complained of dizziness and pain in her upper back. </a:t>
            </a:r>
          </a:p>
          <a:p>
            <a:pPr algn="just"/>
            <a:endParaRPr lang="en-CA" dirty="0" smtClean="0"/>
          </a:p>
          <a:p>
            <a:pPr algn="just"/>
            <a:r>
              <a:rPr lang="en-CA" dirty="0" smtClean="0"/>
              <a:t>The plaintiff missed 4 months of work and then returned on a graduated basis; was back to full-time hours within six months of the accident. </a:t>
            </a:r>
          </a:p>
          <a:p>
            <a:pPr algn="just"/>
            <a:endParaRPr lang="en-CA" dirty="0" smtClean="0"/>
          </a:p>
          <a:p>
            <a:pPr algn="just"/>
            <a:r>
              <a:rPr lang="en-CA" dirty="0" smtClean="0"/>
              <a:t>In addition to ongoing dizziness, the plaintiff suffered mild to moderate soft tissue injuries to her upper back with few objective signs of injury. </a:t>
            </a:r>
          </a:p>
          <a:p>
            <a:endParaRPr lang="en-CA" dirty="0" smtClean="0"/>
          </a:p>
          <a:p>
            <a:r>
              <a:rPr lang="en-CA" dirty="0" smtClean="0"/>
              <a:t>General damages of </a:t>
            </a:r>
            <a:r>
              <a:rPr lang="en-CA" b="1" dirty="0" smtClean="0"/>
              <a:t>$25,000</a:t>
            </a:r>
            <a:r>
              <a:rPr lang="en-CA" dirty="0" smtClean="0"/>
              <a:t> gross.</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Mild Soft Tissue Injury</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smtClean="0"/>
              <a:t>Rasmussen v. Blower</a:t>
            </a:r>
            <a:r>
              <a:rPr lang="en-CA" b="1" dirty="0" smtClean="0"/>
              <a:t>, 2014 BCSC 1697</a:t>
            </a:r>
          </a:p>
          <a:p>
            <a:endParaRPr lang="en-CA" dirty="0" smtClean="0"/>
          </a:p>
          <a:p>
            <a:pPr algn="just"/>
            <a:r>
              <a:rPr lang="en-CA" dirty="0" smtClean="0"/>
              <a:t>Plaintiff, aged 41, suffered whiplash-type soft injuries to his neck and back with related headaches in an MVA.</a:t>
            </a:r>
          </a:p>
          <a:p>
            <a:pPr algn="just"/>
            <a:endParaRPr lang="en-CA" dirty="0" smtClean="0"/>
          </a:p>
          <a:p>
            <a:pPr algn="just"/>
            <a:r>
              <a:rPr lang="en-CA" dirty="0" smtClean="0"/>
              <a:t>His condition improved over time and would likely continue improving with a rehabilitation regimen, but it was possible that his symptoms might not resolve. </a:t>
            </a:r>
          </a:p>
          <a:p>
            <a:pPr algn="just"/>
            <a:endParaRPr lang="en-CA" dirty="0" smtClean="0"/>
          </a:p>
          <a:p>
            <a:pPr algn="just"/>
            <a:r>
              <a:rPr lang="en-CA" dirty="0" smtClean="0"/>
              <a:t>Plaintiff’s failure to persevere with the recommended physiotherapy and massage treatments amounted to a failure to mitigate his damage. </a:t>
            </a:r>
          </a:p>
          <a:p>
            <a:endParaRPr lang="en-CA" dirty="0" smtClean="0"/>
          </a:p>
          <a:p>
            <a:pPr algn="just"/>
            <a:r>
              <a:rPr lang="en-CA" dirty="0" smtClean="0"/>
              <a:t>General damages of </a:t>
            </a:r>
            <a:r>
              <a:rPr lang="en-CA" b="1" dirty="0" smtClean="0"/>
              <a:t>$32,000,</a:t>
            </a:r>
            <a:r>
              <a:rPr lang="en-CA" dirty="0" smtClean="0"/>
              <a:t> after a 20% reduction for failure to mitigate. </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Moderate Soft Tissue Injury</a:t>
            </a:r>
            <a:endParaRPr lang="en-CA" dirty="0"/>
          </a:p>
        </p:txBody>
      </p:sp>
      <p:sp>
        <p:nvSpPr>
          <p:cNvPr id="3" name="Content Placeholder 2"/>
          <p:cNvSpPr>
            <a:spLocks noGrp="1"/>
          </p:cNvSpPr>
          <p:nvPr>
            <p:ph idx="1"/>
          </p:nvPr>
        </p:nvSpPr>
        <p:spPr/>
        <p:txBody>
          <a:bodyPr>
            <a:normAutofit fontScale="62500" lnSpcReduction="20000"/>
          </a:bodyPr>
          <a:lstStyle/>
          <a:p>
            <a:pPr>
              <a:buNone/>
            </a:pPr>
            <a:r>
              <a:rPr lang="en-CA" b="1" i="1" dirty="0" smtClean="0"/>
              <a:t>Kim v. </a:t>
            </a:r>
            <a:r>
              <a:rPr lang="en-CA" b="1" i="1" dirty="0" err="1" smtClean="0"/>
              <a:t>Morier</a:t>
            </a:r>
            <a:r>
              <a:rPr lang="en-CA" b="1" dirty="0" smtClean="0"/>
              <a:t>, 2013 BCSC 673</a:t>
            </a:r>
          </a:p>
          <a:p>
            <a:endParaRPr lang="en-CA" dirty="0" smtClean="0"/>
          </a:p>
          <a:p>
            <a:pPr algn="just"/>
            <a:r>
              <a:rPr lang="en-CA" dirty="0" smtClean="0"/>
              <a:t>Plaintiff was a student who suffered injuries as a result of two MVAs. After the first accident, she was suffering from pain in her neck, lower back, hip and foot as well as headaches. Pain was severe but improved over time. </a:t>
            </a:r>
          </a:p>
          <a:p>
            <a:pPr algn="just"/>
            <a:endParaRPr lang="en-CA" dirty="0" smtClean="0"/>
          </a:p>
          <a:p>
            <a:pPr algn="just"/>
            <a:r>
              <a:rPr lang="en-CA" dirty="0" smtClean="0"/>
              <a:t>She substantially recovered from her injuries when her vehicle was struck from behind again 14 months later. The second accident aggravated her injuries, re-injuring areas that had recovered. </a:t>
            </a:r>
          </a:p>
          <a:p>
            <a:pPr algn="just"/>
            <a:endParaRPr lang="en-CA" dirty="0" smtClean="0"/>
          </a:p>
          <a:p>
            <a:pPr algn="just"/>
            <a:r>
              <a:rPr lang="en-CA" dirty="0" smtClean="0"/>
              <a:t>Her symptoms were not responding to treatment or medication and were responsible for the plaintiff’s failing and having to repeat a year of her program of studies. </a:t>
            </a:r>
          </a:p>
          <a:p>
            <a:pPr algn="just"/>
            <a:endParaRPr lang="en-CA" dirty="0" smtClean="0"/>
          </a:p>
          <a:p>
            <a:pPr algn="just"/>
            <a:r>
              <a:rPr lang="en-CA" dirty="0" smtClean="0"/>
              <a:t>The prognosis for resolution of the chronic pain was generally poor and her pain was not expected to fully resolve. </a:t>
            </a:r>
          </a:p>
          <a:p>
            <a:endParaRPr lang="en-CA" dirty="0" smtClean="0"/>
          </a:p>
          <a:p>
            <a:r>
              <a:rPr lang="en-CA" dirty="0" smtClean="0"/>
              <a:t>General damages </a:t>
            </a:r>
            <a:r>
              <a:rPr lang="en-CA" b="1" dirty="0" smtClean="0"/>
              <a:t>$55,000.</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Moderate Soft Tissue Injury</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Ladret</a:t>
            </a:r>
            <a:r>
              <a:rPr lang="en-CA" b="1" i="1" dirty="0" smtClean="0"/>
              <a:t> v. Stephens</a:t>
            </a:r>
            <a:r>
              <a:rPr lang="en-CA" b="1" dirty="0" smtClean="0"/>
              <a:t>, 2013 BCSC 1999</a:t>
            </a:r>
          </a:p>
          <a:p>
            <a:pPr>
              <a:buNone/>
            </a:pPr>
            <a:endParaRPr lang="en-CA" dirty="0" smtClean="0"/>
          </a:p>
          <a:p>
            <a:pPr algn="just"/>
            <a:r>
              <a:rPr lang="en-CA" dirty="0" smtClean="0"/>
              <a:t>Plaintiff, a 27-year-old, suffered from soft tissue pain in her heck, shoulder, mid-back, arm, both knees, hip and pelvis area after being involved in an MVA.</a:t>
            </a:r>
          </a:p>
          <a:p>
            <a:pPr algn="just"/>
            <a:endParaRPr lang="en-CA" dirty="0" smtClean="0"/>
          </a:p>
          <a:p>
            <a:pPr algn="just"/>
            <a:r>
              <a:rPr lang="en-CA" dirty="0" smtClean="0"/>
              <a:t>She missed approximately a month of work after the accident. </a:t>
            </a:r>
          </a:p>
          <a:p>
            <a:pPr algn="just"/>
            <a:endParaRPr lang="en-CA" dirty="0" smtClean="0"/>
          </a:p>
          <a:p>
            <a:pPr algn="just"/>
            <a:r>
              <a:rPr lang="en-CA" dirty="0" smtClean="0"/>
              <a:t>Her injuries resolved over time but she continued to complain of chronic pain in her mid-back. </a:t>
            </a:r>
          </a:p>
          <a:p>
            <a:pPr algn="just"/>
            <a:endParaRPr lang="en-CA" dirty="0" smtClean="0"/>
          </a:p>
          <a:p>
            <a:pPr algn="just"/>
            <a:r>
              <a:rPr lang="en-CA" dirty="0" smtClean="0"/>
              <a:t>Since the accident, the plaintiff had gone though two pregnancies and maternity leave, had suffered a kidney infection, and had dealt with stress related to an abusive relationship.</a:t>
            </a:r>
          </a:p>
          <a:p>
            <a:endParaRPr lang="en-CA" dirty="0" smtClean="0"/>
          </a:p>
          <a:p>
            <a:r>
              <a:rPr lang="en-CA" dirty="0" smtClean="0"/>
              <a:t>General damages </a:t>
            </a:r>
            <a:r>
              <a:rPr lang="en-CA" b="1" dirty="0" smtClean="0"/>
              <a:t>$60,000.</a:t>
            </a:r>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Moderate Soft Tissue Injury</a:t>
            </a:r>
            <a:endParaRPr lang="en-CA" dirty="0"/>
          </a:p>
        </p:txBody>
      </p:sp>
      <p:sp>
        <p:nvSpPr>
          <p:cNvPr id="3" name="Content Placeholder 2"/>
          <p:cNvSpPr>
            <a:spLocks noGrp="1"/>
          </p:cNvSpPr>
          <p:nvPr>
            <p:ph idx="1"/>
          </p:nvPr>
        </p:nvSpPr>
        <p:spPr/>
        <p:txBody>
          <a:bodyPr>
            <a:normAutofit fontScale="62500" lnSpcReduction="20000"/>
          </a:bodyPr>
          <a:lstStyle/>
          <a:p>
            <a:pPr>
              <a:buNone/>
            </a:pPr>
            <a:r>
              <a:rPr lang="en-CA" b="1" i="1" dirty="0" err="1" smtClean="0"/>
              <a:t>Mezo</a:t>
            </a:r>
            <a:r>
              <a:rPr lang="en-CA" b="1" i="1" dirty="0" smtClean="0"/>
              <a:t> v. Malcolm</a:t>
            </a:r>
            <a:r>
              <a:rPr lang="en-CA" b="1" dirty="0" smtClean="0"/>
              <a:t>, 2013 BCSC 1793</a:t>
            </a:r>
          </a:p>
          <a:p>
            <a:pPr>
              <a:buNone/>
            </a:pPr>
            <a:endParaRPr lang="en-CA" dirty="0" smtClean="0"/>
          </a:p>
          <a:p>
            <a:pPr algn="just"/>
            <a:r>
              <a:rPr lang="en-CA" dirty="0" smtClean="0"/>
              <a:t>Plaintiff was a pregnant 35-year-old executive assistant, who suffered injuries in an MVA. </a:t>
            </a:r>
          </a:p>
          <a:p>
            <a:pPr algn="just"/>
            <a:endParaRPr lang="en-CA" dirty="0" smtClean="0"/>
          </a:p>
          <a:p>
            <a:pPr algn="just"/>
            <a:r>
              <a:rPr lang="en-CA" dirty="0" smtClean="0"/>
              <a:t>She complained of headaches, which at times were very severe, soft tissue pain in her neck and upper back and experienced nausea for several weeks.</a:t>
            </a:r>
          </a:p>
          <a:p>
            <a:pPr algn="just"/>
            <a:endParaRPr lang="en-CA" dirty="0" smtClean="0"/>
          </a:p>
          <a:p>
            <a:pPr algn="just"/>
            <a:r>
              <a:rPr lang="en-CA" dirty="0" smtClean="0"/>
              <a:t>Plaintiff’s symptoms caused discomfort while she was working and she could only maintain her workload by doing extra work on weekends. Plaintiff was fired from her job the day before trial. Her ability to do housework and care for the baby were affected and she required assistance with those tasks. </a:t>
            </a:r>
          </a:p>
          <a:p>
            <a:pPr algn="just"/>
            <a:endParaRPr lang="en-CA" dirty="0" smtClean="0"/>
          </a:p>
          <a:p>
            <a:pPr algn="just"/>
            <a:r>
              <a:rPr lang="en-CA" dirty="0" smtClean="0"/>
              <a:t>Despite undergoing massage therapy, acupuncture, yoga and exercises, she was unable to return to her pre-accident level of physical activity and it was likely that her symptoms would continue.</a:t>
            </a:r>
          </a:p>
          <a:p>
            <a:endParaRPr lang="en-CA" dirty="0" smtClean="0"/>
          </a:p>
          <a:p>
            <a:r>
              <a:rPr lang="en-CA" dirty="0" smtClean="0"/>
              <a:t>General damages </a:t>
            </a:r>
            <a:r>
              <a:rPr lang="en-CA" b="1" dirty="0" smtClean="0"/>
              <a:t>$60,000 </a:t>
            </a:r>
            <a:r>
              <a:rPr lang="en-CA" dirty="0" smtClean="0"/>
              <a:t>gross. </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TMJ</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Daitol</a:t>
            </a:r>
            <a:r>
              <a:rPr lang="en-CA" b="1" i="1" dirty="0" smtClean="0"/>
              <a:t> v. Chan</a:t>
            </a:r>
            <a:r>
              <a:rPr lang="en-CA" b="1" dirty="0" smtClean="0"/>
              <a:t>, 2012 BCSC 209</a:t>
            </a:r>
            <a:endParaRPr lang="en-CA" dirty="0" smtClean="0"/>
          </a:p>
          <a:p>
            <a:pPr>
              <a:buNone/>
            </a:pPr>
            <a:endParaRPr lang="en-CA" b="1" dirty="0" smtClean="0"/>
          </a:p>
          <a:p>
            <a:pPr algn="just"/>
            <a:r>
              <a:rPr lang="en-CA" dirty="0" smtClean="0"/>
              <a:t>Plaintiff, aged 31, suffered injuries in an MVA and complained of pain in her knee, jaw, neck and lower back. </a:t>
            </a:r>
          </a:p>
          <a:p>
            <a:pPr algn="just"/>
            <a:endParaRPr lang="en-CA" dirty="0" smtClean="0"/>
          </a:p>
          <a:p>
            <a:pPr algn="just"/>
            <a:r>
              <a:rPr lang="en-CA" dirty="0" smtClean="0"/>
              <a:t>She did not work for 3 weeks after the accident. </a:t>
            </a:r>
          </a:p>
          <a:p>
            <a:pPr algn="just"/>
            <a:endParaRPr lang="en-CA" dirty="0" smtClean="0"/>
          </a:p>
          <a:p>
            <a:pPr algn="just"/>
            <a:r>
              <a:rPr lang="en-CA" dirty="0" smtClean="0"/>
              <a:t>Most of her injuries resolved over time, but she continued to complain of TMJ pain and pain in her left knee. </a:t>
            </a:r>
          </a:p>
          <a:p>
            <a:pPr algn="just"/>
            <a:endParaRPr lang="en-CA" dirty="0" smtClean="0"/>
          </a:p>
          <a:p>
            <a:pPr algn="just"/>
            <a:r>
              <a:rPr lang="en-CA" dirty="0" smtClean="0"/>
              <a:t>It was very significant that the one physical activity that the plaintiff used to enjoy, walking, had been lost to her. </a:t>
            </a:r>
          </a:p>
          <a:p>
            <a:pPr algn="just"/>
            <a:endParaRPr lang="en-CA" dirty="0" smtClean="0"/>
          </a:p>
          <a:p>
            <a:pPr algn="just"/>
            <a:r>
              <a:rPr lang="en-CA" dirty="0" smtClean="0"/>
              <a:t>General damages</a:t>
            </a:r>
            <a:r>
              <a:rPr lang="en-CA" b="1" dirty="0" smtClean="0"/>
              <a:t> $60,000</a:t>
            </a:r>
            <a:r>
              <a:rPr lang="en-CA" dirty="0" smtClean="0"/>
              <a:t>.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Severe Soft Tissue/ Chronic Pain</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smtClean="0"/>
              <a:t>Tennant v. </a:t>
            </a:r>
            <a:r>
              <a:rPr lang="en-CA" b="1" i="1" dirty="0" err="1" smtClean="0"/>
              <a:t>Fariba</a:t>
            </a:r>
            <a:r>
              <a:rPr lang="en-CA" b="1" dirty="0" smtClean="0"/>
              <a:t>, 2013 ONSC 1676</a:t>
            </a:r>
          </a:p>
          <a:p>
            <a:pPr>
              <a:buNone/>
            </a:pPr>
            <a:endParaRPr lang="en-CA" dirty="0" smtClean="0"/>
          </a:p>
          <a:p>
            <a:pPr algn="just"/>
            <a:r>
              <a:rPr lang="en-CA" dirty="0" smtClean="0"/>
              <a:t>Tennant was a 40-year-old self-employed flooring installer who suffered damages when his vehicle was sideswiped. </a:t>
            </a:r>
          </a:p>
          <a:p>
            <a:pPr algn="just"/>
            <a:endParaRPr lang="en-CA" dirty="0" smtClean="0"/>
          </a:p>
          <a:p>
            <a:pPr algn="just"/>
            <a:r>
              <a:rPr lang="en-CA" dirty="0" smtClean="0"/>
              <a:t>He underwent physiotherapy and took pain medication but continued to experience shooting pain in his left knee and ongoing pain in his right arm and hand. </a:t>
            </a:r>
          </a:p>
          <a:p>
            <a:pPr algn="just"/>
            <a:endParaRPr lang="en-CA" dirty="0" smtClean="0"/>
          </a:p>
          <a:p>
            <a:pPr algn="just"/>
            <a:r>
              <a:rPr lang="en-CA" dirty="0" smtClean="0"/>
              <a:t>He was able to return to work but his injuries </a:t>
            </a:r>
            <a:r>
              <a:rPr lang="en-CA" u="sng" dirty="0" smtClean="0"/>
              <a:t>impacted the efficiency of his work.</a:t>
            </a:r>
            <a:r>
              <a:rPr lang="en-CA" dirty="0" smtClean="0"/>
              <a:t> </a:t>
            </a:r>
          </a:p>
          <a:p>
            <a:pPr algn="just"/>
            <a:endParaRPr lang="en-CA" dirty="0" smtClean="0"/>
          </a:p>
          <a:p>
            <a:pPr algn="just"/>
            <a:r>
              <a:rPr lang="en-CA" dirty="0" smtClean="0"/>
              <a:t>Plaintiff’s symptoms improved with use of medication but he continued to experience ongoing depression, lack of energy and suffered from chronic pain disorder. </a:t>
            </a:r>
          </a:p>
          <a:p>
            <a:endParaRPr lang="en-CA" dirty="0" smtClean="0"/>
          </a:p>
          <a:p>
            <a:r>
              <a:rPr lang="en-CA" dirty="0" smtClean="0"/>
              <a:t>General damages</a:t>
            </a:r>
            <a:r>
              <a:rPr lang="en-CA" b="1" dirty="0" smtClean="0"/>
              <a:t> $65,000.</a:t>
            </a:r>
          </a:p>
        </p:txBody>
      </p:sp>
      <p:sp>
        <p:nvSpPr>
          <p:cNvPr id="4" name="Slide Number Placeholder 3"/>
          <p:cNvSpPr>
            <a:spLocks noGrp="1"/>
          </p:cNvSpPr>
          <p:nvPr>
            <p:ph type="sldNum" sz="quarter" idx="12"/>
          </p:nvPr>
        </p:nvSpPr>
        <p:spPr/>
        <p:txBody>
          <a:bodyPr/>
          <a:lstStyle/>
          <a:p>
            <a:fld id="{B3872650-0993-0043-91F1-F7DE4C62845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Severe Chronic Pain </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smtClean="0"/>
              <a:t>Smith v. </a:t>
            </a:r>
            <a:r>
              <a:rPr lang="en-CA" b="1" i="1" dirty="0" err="1" smtClean="0"/>
              <a:t>Fremlin</a:t>
            </a:r>
            <a:r>
              <a:rPr lang="en-CA" b="1" dirty="0" smtClean="0"/>
              <a:t>, 2014 BCCA 253</a:t>
            </a:r>
          </a:p>
          <a:p>
            <a:pPr>
              <a:buNone/>
            </a:pPr>
            <a:endParaRPr lang="en-CA" dirty="0" smtClean="0"/>
          </a:p>
          <a:p>
            <a:pPr algn="just"/>
            <a:r>
              <a:rPr lang="en-CA" dirty="0" smtClean="0"/>
              <a:t>Plaintiff was a 31-year-old articling student who suffered soft tissue injuries when her vehicle was struck from behind. </a:t>
            </a:r>
          </a:p>
          <a:p>
            <a:pPr algn="just"/>
            <a:endParaRPr lang="en-CA" dirty="0" smtClean="0"/>
          </a:p>
          <a:p>
            <a:pPr algn="just"/>
            <a:r>
              <a:rPr lang="en-CA" dirty="0" smtClean="0"/>
              <a:t>She complained of significant soft tissue pain in her neck, back and left shoulder. </a:t>
            </a:r>
          </a:p>
          <a:p>
            <a:pPr algn="just"/>
            <a:endParaRPr lang="en-CA" dirty="0" smtClean="0"/>
          </a:p>
          <a:p>
            <a:pPr algn="just"/>
            <a:r>
              <a:rPr lang="en-CA" dirty="0" smtClean="0"/>
              <a:t>Her injuries improved over time but her shoulder pain did not resolve and continued to impact her daily activities and housekeeping tasks, recreational activities and her ability to use a mouse while working at a computer. </a:t>
            </a:r>
          </a:p>
          <a:p>
            <a:pPr algn="just"/>
            <a:endParaRPr lang="en-CA" dirty="0" smtClean="0"/>
          </a:p>
          <a:p>
            <a:pPr algn="just"/>
            <a:r>
              <a:rPr lang="en-CA" dirty="0" smtClean="0"/>
              <a:t>She was no longer able to pursue her chosen career path to be a lawyer and instead chose to pursue becoming a professor at a law school. </a:t>
            </a:r>
          </a:p>
          <a:p>
            <a:pPr algn="just"/>
            <a:endParaRPr lang="en-CA" dirty="0" smtClean="0"/>
          </a:p>
          <a:p>
            <a:pPr algn="just"/>
            <a:r>
              <a:rPr lang="en-CA" dirty="0" smtClean="0"/>
              <a:t>General damages </a:t>
            </a:r>
            <a:r>
              <a:rPr lang="en-CA" b="1" dirty="0" smtClean="0"/>
              <a:t>$90,000.</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04864"/>
            <a:ext cx="8305800" cy="1143000"/>
          </a:xfrm>
        </p:spPr>
        <p:txBody>
          <a:bodyPr/>
          <a:lstStyle/>
          <a:p>
            <a:pPr algn="ctr"/>
            <a:r>
              <a:rPr lang="en-US" dirty="0" smtClean="0"/>
              <a:t>Fractures and Tears Cases</a:t>
            </a: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a:xfrm>
            <a:off x="457200" y="1417638"/>
            <a:ext cx="8229600" cy="4449763"/>
          </a:xfrm>
        </p:spPr>
        <p:txBody>
          <a:bodyPr>
            <a:normAutofit/>
          </a:bodyPr>
          <a:lstStyle/>
          <a:p>
            <a:pPr>
              <a:buNone/>
            </a:pPr>
            <a:endParaRPr lang="en-CA" b="1" dirty="0" smtClean="0"/>
          </a:p>
          <a:p>
            <a:pPr>
              <a:buNone/>
            </a:pPr>
            <a:endParaRPr lang="en-CA" b="1" dirty="0" smtClean="0"/>
          </a:p>
          <a:p>
            <a:pPr>
              <a:buNone/>
            </a:pPr>
            <a:r>
              <a:rPr lang="en-CA" b="1" dirty="0" smtClean="0"/>
              <a:t>Examples of Major Heads of Damages</a:t>
            </a:r>
          </a:p>
          <a:p>
            <a:pPr marL="514350" indent="-514350">
              <a:buFont typeface="+mj-lt"/>
              <a:buAutoNum type="arabicPeriod"/>
            </a:pPr>
            <a:endParaRPr lang="en-CA" b="1" dirty="0" smtClean="0"/>
          </a:p>
          <a:p>
            <a:pPr marL="514350" indent="-514350">
              <a:buNone/>
            </a:pPr>
            <a:r>
              <a:rPr lang="en-CA" sz="2200" b="1" dirty="0" smtClean="0"/>
              <a:t>1.  General Damages</a:t>
            </a:r>
          </a:p>
          <a:p>
            <a:pPr lvl="1"/>
            <a:r>
              <a:rPr lang="en-CA" sz="2000" dirty="0" smtClean="0"/>
              <a:t>Otherwise known as damages for pain and suffering.</a:t>
            </a:r>
          </a:p>
          <a:p>
            <a:pPr lvl="1"/>
            <a:r>
              <a:rPr lang="en-CA" sz="2000" dirty="0" smtClean="0"/>
              <a:t>Also known as non-pecuniary damages. </a:t>
            </a:r>
          </a:p>
          <a:p>
            <a:pPr lvl="1"/>
            <a:r>
              <a:rPr lang="en-CA" sz="2000" dirty="0" smtClean="0"/>
              <a:t>Non-compensatory in nature as no money can provide true restitution.</a:t>
            </a:r>
          </a:p>
          <a:p>
            <a:pPr lvl="1">
              <a:buNone/>
            </a:pPr>
            <a:endParaRPr lang="en-CA" dirty="0" smtClean="0"/>
          </a:p>
          <a:p>
            <a:pPr marL="971550" lvl="1" indent="-514350">
              <a:buNone/>
            </a:pPr>
            <a:endParaRPr lang="en-CA"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Fractures &amp; Tears</a:t>
            </a:r>
            <a:endParaRPr lang="en-CA" dirty="0"/>
          </a:p>
        </p:txBody>
      </p:sp>
      <p:sp>
        <p:nvSpPr>
          <p:cNvPr id="3" name="Content Placeholder 2"/>
          <p:cNvSpPr>
            <a:spLocks noGrp="1"/>
          </p:cNvSpPr>
          <p:nvPr>
            <p:ph idx="1"/>
          </p:nvPr>
        </p:nvSpPr>
        <p:spPr/>
        <p:txBody>
          <a:bodyPr>
            <a:normAutofit fontScale="85000" lnSpcReduction="20000"/>
          </a:bodyPr>
          <a:lstStyle/>
          <a:p>
            <a:pPr algn="just"/>
            <a:r>
              <a:rPr lang="en-CA" dirty="0" smtClean="0"/>
              <a:t>There is a very broad range of awards for fractures and tears. </a:t>
            </a:r>
          </a:p>
          <a:p>
            <a:pPr algn="just">
              <a:buNone/>
            </a:pPr>
            <a:endParaRPr lang="en-CA" dirty="0" smtClean="0"/>
          </a:p>
          <a:p>
            <a:pPr algn="just"/>
            <a:r>
              <a:rPr lang="en-CA" dirty="0" smtClean="0"/>
              <a:t>It is very important to look at how each individual plaintiff’s life is affected by the injury. </a:t>
            </a:r>
          </a:p>
          <a:p>
            <a:pPr algn="just">
              <a:buNone/>
            </a:pPr>
            <a:endParaRPr lang="en-CA" dirty="0" smtClean="0"/>
          </a:p>
          <a:p>
            <a:pPr algn="just"/>
            <a:r>
              <a:rPr lang="en-CA" dirty="0" smtClean="0"/>
              <a:t>A simple broken bone that heals quickly may attract an award of under $20,000. </a:t>
            </a:r>
          </a:p>
          <a:p>
            <a:pPr algn="just">
              <a:buNone/>
            </a:pPr>
            <a:endParaRPr lang="en-CA" dirty="0" smtClean="0"/>
          </a:p>
          <a:p>
            <a:pPr algn="just"/>
            <a:r>
              <a:rPr lang="en-CA" dirty="0" smtClean="0"/>
              <a:t>An injury requiring surgery and bone fixation with a significant impairment of the plaintiff may attract an award of $50,000 or more. </a:t>
            </a:r>
          </a:p>
          <a:p>
            <a:pPr algn="just">
              <a:buNone/>
            </a:pPr>
            <a:endParaRPr lang="en-CA" dirty="0" smtClean="0"/>
          </a:p>
          <a:p>
            <a:pPr algn="just"/>
            <a:r>
              <a:rPr lang="en-CA" dirty="0" smtClean="0"/>
              <a:t>Multiple fractures with extensive disability could lead to awards of over $100,000.</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 - Clavicle</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Mikolic</a:t>
            </a:r>
            <a:r>
              <a:rPr lang="en-CA" b="1" i="1" dirty="0" smtClean="0"/>
              <a:t> v. </a:t>
            </a:r>
            <a:r>
              <a:rPr lang="en-CA" b="1" i="1" dirty="0" err="1" smtClean="0"/>
              <a:t>Tanguay</a:t>
            </a:r>
            <a:r>
              <a:rPr lang="en-CA" b="1" dirty="0" smtClean="0"/>
              <a:t>, 2013 ONSC 7177</a:t>
            </a:r>
          </a:p>
          <a:p>
            <a:pPr>
              <a:lnSpc>
                <a:spcPts val="1200"/>
              </a:lnSpc>
              <a:buNone/>
            </a:pPr>
            <a:endParaRPr lang="en-CA" dirty="0" smtClean="0"/>
          </a:p>
          <a:p>
            <a:pPr algn="just"/>
            <a:r>
              <a:rPr lang="en-CA" dirty="0" smtClean="0"/>
              <a:t>A 34-year-old drywall installer suffered a fracture to his clavicle in an MVA. </a:t>
            </a:r>
          </a:p>
          <a:p>
            <a:pPr algn="just"/>
            <a:endParaRPr lang="en-CA" dirty="0" smtClean="0"/>
          </a:p>
          <a:p>
            <a:pPr algn="just"/>
            <a:r>
              <a:rPr lang="en-CA" dirty="0" smtClean="0"/>
              <a:t>The fracture required internal fixation, surgery &amp; the hardware was removed 4 years after the accident. The medical evidence established that the fracture healed well. </a:t>
            </a:r>
          </a:p>
          <a:p>
            <a:pPr algn="just"/>
            <a:endParaRPr lang="en-CA" dirty="0" smtClean="0"/>
          </a:p>
          <a:p>
            <a:pPr algn="just"/>
            <a:r>
              <a:rPr lang="en-CA" dirty="0" smtClean="0"/>
              <a:t>He developed chronic pain, depression, and mild cognitive deficits which would likely continue on a permanent basis.</a:t>
            </a:r>
          </a:p>
          <a:p>
            <a:pPr algn="just"/>
            <a:endParaRPr lang="en-CA" dirty="0" smtClean="0"/>
          </a:p>
          <a:p>
            <a:pPr algn="just"/>
            <a:r>
              <a:rPr lang="en-CA" dirty="0" smtClean="0"/>
              <a:t>Jury awarded general damages of </a:t>
            </a:r>
            <a:r>
              <a:rPr lang="en-CA" b="1" dirty="0" smtClean="0"/>
              <a:t>$35,000</a:t>
            </a:r>
            <a:r>
              <a:rPr lang="en-CA" dirty="0" smtClean="0"/>
              <a:t>, which was reduced to </a:t>
            </a:r>
            <a:r>
              <a:rPr lang="en-CA" b="1" dirty="0" smtClean="0"/>
              <a:t>$4,000 </a:t>
            </a:r>
            <a:r>
              <a:rPr lang="en-CA" dirty="0" smtClean="0"/>
              <a:t>by the operation of the deductible of $30,000 and a reduction of 20% for contributory negligence.</a:t>
            </a:r>
            <a:endParaRPr lang="en-CA" b="1"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Tear - Shoulder</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Bideci</a:t>
            </a:r>
            <a:r>
              <a:rPr lang="en-CA" b="1" i="1" dirty="0" smtClean="0"/>
              <a:t> v. </a:t>
            </a:r>
            <a:r>
              <a:rPr lang="en-CA" b="1" i="1" dirty="0" err="1" smtClean="0"/>
              <a:t>Neuhold</a:t>
            </a:r>
            <a:r>
              <a:rPr lang="en-CA" b="1" dirty="0" smtClean="0"/>
              <a:t>, 2014 BCSC 542</a:t>
            </a:r>
          </a:p>
          <a:p>
            <a:pPr>
              <a:buNone/>
            </a:pPr>
            <a:endParaRPr lang="en-CA" dirty="0" smtClean="0"/>
          </a:p>
          <a:p>
            <a:pPr algn="just"/>
            <a:r>
              <a:rPr lang="en-CA" dirty="0" smtClean="0"/>
              <a:t>Plaintiff, aged 93, suffered a full thickness tear in his right shoulder rotator cuff when he fell in the process of standing up from his seat on a bus. </a:t>
            </a:r>
          </a:p>
          <a:p>
            <a:pPr algn="just"/>
            <a:endParaRPr lang="en-CA" dirty="0" smtClean="0"/>
          </a:p>
          <a:p>
            <a:pPr algn="just"/>
            <a:r>
              <a:rPr lang="en-CA" dirty="0" smtClean="0"/>
              <a:t>Prior to the accident, plaintiff’s medical conditions included severe osteoporosis and osteoarthritis, neck and back pain, shoulder pain and general frailty. Plaintiff was referred to physiotherapy for the tear. </a:t>
            </a:r>
          </a:p>
          <a:p>
            <a:pPr algn="just"/>
            <a:endParaRPr lang="en-CA" dirty="0" smtClean="0"/>
          </a:p>
          <a:p>
            <a:pPr algn="just"/>
            <a:r>
              <a:rPr lang="en-CA" dirty="0" smtClean="0"/>
              <a:t>Plaintiff had been advised not to use the conventional transit system unassisted due to his medical state.</a:t>
            </a:r>
          </a:p>
          <a:p>
            <a:pPr algn="just"/>
            <a:endParaRPr lang="en-CA" dirty="0" smtClean="0"/>
          </a:p>
          <a:p>
            <a:pPr algn="just"/>
            <a:r>
              <a:rPr lang="en-CA" dirty="0" smtClean="0"/>
              <a:t>Plaintiff’s failure to follow most medical recommendations regarding physiotherapy treatments was ruled to amount to failure to mitigate damages.</a:t>
            </a:r>
          </a:p>
          <a:p>
            <a:endParaRPr lang="en-CA" dirty="0" smtClean="0"/>
          </a:p>
          <a:p>
            <a:r>
              <a:rPr lang="en-CA" dirty="0" smtClean="0"/>
              <a:t>General Damages </a:t>
            </a:r>
            <a:r>
              <a:rPr lang="en-CA" b="1" dirty="0" smtClean="0"/>
              <a:t>$35,000</a:t>
            </a:r>
            <a:r>
              <a:rPr lang="en-CA" dirty="0" smtClean="0"/>
              <a:t> before a reduction of 1/3 for contributory negligence.</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42</a:t>
            </a:fld>
            <a:endParaRPr lang="en-US"/>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 &amp; Tear - Shoulder</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smtClean="0"/>
              <a:t>Grayling v. </a:t>
            </a:r>
            <a:r>
              <a:rPr lang="en-CA" b="1" i="1" dirty="0" err="1" smtClean="0"/>
              <a:t>Haldimand</a:t>
            </a:r>
            <a:r>
              <a:rPr lang="en-CA" b="1" i="1" dirty="0" smtClean="0"/>
              <a:t> (County)</a:t>
            </a:r>
            <a:r>
              <a:rPr lang="en-CA" b="1" dirty="0" smtClean="0"/>
              <a:t>, 2014 ONSC 198</a:t>
            </a:r>
          </a:p>
          <a:p>
            <a:pPr>
              <a:spcBef>
                <a:spcPts val="0"/>
              </a:spcBef>
              <a:buNone/>
            </a:pPr>
            <a:endParaRPr lang="en-CA" dirty="0" smtClean="0"/>
          </a:p>
          <a:p>
            <a:pPr algn="just"/>
            <a:r>
              <a:rPr lang="en-CA" sz="2700" dirty="0" smtClean="0"/>
              <a:t>A 49-year-old hairdresser tripped and fell on her right arm, suffering a fracture of her shoulder joint and a tear of her rotator cuff. </a:t>
            </a:r>
          </a:p>
          <a:p>
            <a:pPr algn="just"/>
            <a:endParaRPr lang="en-CA" sz="2700" dirty="0" smtClean="0"/>
          </a:p>
          <a:p>
            <a:pPr algn="just"/>
            <a:r>
              <a:rPr lang="en-CA" sz="2700" dirty="0" smtClean="0"/>
              <a:t>Plaintiff was able to return to work in a few months but continued to suffer pain which led to her only being able to work reduced hours. </a:t>
            </a:r>
          </a:p>
          <a:p>
            <a:pPr algn="just"/>
            <a:endParaRPr lang="en-CA" sz="2700" dirty="0" smtClean="0"/>
          </a:p>
          <a:p>
            <a:pPr algn="just"/>
            <a:r>
              <a:rPr lang="en-CA" sz="2700" dirty="0" smtClean="0"/>
              <a:t>She would likely suffer permanent difficulty with social activities, domestic chores and performing tasks of her job as a hairdresser.</a:t>
            </a:r>
          </a:p>
          <a:p>
            <a:pPr algn="just"/>
            <a:endParaRPr lang="en-CA" sz="2700" dirty="0" smtClean="0"/>
          </a:p>
          <a:p>
            <a:pPr algn="just"/>
            <a:r>
              <a:rPr lang="en-CA" sz="2700" dirty="0" smtClean="0"/>
              <a:t>General damages </a:t>
            </a:r>
            <a:r>
              <a:rPr lang="en-CA" sz="2700" b="1" dirty="0" smtClean="0"/>
              <a:t>$50,000</a:t>
            </a:r>
            <a:r>
              <a:rPr lang="en-CA" sz="2700" dirty="0" smtClean="0"/>
              <a:t> before a 50% reduction for contributory negligence. </a:t>
            </a:r>
            <a:endParaRPr lang="en-CA" sz="2700"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Fracture/Tear - Shoulder</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smtClean="0"/>
              <a:t>Chabot v. </a:t>
            </a:r>
            <a:r>
              <a:rPr lang="en-CA" b="1" i="1" dirty="0" err="1" smtClean="0"/>
              <a:t>Chaube</a:t>
            </a:r>
            <a:r>
              <a:rPr lang="en-CA" b="1" dirty="0" smtClean="0"/>
              <a:t>, 2014 BCSC 300</a:t>
            </a:r>
          </a:p>
          <a:p>
            <a:pPr>
              <a:buNone/>
            </a:pPr>
            <a:endParaRPr lang="en-CA" dirty="0" smtClean="0"/>
          </a:p>
          <a:p>
            <a:pPr algn="just"/>
            <a:r>
              <a:rPr lang="en-CA" dirty="0" smtClean="0"/>
              <a:t>Plaintiff was a 25-year-old university student who was struck by a vehicle while rollerblading across a crosswalk. She suffered a high-grade partial thickness soft tissue tear and a small rotator cuff tear. </a:t>
            </a:r>
          </a:p>
          <a:p>
            <a:pPr algn="just"/>
            <a:endParaRPr lang="en-CA" dirty="0" smtClean="0"/>
          </a:p>
          <a:p>
            <a:pPr algn="just"/>
            <a:r>
              <a:rPr lang="en-CA" dirty="0" smtClean="0"/>
              <a:t>Her ability to work in her chosen field and to engage in the active lifestyle she had prior to the accident was impacted by her ongoing chronic and permanent condition. </a:t>
            </a:r>
          </a:p>
          <a:p>
            <a:pPr algn="just"/>
            <a:endParaRPr lang="en-CA" dirty="0" smtClean="0"/>
          </a:p>
          <a:p>
            <a:pPr algn="just"/>
            <a:r>
              <a:rPr lang="en-CA" dirty="0" smtClean="0"/>
              <a:t>Plaintiff could require further arthroscopic surgery on her shoulder. </a:t>
            </a:r>
          </a:p>
          <a:p>
            <a:pPr algn="just"/>
            <a:endParaRPr lang="en-CA" dirty="0" smtClean="0"/>
          </a:p>
          <a:p>
            <a:pPr algn="just"/>
            <a:r>
              <a:rPr lang="en-CA" dirty="0" smtClean="0"/>
              <a:t>General Damages </a:t>
            </a:r>
            <a:r>
              <a:rPr lang="en-CA" b="1" dirty="0" smtClean="0"/>
              <a:t>$80,000</a:t>
            </a:r>
            <a:r>
              <a:rPr lang="en-CA" dirty="0" smtClean="0"/>
              <a:t> minus a 10% reduction for contributory negligence. </a:t>
            </a:r>
            <a:endParaRPr lang="en-CA" b="1"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Tear - Shoulder</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smtClean="0"/>
              <a:t>Donovan v. Parker</a:t>
            </a:r>
            <a:r>
              <a:rPr lang="en-CA" b="1" dirty="0" smtClean="0"/>
              <a:t>, 2014 BCSC 668</a:t>
            </a:r>
          </a:p>
          <a:p>
            <a:pPr>
              <a:buNone/>
            </a:pPr>
            <a:endParaRPr lang="en-CA" dirty="0" smtClean="0"/>
          </a:p>
          <a:p>
            <a:pPr algn="just"/>
            <a:r>
              <a:rPr lang="en-CA" dirty="0" smtClean="0"/>
              <a:t>Plaintiff was a 34-year-old logging truck driver who suffered injuries when his vehicle was sideswiped.</a:t>
            </a:r>
          </a:p>
          <a:p>
            <a:pPr algn="just"/>
            <a:endParaRPr lang="en-CA" dirty="0" smtClean="0"/>
          </a:p>
          <a:p>
            <a:pPr algn="just"/>
            <a:r>
              <a:rPr lang="en-CA" dirty="0" smtClean="0"/>
              <a:t>He was diagnosed with a rotator cuff tear which over time led to atrophying of a part of the muscle in his rotator cuff. </a:t>
            </a:r>
          </a:p>
          <a:p>
            <a:pPr algn="just">
              <a:buNone/>
            </a:pPr>
            <a:endParaRPr lang="en-CA" dirty="0" smtClean="0"/>
          </a:p>
          <a:p>
            <a:pPr algn="just"/>
            <a:r>
              <a:rPr lang="en-CA" dirty="0" smtClean="0"/>
              <a:t>Pain from the injury caused the plaintiff difficulty sleeping. He was able to return to work but the injury impacted his ability to perform the tasks required in his physically demanding job. </a:t>
            </a:r>
          </a:p>
          <a:p>
            <a:pPr algn="just"/>
            <a:endParaRPr lang="en-CA" dirty="0" smtClean="0"/>
          </a:p>
          <a:p>
            <a:pPr algn="just"/>
            <a:r>
              <a:rPr lang="en-CA" dirty="0" smtClean="0"/>
              <a:t>Plaintiff’s limitations were found to be permanent and could worsen over time. </a:t>
            </a:r>
          </a:p>
          <a:p>
            <a:endParaRPr lang="en-CA" dirty="0" smtClean="0"/>
          </a:p>
          <a:p>
            <a:r>
              <a:rPr lang="en-CA" dirty="0" smtClean="0"/>
              <a:t>General damages </a:t>
            </a:r>
            <a:r>
              <a:rPr lang="en-CA" b="1" dirty="0" smtClean="0"/>
              <a:t>$90,000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 - Hand</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smtClean="0"/>
              <a:t>Albert v. </a:t>
            </a:r>
            <a:r>
              <a:rPr lang="en-CA" b="1" i="1" dirty="0" err="1" smtClean="0"/>
              <a:t>Politano</a:t>
            </a:r>
            <a:r>
              <a:rPr lang="en-CA" b="1" dirty="0" smtClean="0"/>
              <a:t>, 2013 BCCA 194</a:t>
            </a:r>
          </a:p>
          <a:p>
            <a:pPr>
              <a:buNone/>
            </a:pPr>
            <a:endParaRPr lang="en-CA" dirty="0" smtClean="0"/>
          </a:p>
          <a:p>
            <a:pPr algn="just"/>
            <a:r>
              <a:rPr lang="en-CA" dirty="0" smtClean="0"/>
              <a:t>Plaintiff, a professional boxer, was travelling in a vehicle which was sideswiped and then struck a utility pole.</a:t>
            </a:r>
          </a:p>
          <a:p>
            <a:pPr algn="just"/>
            <a:endParaRPr lang="en-CA" dirty="0" smtClean="0"/>
          </a:p>
          <a:p>
            <a:pPr algn="just"/>
            <a:r>
              <a:rPr lang="en-CA" dirty="0" smtClean="0"/>
              <a:t>While initially the plaintiff suffered soft tissue injuries to his neck and back, impact injury to his head, headaches and an injury to his right hand, all his symptoms, except for the hand injury, resolved over time.</a:t>
            </a:r>
          </a:p>
          <a:p>
            <a:pPr algn="just"/>
            <a:endParaRPr lang="en-CA" dirty="0" smtClean="0"/>
          </a:p>
          <a:p>
            <a:pPr algn="just"/>
            <a:r>
              <a:rPr lang="en-CA" dirty="0" smtClean="0"/>
              <a:t>Plaintiff’s hand injury permanently impacted his career as a professional boxer.</a:t>
            </a:r>
          </a:p>
          <a:p>
            <a:endParaRPr lang="en-CA" dirty="0" smtClean="0"/>
          </a:p>
          <a:p>
            <a:r>
              <a:rPr lang="en-CA" dirty="0" smtClean="0"/>
              <a:t>General damages </a:t>
            </a:r>
            <a:r>
              <a:rPr lang="en-CA" b="1" dirty="0" smtClean="0"/>
              <a:t>$125,000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Tear - Knee</a:t>
            </a:r>
            <a:endParaRPr lang="en-CA" dirty="0"/>
          </a:p>
        </p:txBody>
      </p:sp>
      <p:sp>
        <p:nvSpPr>
          <p:cNvPr id="3" name="Content Placeholder 2"/>
          <p:cNvSpPr>
            <a:spLocks noGrp="1"/>
          </p:cNvSpPr>
          <p:nvPr>
            <p:ph idx="1"/>
          </p:nvPr>
        </p:nvSpPr>
        <p:spPr/>
        <p:txBody>
          <a:bodyPr>
            <a:normAutofit fontScale="92500" lnSpcReduction="20000"/>
          </a:bodyPr>
          <a:lstStyle/>
          <a:p>
            <a:pPr>
              <a:buNone/>
            </a:pPr>
            <a:r>
              <a:rPr lang="en-CA" b="1" i="1" dirty="0" smtClean="0"/>
              <a:t>Walker v. Stratford (City)</a:t>
            </a:r>
            <a:r>
              <a:rPr lang="en-CA" b="1" dirty="0" smtClean="0"/>
              <a:t>, 2013 ONSC 7618</a:t>
            </a:r>
          </a:p>
          <a:p>
            <a:pPr>
              <a:buNone/>
            </a:pPr>
            <a:endParaRPr lang="en-CA" dirty="0" smtClean="0"/>
          </a:p>
          <a:p>
            <a:r>
              <a:rPr lang="en-CA" dirty="0" smtClean="0"/>
              <a:t>Plaintiff suffered injuries when he stepped off the curb to get to his parked car and his foot went into a pothole. He fell and twisted his right knee during the fall. </a:t>
            </a:r>
          </a:p>
          <a:p>
            <a:endParaRPr lang="en-CA" dirty="0" smtClean="0"/>
          </a:p>
          <a:p>
            <a:r>
              <a:rPr lang="en-CA" dirty="0" smtClean="0"/>
              <a:t>Plaintiff was diagnosed with a torn meniscus in his right knee. </a:t>
            </a:r>
          </a:p>
          <a:p>
            <a:endParaRPr lang="en-CA" dirty="0" smtClean="0"/>
          </a:p>
          <a:p>
            <a:r>
              <a:rPr lang="en-CA" dirty="0" smtClean="0"/>
              <a:t>Surgery was performed to repair the injury. </a:t>
            </a:r>
          </a:p>
          <a:p>
            <a:endParaRPr lang="en-CA" dirty="0" smtClean="0"/>
          </a:p>
          <a:p>
            <a:r>
              <a:rPr lang="en-CA" dirty="0" smtClean="0"/>
              <a:t>General damages </a:t>
            </a:r>
            <a:r>
              <a:rPr lang="en-CA" b="1" dirty="0" smtClean="0"/>
              <a:t>$25,000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Tear - Knee</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smtClean="0"/>
              <a:t>Hillman v. </a:t>
            </a:r>
            <a:r>
              <a:rPr lang="en-CA" b="1" i="1" dirty="0" err="1" smtClean="0"/>
              <a:t>Esaryk</a:t>
            </a:r>
            <a:r>
              <a:rPr lang="en-CA" b="1" dirty="0" smtClean="0"/>
              <a:t>, 2014 BCSC 170</a:t>
            </a:r>
          </a:p>
          <a:p>
            <a:pPr>
              <a:buNone/>
            </a:pPr>
            <a:endParaRPr lang="en-CA" dirty="0" smtClean="0"/>
          </a:p>
          <a:p>
            <a:pPr algn="just"/>
            <a:r>
              <a:rPr lang="en-CA" dirty="0" smtClean="0"/>
              <a:t>Plaintiff, aged 19, worked as an airline porter when he injured his left knee in an MVA. </a:t>
            </a:r>
          </a:p>
          <a:p>
            <a:pPr algn="just"/>
            <a:endParaRPr lang="en-CA" dirty="0" smtClean="0"/>
          </a:p>
          <a:p>
            <a:pPr algn="just"/>
            <a:r>
              <a:rPr lang="en-CA" dirty="0" smtClean="0"/>
              <a:t>The injury impacted his ability to exercise, get in and out of planes, squat, or generally put any stress on his knee. </a:t>
            </a:r>
          </a:p>
          <a:p>
            <a:pPr algn="just"/>
            <a:endParaRPr lang="en-CA" dirty="0" smtClean="0"/>
          </a:p>
          <a:p>
            <a:pPr algn="just"/>
            <a:r>
              <a:rPr lang="en-CA" dirty="0" smtClean="0"/>
              <a:t>Plaintiff underwent arthroscopic knee surgery. </a:t>
            </a:r>
          </a:p>
          <a:p>
            <a:pPr algn="just"/>
            <a:endParaRPr lang="en-CA" dirty="0" smtClean="0"/>
          </a:p>
          <a:p>
            <a:pPr algn="just"/>
            <a:r>
              <a:rPr lang="en-CA" dirty="0" smtClean="0"/>
              <a:t>He took a month off work but had significant improvements with physiotherapy. After a month, his symptoms were essentially recovered with only occasional nagging symptoms that were not in any way disabling. </a:t>
            </a:r>
          </a:p>
          <a:p>
            <a:endParaRPr lang="en-CA" dirty="0" smtClean="0"/>
          </a:p>
          <a:p>
            <a:r>
              <a:rPr lang="en-CA" dirty="0" smtClean="0"/>
              <a:t>General damages </a:t>
            </a:r>
            <a:r>
              <a:rPr lang="en-CA" b="1" dirty="0" smtClean="0"/>
              <a:t>$40,000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Fracture - Knee</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Tenhunen</a:t>
            </a:r>
            <a:r>
              <a:rPr lang="en-CA" b="1" i="1" dirty="0" smtClean="0"/>
              <a:t> v. </a:t>
            </a:r>
            <a:r>
              <a:rPr lang="en-CA" b="1" i="1" dirty="0" err="1" smtClean="0"/>
              <a:t>Tenhunen</a:t>
            </a:r>
            <a:r>
              <a:rPr lang="en-CA" b="1" dirty="0" smtClean="0"/>
              <a:t>, 2015 BCSC 26</a:t>
            </a:r>
          </a:p>
          <a:p>
            <a:pPr>
              <a:buNone/>
            </a:pPr>
            <a:endParaRPr lang="en-CA" dirty="0" smtClean="0"/>
          </a:p>
          <a:p>
            <a:pPr algn="just"/>
            <a:r>
              <a:rPr lang="en-CA" dirty="0" smtClean="0"/>
              <a:t>61-year-old plaintiff nurse was injured in a slip and fall on a wheelchair ramp.</a:t>
            </a:r>
          </a:p>
          <a:p>
            <a:pPr algn="just"/>
            <a:endParaRPr lang="en-CA" dirty="0" smtClean="0"/>
          </a:p>
          <a:p>
            <a:pPr algn="just"/>
            <a:r>
              <a:rPr lang="en-CA" dirty="0" smtClean="0"/>
              <a:t>She suffered a fracture to her left </a:t>
            </a:r>
            <a:r>
              <a:rPr lang="en-CA" dirty="0" err="1" smtClean="0"/>
              <a:t>tibial</a:t>
            </a:r>
            <a:r>
              <a:rPr lang="en-CA" dirty="0" smtClean="0"/>
              <a:t> plateau and was put in a full length knee immobilizer. Rested at home for 5 days. Was unable to bear weight on her left leg for upwards of four months and missed three months of work.</a:t>
            </a:r>
          </a:p>
          <a:p>
            <a:pPr algn="just"/>
            <a:endParaRPr lang="en-CA" dirty="0" smtClean="0"/>
          </a:p>
          <a:p>
            <a:pPr algn="just"/>
            <a:r>
              <a:rPr lang="en-CA" dirty="0" smtClean="0"/>
              <a:t>She was found to be a lot less active and energetic in life after the injury.</a:t>
            </a:r>
          </a:p>
          <a:p>
            <a:pPr algn="just"/>
            <a:endParaRPr lang="en-CA" dirty="0" smtClean="0"/>
          </a:p>
          <a:p>
            <a:pPr algn="just"/>
            <a:r>
              <a:rPr lang="en-CA" dirty="0" smtClean="0"/>
              <a:t>Returned to work but continued to suffer pain and it was expected that her symptoms would impact her future earning capacity.</a:t>
            </a:r>
          </a:p>
          <a:p>
            <a:pPr algn="just"/>
            <a:endParaRPr lang="en-CA" dirty="0" smtClean="0"/>
          </a:p>
          <a:p>
            <a:pPr algn="just"/>
            <a:r>
              <a:rPr lang="en-CA" dirty="0" smtClean="0"/>
              <a:t>General damages of </a:t>
            </a:r>
            <a:r>
              <a:rPr lang="en-CA" b="1" dirty="0" smtClean="0"/>
              <a:t>$80,000</a:t>
            </a:r>
            <a:r>
              <a:rPr lang="en-CA" dirty="0" smtClean="0"/>
              <a:t> before a reduction of 50% for contributory negligence. </a:t>
            </a:r>
            <a:endParaRPr lang="en-CA" b="1" dirty="0" smtClean="0"/>
          </a:p>
          <a:p>
            <a:pPr algn="just"/>
            <a:endParaRPr lang="en-CA" dirty="0" smtClean="0"/>
          </a:p>
          <a:p>
            <a:pPr lvl="1"/>
            <a:endParaRPr lang="en-CA" dirty="0" smtClean="0"/>
          </a:p>
        </p:txBody>
      </p:sp>
      <p:sp>
        <p:nvSpPr>
          <p:cNvPr id="4" name="Slide Number Placeholder 3"/>
          <p:cNvSpPr>
            <a:spLocks noGrp="1"/>
          </p:cNvSpPr>
          <p:nvPr>
            <p:ph type="sldNum" sz="quarter" idx="12"/>
          </p:nvPr>
        </p:nvSpPr>
        <p:spPr/>
        <p:txBody>
          <a:bodyPr/>
          <a:lstStyle/>
          <a:p>
            <a:fld id="{B3872650-0993-0043-91F1-F7DE4C62845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p:txBody>
          <a:bodyPr>
            <a:normAutofit lnSpcReduction="10000"/>
          </a:bodyPr>
          <a:lstStyle/>
          <a:p>
            <a:pPr marL="514350" indent="-514350">
              <a:buNone/>
            </a:pPr>
            <a:endParaRPr lang="en-CA" sz="2200" b="1" dirty="0" smtClean="0"/>
          </a:p>
          <a:p>
            <a:pPr marL="514350" indent="-514350">
              <a:buNone/>
            </a:pPr>
            <a:r>
              <a:rPr lang="en-CA" sz="2200" b="1" dirty="0" smtClean="0"/>
              <a:t>2.  Economic Loss</a:t>
            </a:r>
          </a:p>
          <a:p>
            <a:pPr marL="514350" indent="-514350">
              <a:spcBef>
                <a:spcPts val="0"/>
              </a:spcBef>
              <a:buNone/>
            </a:pPr>
            <a:endParaRPr lang="en-CA" sz="2200" b="1" dirty="0" smtClean="0"/>
          </a:p>
          <a:p>
            <a:pPr marL="971550" lvl="1" indent="-514350" algn="just">
              <a:buNone/>
            </a:pPr>
            <a:r>
              <a:rPr lang="en-CA" sz="2000" b="1" dirty="0" smtClean="0"/>
              <a:t>a)	Past loss of income </a:t>
            </a:r>
            <a:r>
              <a:rPr lang="en-CA" sz="2000" dirty="0" smtClean="0"/>
              <a:t>– claims for income lost as a result of the injury up to the date of trial. </a:t>
            </a:r>
          </a:p>
          <a:p>
            <a:pPr marL="971550" lvl="1" indent="-514350" algn="just">
              <a:buNone/>
            </a:pPr>
            <a:endParaRPr lang="en-CA" sz="2000" dirty="0" smtClean="0"/>
          </a:p>
          <a:p>
            <a:pPr marL="971550" lvl="1" indent="-514350" algn="just">
              <a:buNone/>
            </a:pPr>
            <a:r>
              <a:rPr lang="en-CA" sz="2000" b="1" dirty="0" smtClean="0"/>
              <a:t>b)	Future loss of income </a:t>
            </a:r>
            <a:r>
              <a:rPr lang="en-CA" sz="2000" dirty="0" smtClean="0"/>
              <a:t>– claims for future losses, which are proven on a balance of probabilities and are calculated in present day dollars.</a:t>
            </a:r>
          </a:p>
          <a:p>
            <a:pPr marL="971550" lvl="1" indent="-514350" algn="just">
              <a:buNone/>
            </a:pPr>
            <a:endParaRPr lang="en-CA" sz="2000" dirty="0" smtClean="0"/>
          </a:p>
          <a:p>
            <a:pPr marL="971550" lvl="1" indent="-514350" algn="just">
              <a:buNone/>
            </a:pPr>
            <a:r>
              <a:rPr lang="en-CA" sz="2000" b="1" dirty="0" smtClean="0"/>
              <a:t>c)	Loss of competitive advantage </a:t>
            </a:r>
            <a:r>
              <a:rPr lang="en-CA" sz="2000" dirty="0" smtClean="0"/>
              <a:t>– claims based on the theory that the injured plaintiff is limited in his or her ability to earn income, although not always  in a mathematically calculable way.</a:t>
            </a:r>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Fracture - Jaw</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Dickie</a:t>
            </a:r>
            <a:r>
              <a:rPr lang="en-CA" b="1" i="1" dirty="0" smtClean="0"/>
              <a:t> v. </a:t>
            </a:r>
            <a:r>
              <a:rPr lang="en-CA" b="1" i="1" dirty="0" err="1" smtClean="0"/>
              <a:t>Minett</a:t>
            </a:r>
            <a:r>
              <a:rPr lang="en-CA" b="1" dirty="0" smtClean="0"/>
              <a:t>, 2014 ONCA 265 (Ont. C.A.)</a:t>
            </a:r>
          </a:p>
          <a:p>
            <a:endParaRPr lang="en-CA" dirty="0" smtClean="0"/>
          </a:p>
          <a:p>
            <a:pPr algn="just"/>
            <a:r>
              <a:rPr lang="en-CA" dirty="0" smtClean="0"/>
              <a:t>Plaintiff was a labourer in the construction industry who suffered a fractured jaw during removal of his wisdom teeth as a result of medical negligence. </a:t>
            </a:r>
          </a:p>
          <a:p>
            <a:pPr algn="just"/>
            <a:endParaRPr lang="en-CA" dirty="0" smtClean="0"/>
          </a:p>
          <a:p>
            <a:pPr algn="just"/>
            <a:r>
              <a:rPr lang="en-CA" dirty="0" smtClean="0"/>
              <a:t>His jaw had to be wired shut for approximately 8 weeks, during which time, he could not work and ended up losing his job.</a:t>
            </a:r>
          </a:p>
          <a:p>
            <a:pPr algn="just"/>
            <a:endParaRPr lang="en-CA" dirty="0" smtClean="0"/>
          </a:p>
          <a:p>
            <a:pPr algn="just"/>
            <a:r>
              <a:rPr lang="en-CA" dirty="0" smtClean="0"/>
              <a:t>His pain gradually dissipated, but he was left with permanent numbness and tingling in the right side of his lip and chin. </a:t>
            </a:r>
          </a:p>
          <a:p>
            <a:pPr algn="just"/>
            <a:endParaRPr lang="en-CA" dirty="0" smtClean="0"/>
          </a:p>
          <a:p>
            <a:pPr algn="just"/>
            <a:r>
              <a:rPr lang="en-CA" dirty="0" smtClean="0"/>
              <a:t>Plaintiff was an accomplished bagpipes player prior to the injury and was no longer able to play the instrument.</a:t>
            </a:r>
          </a:p>
          <a:p>
            <a:pPr algn="just"/>
            <a:endParaRPr lang="en-CA" dirty="0" smtClean="0"/>
          </a:p>
          <a:p>
            <a:pPr algn="just"/>
            <a:r>
              <a:rPr lang="en-CA" dirty="0" smtClean="0"/>
              <a:t>The plaintiff’s claim was dismissed, but general damages were provisionally assessed in the amount of </a:t>
            </a:r>
            <a:r>
              <a:rPr lang="en-CA" b="1" dirty="0" smtClean="0"/>
              <a:t>$35,000</a:t>
            </a:r>
            <a:r>
              <a:rPr lang="en-CA" dirty="0" smtClean="0"/>
              <a:t>.</a:t>
            </a:r>
            <a:endParaRPr lang="en-CA" b="1"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76872"/>
            <a:ext cx="8305800" cy="1143000"/>
          </a:xfrm>
        </p:spPr>
        <p:txBody>
          <a:bodyPr/>
          <a:lstStyle/>
          <a:p>
            <a:pPr algn="ctr"/>
            <a:r>
              <a:rPr lang="en-US" dirty="0" smtClean="0"/>
              <a:t>Sight and Hearing Cases</a:t>
            </a: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Sight and Hearing</a:t>
            </a:r>
            <a:endParaRPr lang="en-CA" dirty="0"/>
          </a:p>
        </p:txBody>
      </p:sp>
      <p:sp>
        <p:nvSpPr>
          <p:cNvPr id="3" name="Content Placeholder 2"/>
          <p:cNvSpPr>
            <a:spLocks noGrp="1"/>
          </p:cNvSpPr>
          <p:nvPr>
            <p:ph idx="1"/>
          </p:nvPr>
        </p:nvSpPr>
        <p:spPr/>
        <p:txBody>
          <a:bodyPr>
            <a:normAutofit/>
          </a:bodyPr>
          <a:lstStyle/>
          <a:p>
            <a:pPr algn="just"/>
            <a:r>
              <a:rPr lang="en-CA" dirty="0" smtClean="0"/>
              <a:t>Injuries to the eyes or ears that result in damage to or loss of vision or hearing. </a:t>
            </a:r>
          </a:p>
          <a:p>
            <a:pPr algn="just"/>
            <a:endParaRPr lang="en-CA" dirty="0" smtClean="0"/>
          </a:p>
          <a:p>
            <a:pPr algn="just"/>
            <a:r>
              <a:rPr lang="en-CA" dirty="0" smtClean="0"/>
              <a:t>These awards are not very common, but tend to be permanent and as such attract higher awards of damages.</a:t>
            </a:r>
          </a:p>
          <a:p>
            <a:pPr algn="just"/>
            <a:endParaRPr lang="en-CA" dirty="0" smtClean="0"/>
          </a:p>
          <a:p>
            <a:pPr algn="just"/>
            <a:r>
              <a:rPr lang="en-CA" dirty="0" smtClean="0"/>
              <a:t>The loss of one eye or total loss of hearing would likely attract an award of over $100,000</a:t>
            </a:r>
          </a:p>
          <a:p>
            <a:endParaRPr lang="en-CA"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Tinnitus</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err="1" smtClean="0"/>
              <a:t>Maddex</a:t>
            </a:r>
            <a:r>
              <a:rPr lang="en-CA" b="1" i="1" dirty="0" smtClean="0"/>
              <a:t> v. </a:t>
            </a:r>
            <a:r>
              <a:rPr lang="en-CA" b="1" i="1" dirty="0" err="1" smtClean="0"/>
              <a:t>Sigouin</a:t>
            </a:r>
            <a:r>
              <a:rPr lang="en-CA" b="1" dirty="0" smtClean="0"/>
              <a:t>, 2013 BCSC 1338</a:t>
            </a:r>
          </a:p>
          <a:p>
            <a:pPr>
              <a:buNone/>
            </a:pPr>
            <a:endParaRPr lang="en-CA" dirty="0" smtClean="0"/>
          </a:p>
          <a:p>
            <a:pPr algn="just"/>
            <a:r>
              <a:rPr lang="en-CA" dirty="0" smtClean="0"/>
              <a:t>Plaintiff was an RCMP officer who was involved in an MVA while executing a U-turn. </a:t>
            </a:r>
          </a:p>
          <a:p>
            <a:pPr algn="just"/>
            <a:endParaRPr lang="en-CA" dirty="0" smtClean="0"/>
          </a:p>
          <a:p>
            <a:pPr algn="just"/>
            <a:r>
              <a:rPr lang="en-CA" dirty="0" smtClean="0"/>
              <a:t>He suffered minor soft tissue injuries, emotional trauma and tinnitus. </a:t>
            </a:r>
          </a:p>
          <a:p>
            <a:pPr algn="just"/>
            <a:endParaRPr lang="en-CA" dirty="0" smtClean="0"/>
          </a:p>
          <a:p>
            <a:pPr algn="just"/>
            <a:r>
              <a:rPr lang="en-CA" dirty="0" smtClean="0"/>
              <a:t>The tinnitus caused the plaintiff some discomfort and distress in his everyday life but would likely improve over time. It did not meaningfully interfere with his work or recreational and social activities.</a:t>
            </a:r>
          </a:p>
          <a:p>
            <a:endParaRPr lang="en-CA" dirty="0" smtClean="0"/>
          </a:p>
          <a:p>
            <a:r>
              <a:rPr lang="en-CA" dirty="0" smtClean="0"/>
              <a:t>General damages</a:t>
            </a:r>
            <a:r>
              <a:rPr lang="en-CA" b="1" dirty="0" smtClean="0"/>
              <a:t> $42,000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Tinnitus</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smtClean="0"/>
              <a:t>Yang v. Chan</a:t>
            </a:r>
            <a:r>
              <a:rPr lang="en-CA" b="1" dirty="0" smtClean="0"/>
              <a:t>, 2012 BCSC 1753</a:t>
            </a:r>
          </a:p>
          <a:p>
            <a:pPr>
              <a:buNone/>
            </a:pPr>
            <a:endParaRPr lang="en-CA" dirty="0" smtClean="0"/>
          </a:p>
          <a:p>
            <a:pPr algn="just"/>
            <a:r>
              <a:rPr lang="en-CA" dirty="0" smtClean="0"/>
              <a:t>Plaintiff, a 53-year-old tile company employee, suffered injuries when he was struck by a vehicle while walking in a marked crosswalk.</a:t>
            </a:r>
          </a:p>
          <a:p>
            <a:pPr algn="just"/>
            <a:endParaRPr lang="en-CA" dirty="0" smtClean="0"/>
          </a:p>
          <a:p>
            <a:pPr algn="just"/>
            <a:r>
              <a:rPr lang="en-CA" dirty="0" smtClean="0"/>
              <a:t>He complained of soft tissue pain, headaches, nausea and ringing in his ears. </a:t>
            </a:r>
          </a:p>
          <a:p>
            <a:pPr algn="just"/>
            <a:endParaRPr lang="en-CA" dirty="0" smtClean="0"/>
          </a:p>
          <a:p>
            <a:pPr algn="just"/>
            <a:r>
              <a:rPr lang="en-CA" dirty="0" smtClean="0"/>
              <a:t>Plaintiff was diagnosed with post-traumatic tinnitus (ringing in ears), which caused him difficulty sleeping, resulting in fatigue during the day. </a:t>
            </a:r>
          </a:p>
          <a:p>
            <a:pPr algn="just"/>
            <a:endParaRPr lang="en-CA" dirty="0" smtClean="0"/>
          </a:p>
          <a:p>
            <a:pPr algn="just"/>
            <a:r>
              <a:rPr lang="en-CA" dirty="0" smtClean="0"/>
              <a:t>Plaintiff was able to return to work, but his tinnitus was expected to be permanent. </a:t>
            </a:r>
          </a:p>
          <a:p>
            <a:endParaRPr lang="en-CA" dirty="0" smtClean="0"/>
          </a:p>
          <a:p>
            <a:r>
              <a:rPr lang="en-CA" dirty="0" smtClean="0"/>
              <a:t>General damages</a:t>
            </a:r>
            <a:r>
              <a:rPr lang="en-CA" b="1" dirty="0" smtClean="0"/>
              <a:t> $60,000</a:t>
            </a:r>
            <a:r>
              <a:rPr lang="en-CA" dirty="0" smtClean="0"/>
              <a:t>. </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0888"/>
            <a:ext cx="8305800" cy="1143000"/>
          </a:xfrm>
        </p:spPr>
        <p:txBody>
          <a:bodyPr/>
          <a:lstStyle/>
          <a:p>
            <a:pPr algn="ctr"/>
            <a:r>
              <a:rPr lang="en-US" dirty="0" smtClean="0"/>
              <a:t>Head and Brain Injuries</a:t>
            </a:r>
            <a:endParaRPr lang="en-US" dirty="0"/>
          </a:p>
        </p:txBody>
      </p:sp>
      <p:sp>
        <p:nvSpPr>
          <p:cNvPr id="3" name="Slide Number Placeholder 2"/>
          <p:cNvSpPr>
            <a:spLocks noGrp="1"/>
          </p:cNvSpPr>
          <p:nvPr>
            <p:ph type="sldNum" sz="quarter" idx="12"/>
          </p:nvPr>
        </p:nvSpPr>
        <p:spPr/>
        <p:txBody>
          <a:bodyPr/>
          <a:lstStyle/>
          <a:p>
            <a:fld id="{B3872650-0993-0043-91F1-F7DE4C62845B}"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Concussion &amp; Facial Fractures</a:t>
            </a:r>
            <a:endParaRPr lang="en-CA" dirty="0"/>
          </a:p>
        </p:txBody>
      </p:sp>
      <p:sp>
        <p:nvSpPr>
          <p:cNvPr id="3" name="Content Placeholder 2"/>
          <p:cNvSpPr>
            <a:spLocks noGrp="1"/>
          </p:cNvSpPr>
          <p:nvPr>
            <p:ph idx="1"/>
          </p:nvPr>
        </p:nvSpPr>
        <p:spPr/>
        <p:txBody>
          <a:bodyPr>
            <a:normAutofit fontScale="62500" lnSpcReduction="20000"/>
          </a:bodyPr>
          <a:lstStyle/>
          <a:p>
            <a:pPr>
              <a:buNone/>
            </a:pPr>
            <a:r>
              <a:rPr lang="en-CA" b="1" i="1" dirty="0" smtClean="0"/>
              <a:t>Weber v. </a:t>
            </a:r>
            <a:r>
              <a:rPr lang="en-CA" b="1" i="1" dirty="0" err="1" smtClean="0"/>
              <a:t>deBrouwer</a:t>
            </a:r>
            <a:r>
              <a:rPr lang="en-CA" b="1" dirty="0" smtClean="0"/>
              <a:t>, 2012 BCSC 1039</a:t>
            </a:r>
          </a:p>
          <a:p>
            <a:pPr>
              <a:buNone/>
            </a:pPr>
            <a:endParaRPr lang="en-CA" dirty="0" smtClean="0"/>
          </a:p>
          <a:p>
            <a:pPr algn="just"/>
            <a:r>
              <a:rPr lang="en-CA" dirty="0" smtClean="0"/>
              <a:t>Plaintiff, aged 49, suffered injuries as a result of an unprovoked and brutal physical assault during which he was repeatedly punched in the face by a stranger.</a:t>
            </a:r>
          </a:p>
          <a:p>
            <a:pPr algn="just"/>
            <a:endParaRPr lang="en-CA" dirty="0" smtClean="0"/>
          </a:p>
          <a:p>
            <a:pPr algn="just"/>
            <a:r>
              <a:rPr lang="en-CA" dirty="0" smtClean="0"/>
              <a:t>Suffered a </a:t>
            </a:r>
            <a:r>
              <a:rPr lang="en-CA" u="sng" dirty="0" smtClean="0"/>
              <a:t>concussion</a:t>
            </a:r>
            <a:r>
              <a:rPr lang="en-CA" dirty="0" smtClean="0"/>
              <a:t>, fractured nose, several facial fractures and other injuries.</a:t>
            </a:r>
          </a:p>
          <a:p>
            <a:pPr algn="just"/>
            <a:endParaRPr lang="en-CA" dirty="0" smtClean="0"/>
          </a:p>
          <a:p>
            <a:pPr algn="just"/>
            <a:r>
              <a:rPr lang="en-CA" dirty="0" smtClean="0"/>
              <a:t>Underwent surgery to correct a distorted nasal septum and experienced increasing dizziness, had difficulty with his balance, had cognitive effects such as difficulty in forming sentences. </a:t>
            </a:r>
          </a:p>
          <a:p>
            <a:pPr algn="just"/>
            <a:endParaRPr lang="en-CA" dirty="0" smtClean="0"/>
          </a:p>
          <a:p>
            <a:pPr algn="just"/>
            <a:r>
              <a:rPr lang="en-CA" dirty="0" smtClean="0"/>
              <a:t>Developed depression, anxiety and post-traumatic stress disorder. </a:t>
            </a:r>
          </a:p>
          <a:p>
            <a:pPr algn="just"/>
            <a:endParaRPr lang="en-CA" dirty="0" smtClean="0"/>
          </a:p>
          <a:p>
            <a:pPr algn="just"/>
            <a:r>
              <a:rPr lang="en-CA" dirty="0" smtClean="0"/>
              <a:t>Plaintiff’s physicians made a rehabilitative recommendation that he should decrease his alcohol consumption, which he failed to follow, impacting his recovery and amounting to failure to mitigate damages. </a:t>
            </a:r>
          </a:p>
          <a:p>
            <a:endParaRPr lang="en-CA" dirty="0" smtClean="0"/>
          </a:p>
          <a:p>
            <a:r>
              <a:rPr lang="en-CA" dirty="0" smtClean="0"/>
              <a:t>General damages </a:t>
            </a:r>
            <a:r>
              <a:rPr lang="en-CA" b="1" dirty="0" smtClean="0"/>
              <a:t>$150,000</a:t>
            </a:r>
            <a:r>
              <a:rPr lang="en-CA" dirty="0" smtClean="0"/>
              <a:t>.</a:t>
            </a:r>
            <a:endParaRPr lang="en-CA" b="1"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Mild Traumatic Brain Injury</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Repole</a:t>
            </a:r>
            <a:r>
              <a:rPr lang="en-CA" b="1" i="1" dirty="0" smtClean="0"/>
              <a:t> v. Bakker</a:t>
            </a:r>
            <a:r>
              <a:rPr lang="en-CA" b="1" dirty="0" smtClean="0"/>
              <a:t>, 2012 BCSC 592</a:t>
            </a:r>
          </a:p>
          <a:p>
            <a:pPr>
              <a:buNone/>
            </a:pPr>
            <a:endParaRPr lang="en-CA" dirty="0" smtClean="0"/>
          </a:p>
          <a:p>
            <a:pPr algn="just"/>
            <a:r>
              <a:rPr lang="en-CA" dirty="0" smtClean="0"/>
              <a:t>Plaintiff, aged 28, suffered a mild traumatic brain injury as well as soft tissue injuries to her neck, shoulder and upper back in an MVA.</a:t>
            </a:r>
          </a:p>
          <a:p>
            <a:pPr algn="just">
              <a:buNone/>
            </a:pPr>
            <a:r>
              <a:rPr lang="en-CA" dirty="0" smtClean="0"/>
              <a:t> </a:t>
            </a:r>
          </a:p>
          <a:p>
            <a:pPr algn="just"/>
            <a:r>
              <a:rPr lang="en-CA" dirty="0" smtClean="0"/>
              <a:t>Plaintiff was totally disabled for 3 months, partially disabled for 5-10 months and continued suffering from symptoms associated with soft tissue injuries and post-traumatic brain injury syndrome for approximately 3 years. </a:t>
            </a:r>
          </a:p>
          <a:p>
            <a:pPr algn="just">
              <a:buNone/>
            </a:pPr>
            <a:endParaRPr lang="en-CA" dirty="0" smtClean="0"/>
          </a:p>
          <a:p>
            <a:pPr algn="just"/>
            <a:r>
              <a:rPr lang="en-CA" dirty="0" smtClean="0"/>
              <a:t>Plaintiff completely failed to follow medical recommendations to seek appropriate psychiatric treatment which amounted to failure to mitigate.</a:t>
            </a:r>
          </a:p>
          <a:p>
            <a:pPr algn="just">
              <a:buNone/>
            </a:pPr>
            <a:endParaRPr lang="en-CA" dirty="0" smtClean="0"/>
          </a:p>
          <a:p>
            <a:pPr algn="just"/>
            <a:r>
              <a:rPr lang="en-CA" dirty="0" smtClean="0"/>
              <a:t>General damages of </a:t>
            </a:r>
            <a:r>
              <a:rPr lang="en-CA" b="1" dirty="0" smtClean="0"/>
              <a:t>$81,000 </a:t>
            </a:r>
            <a:r>
              <a:rPr lang="en-CA" dirty="0" smtClean="0"/>
              <a:t>after a 10% reduction for failure to mitigate.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Brain Injury</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err="1" smtClean="0"/>
              <a:t>Fadai</a:t>
            </a:r>
            <a:r>
              <a:rPr lang="en-CA" b="1" i="1" dirty="0" smtClean="0"/>
              <a:t> v. Cully</a:t>
            </a:r>
            <a:r>
              <a:rPr lang="en-CA" b="1" dirty="0" smtClean="0"/>
              <a:t>, 2014 BCSC 290</a:t>
            </a:r>
          </a:p>
          <a:p>
            <a:endParaRPr lang="en-CA" dirty="0" smtClean="0"/>
          </a:p>
          <a:p>
            <a:pPr algn="just"/>
            <a:r>
              <a:rPr lang="en-CA" dirty="0" smtClean="0"/>
              <a:t>Plaintiff, aged 22, suffered soft tissue injuries and a brain injury in an MVA. </a:t>
            </a:r>
          </a:p>
          <a:p>
            <a:pPr algn="just"/>
            <a:endParaRPr lang="en-CA" dirty="0" smtClean="0"/>
          </a:p>
          <a:p>
            <a:pPr algn="just"/>
            <a:r>
              <a:rPr lang="en-CA" dirty="0" smtClean="0"/>
              <a:t>He had difficulty sleeping, experienced pain, short term memory problems, difficulty maintaining patience and regulating his anger. </a:t>
            </a:r>
          </a:p>
          <a:p>
            <a:pPr algn="just"/>
            <a:endParaRPr lang="en-CA" dirty="0" smtClean="0"/>
          </a:p>
          <a:p>
            <a:pPr algn="just"/>
            <a:r>
              <a:rPr lang="en-CA" dirty="0" smtClean="0"/>
              <a:t>Plaintiff’s soft tissue injuries resolved within a year, but the impairment of impulse and anger control did not resolve and was expected to continue permanently. </a:t>
            </a:r>
          </a:p>
          <a:p>
            <a:pPr algn="just"/>
            <a:endParaRPr lang="en-CA" dirty="0" smtClean="0"/>
          </a:p>
          <a:p>
            <a:pPr algn="just"/>
            <a:r>
              <a:rPr lang="en-CA" dirty="0" smtClean="0"/>
              <a:t>General damages </a:t>
            </a:r>
            <a:r>
              <a:rPr lang="en-CA" b="1" dirty="0" smtClean="0"/>
              <a:t>$100,000</a:t>
            </a:r>
            <a:r>
              <a:rPr lang="en-CA" dirty="0" smtClean="0"/>
              <a:t>.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Mild Traumatic Brain Injury</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Wallman</a:t>
            </a:r>
            <a:r>
              <a:rPr lang="en-CA" b="1" i="1" dirty="0" smtClean="0"/>
              <a:t> v. John Doe</a:t>
            </a:r>
            <a:r>
              <a:rPr lang="en-CA" b="1" dirty="0" smtClean="0"/>
              <a:t>, 2014 BCSC 79</a:t>
            </a:r>
          </a:p>
          <a:p>
            <a:pPr>
              <a:buNone/>
            </a:pPr>
            <a:endParaRPr lang="en-CA" dirty="0" smtClean="0"/>
          </a:p>
          <a:p>
            <a:pPr algn="just"/>
            <a:r>
              <a:rPr lang="en-CA" dirty="0" smtClean="0"/>
              <a:t>Plaintiff was a 45-year-old emergency room physician who suffered injuries as a result of a motor vehicle accident. </a:t>
            </a:r>
          </a:p>
          <a:p>
            <a:pPr algn="just"/>
            <a:endParaRPr lang="en-CA" dirty="0" smtClean="0"/>
          </a:p>
          <a:p>
            <a:pPr algn="just"/>
            <a:r>
              <a:rPr lang="en-CA" dirty="0" smtClean="0"/>
              <a:t>Plaintiff suffered a </a:t>
            </a:r>
            <a:r>
              <a:rPr lang="en-CA" u="sng" dirty="0" smtClean="0"/>
              <a:t>mild traumatic brain injury</a:t>
            </a:r>
            <a:r>
              <a:rPr lang="en-CA" dirty="0" smtClean="0"/>
              <a:t> and his symptoms included sudden onset of headaches, dizziness, nausea, vomiting, physical and mental fatigue, confusion and problems with vision. </a:t>
            </a:r>
          </a:p>
          <a:p>
            <a:pPr algn="just"/>
            <a:endParaRPr lang="en-CA" dirty="0" smtClean="0"/>
          </a:p>
          <a:p>
            <a:pPr algn="just"/>
            <a:r>
              <a:rPr lang="en-CA" dirty="0" smtClean="0"/>
              <a:t>The plaintiff had considerable cognitive challenges that would likely affect him for the rest of his life and was no longer able to practise as an emergency room physician or to continue with his real estate investment business. </a:t>
            </a:r>
          </a:p>
          <a:p>
            <a:endParaRPr lang="en-CA" dirty="0" smtClean="0"/>
          </a:p>
          <a:p>
            <a:r>
              <a:rPr lang="en-CA" dirty="0" smtClean="0"/>
              <a:t>General damages </a:t>
            </a:r>
            <a:r>
              <a:rPr lang="en-CA" b="1" dirty="0" smtClean="0"/>
              <a:t>$210,000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p:txBody>
          <a:bodyPr/>
          <a:lstStyle/>
          <a:p>
            <a:pPr marL="514350" indent="-514350">
              <a:buNone/>
            </a:pPr>
            <a:endParaRPr lang="en-CA" sz="2200" b="1" dirty="0" smtClean="0"/>
          </a:p>
          <a:p>
            <a:pPr marL="514350" indent="-514350">
              <a:buNone/>
            </a:pPr>
            <a:r>
              <a:rPr lang="en-CA" sz="2200" b="1" dirty="0" smtClean="0"/>
              <a:t>3.  Housekeeping and Home Maintenance</a:t>
            </a:r>
            <a:endParaRPr lang="en-CA" sz="2200" dirty="0" smtClean="0"/>
          </a:p>
          <a:p>
            <a:pPr lvl="1"/>
            <a:r>
              <a:rPr lang="en-CA" sz="2000" dirty="0" smtClean="0"/>
              <a:t>Plaintiff  may be entitled to compensation for housekeeping and home maintenance services that he or she is no longer able to perform. </a:t>
            </a:r>
          </a:p>
          <a:p>
            <a:pPr lvl="1"/>
            <a:r>
              <a:rPr lang="en-CA" sz="2000" dirty="0" smtClean="0"/>
              <a:t>Past and future. </a:t>
            </a:r>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204864"/>
            <a:ext cx="8305800" cy="1143000"/>
          </a:xfrm>
        </p:spPr>
        <p:txBody>
          <a:bodyPr/>
          <a:lstStyle/>
          <a:p>
            <a:pPr algn="ctr"/>
            <a:r>
              <a:rPr lang="en-US" dirty="0" smtClean="0"/>
              <a:t>Psychological Disorders</a:t>
            </a: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Depression</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Carreon</a:t>
            </a:r>
            <a:r>
              <a:rPr lang="en-CA" b="1" i="1" dirty="0" smtClean="0"/>
              <a:t>-Rivera v. Zhang</a:t>
            </a:r>
            <a:r>
              <a:rPr lang="en-CA" b="1" dirty="0" smtClean="0"/>
              <a:t>, 2014 BCSC 709</a:t>
            </a:r>
          </a:p>
          <a:p>
            <a:endParaRPr lang="en-CA" dirty="0" smtClean="0"/>
          </a:p>
          <a:p>
            <a:pPr algn="just"/>
            <a:r>
              <a:rPr lang="en-CA" dirty="0" smtClean="0"/>
              <a:t>Plaintiff suffered soft tissue injuries in an MVA which had the effect of aggravating her pre-existing headaches and asymptomatic cervical </a:t>
            </a:r>
            <a:r>
              <a:rPr lang="en-CA" dirty="0" err="1" smtClean="0"/>
              <a:t>spondylosis</a:t>
            </a:r>
            <a:r>
              <a:rPr lang="en-CA" dirty="0" smtClean="0"/>
              <a:t>. She developed a major depressive disorder related to her chronic pain. </a:t>
            </a:r>
          </a:p>
          <a:p>
            <a:pPr algn="just"/>
            <a:endParaRPr lang="en-CA" dirty="0" smtClean="0"/>
          </a:p>
          <a:p>
            <a:pPr algn="just"/>
            <a:r>
              <a:rPr lang="en-CA" dirty="0" smtClean="0"/>
              <a:t>Plaintiff failed to follow recommendations for medication and treatment amounting to failure to mitigate. </a:t>
            </a:r>
          </a:p>
          <a:p>
            <a:pPr algn="just"/>
            <a:endParaRPr lang="en-CA" dirty="0" smtClean="0"/>
          </a:p>
          <a:p>
            <a:pPr algn="just"/>
            <a:r>
              <a:rPr lang="en-CA" dirty="0" smtClean="0"/>
              <a:t>Medical evidence established that the plaintiff’s ability to return to work full-time was not restricted by her injuries. </a:t>
            </a:r>
          </a:p>
          <a:p>
            <a:pPr algn="just"/>
            <a:endParaRPr lang="en-CA" dirty="0" smtClean="0"/>
          </a:p>
          <a:p>
            <a:pPr algn="just"/>
            <a:r>
              <a:rPr lang="en-CA" dirty="0" smtClean="0"/>
              <a:t>General damages of </a:t>
            </a:r>
            <a:r>
              <a:rPr lang="en-CA" b="1" dirty="0" smtClean="0"/>
              <a:t>$72,000 </a:t>
            </a:r>
            <a:r>
              <a:rPr lang="en-CA" dirty="0" smtClean="0"/>
              <a:t>after a 10% reduction for failure to mitigate.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Depression</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smtClean="0"/>
              <a:t>Liu v. Bourget</a:t>
            </a:r>
            <a:r>
              <a:rPr lang="en-CA" b="1" dirty="0" smtClean="0"/>
              <a:t>, 2014 BCSC 291</a:t>
            </a:r>
          </a:p>
          <a:p>
            <a:pPr>
              <a:buNone/>
            </a:pPr>
            <a:endParaRPr lang="en-CA" dirty="0" smtClean="0"/>
          </a:p>
          <a:p>
            <a:pPr algn="just"/>
            <a:r>
              <a:rPr lang="en-CA" dirty="0" smtClean="0"/>
              <a:t>Plaintiff accountant was involved in an MVA and suffered from pain in multiple body parts and emotional problems leading to major depression. Within a year of the accident, his emotional condition deteriorated culminating in a suicide attempt. </a:t>
            </a:r>
          </a:p>
          <a:p>
            <a:pPr algn="just"/>
            <a:endParaRPr lang="en-CA" dirty="0" smtClean="0"/>
          </a:p>
          <a:p>
            <a:pPr algn="just"/>
            <a:r>
              <a:rPr lang="en-CA" dirty="0" smtClean="0"/>
              <a:t>His depression largely resolved within 3 years after the accident, but he continued to experience some residual symptoms. </a:t>
            </a:r>
          </a:p>
          <a:p>
            <a:pPr algn="just"/>
            <a:endParaRPr lang="en-CA" dirty="0" smtClean="0"/>
          </a:p>
          <a:p>
            <a:pPr algn="just"/>
            <a:r>
              <a:rPr lang="en-CA" dirty="0" smtClean="0"/>
              <a:t>The lingering effects of the plaintiff’s physical and psychological symptoms were expected to continue impact his accounting work and income. </a:t>
            </a:r>
          </a:p>
          <a:p>
            <a:pPr algn="just"/>
            <a:endParaRPr lang="en-CA" dirty="0" smtClean="0"/>
          </a:p>
          <a:p>
            <a:pPr algn="just"/>
            <a:r>
              <a:rPr lang="en-CA" dirty="0" smtClean="0"/>
              <a:t>General damages </a:t>
            </a:r>
            <a:r>
              <a:rPr lang="en-CA" b="1" dirty="0" smtClean="0"/>
              <a:t>$85,000</a:t>
            </a:r>
            <a:r>
              <a:rPr lang="en-CA" dirty="0" smtClean="0"/>
              <a:t>.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420888"/>
            <a:ext cx="8305800" cy="1143000"/>
          </a:xfrm>
        </p:spPr>
        <p:txBody>
          <a:bodyPr/>
          <a:lstStyle/>
          <a:p>
            <a:pPr algn="ctr"/>
            <a:r>
              <a:rPr lang="en-US" dirty="0" smtClean="0"/>
              <a:t>Scarring Cases</a:t>
            </a: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Scarring</a:t>
            </a:r>
            <a:endParaRPr lang="en-CA" dirty="0"/>
          </a:p>
        </p:txBody>
      </p:sp>
      <p:sp>
        <p:nvSpPr>
          <p:cNvPr id="3" name="Content Placeholder 2"/>
          <p:cNvSpPr>
            <a:spLocks noGrp="1"/>
          </p:cNvSpPr>
          <p:nvPr>
            <p:ph idx="1"/>
          </p:nvPr>
        </p:nvSpPr>
        <p:spPr/>
        <p:txBody>
          <a:bodyPr>
            <a:normAutofit fontScale="55000" lnSpcReduction="20000"/>
          </a:bodyPr>
          <a:lstStyle/>
          <a:p>
            <a:pPr>
              <a:buNone/>
            </a:pPr>
            <a:r>
              <a:rPr lang="en-CA" sz="3600" b="1" i="1" dirty="0" smtClean="0"/>
              <a:t>Liu v. </a:t>
            </a:r>
            <a:r>
              <a:rPr lang="en-CA" sz="3600" b="1" i="1" dirty="0" err="1" smtClean="0"/>
              <a:t>Demasi</a:t>
            </a:r>
            <a:r>
              <a:rPr lang="en-CA" sz="3600" b="1" dirty="0" smtClean="0"/>
              <a:t>, 2012 ONSC 4061</a:t>
            </a:r>
          </a:p>
          <a:p>
            <a:pPr algn="just">
              <a:buNone/>
            </a:pPr>
            <a:endParaRPr lang="en-CA" dirty="0" smtClean="0"/>
          </a:p>
          <a:p>
            <a:pPr algn="just"/>
            <a:r>
              <a:rPr lang="en-CA" sz="3600" dirty="0" smtClean="0"/>
              <a:t>Plaintiff suffered bite injuries to his right arm, forearm, left calf and right flank after being bitten by the defendant’s dog.</a:t>
            </a:r>
          </a:p>
          <a:p>
            <a:pPr algn="just">
              <a:buNone/>
            </a:pPr>
            <a:r>
              <a:rPr lang="en-CA" sz="3600" dirty="0" smtClean="0"/>
              <a:t> </a:t>
            </a:r>
          </a:p>
          <a:p>
            <a:pPr algn="just"/>
            <a:r>
              <a:rPr lang="en-CA" sz="3600" dirty="0" smtClean="0"/>
              <a:t>He received a tetanus shot, antibiotics and had his wounds cleaned and stapled at the hospital but was left with scarring in the areas of his bites. </a:t>
            </a:r>
          </a:p>
          <a:p>
            <a:pPr algn="just"/>
            <a:endParaRPr lang="en-CA" sz="3600" dirty="0" smtClean="0"/>
          </a:p>
          <a:p>
            <a:pPr algn="just"/>
            <a:r>
              <a:rPr lang="en-CA" sz="3600" dirty="0" smtClean="0"/>
              <a:t>Plaintiff became very self-conscious about the scars, no longer wore shorts and complained that some of his scars were itchy or caused pain. </a:t>
            </a:r>
          </a:p>
          <a:p>
            <a:pPr algn="just"/>
            <a:endParaRPr lang="en-CA" sz="3600" dirty="0" smtClean="0"/>
          </a:p>
          <a:p>
            <a:pPr algn="just"/>
            <a:r>
              <a:rPr lang="en-CA" sz="3600" dirty="0" smtClean="0"/>
              <a:t>General damages </a:t>
            </a:r>
            <a:r>
              <a:rPr lang="en-CA" sz="3600" b="1" dirty="0" smtClean="0"/>
              <a:t>$30,000</a:t>
            </a:r>
            <a:r>
              <a:rPr lang="en-CA" sz="3600" dirty="0" smtClean="0"/>
              <a:t>.</a:t>
            </a:r>
          </a:p>
        </p:txBody>
      </p:sp>
      <p:sp>
        <p:nvSpPr>
          <p:cNvPr id="4" name="Slide Number Placeholder 3"/>
          <p:cNvSpPr>
            <a:spLocks noGrp="1"/>
          </p:cNvSpPr>
          <p:nvPr>
            <p:ph type="sldNum" sz="quarter" idx="12"/>
          </p:nvPr>
        </p:nvSpPr>
        <p:spPr/>
        <p:txBody>
          <a:bodyPr/>
          <a:lstStyle/>
          <a:p>
            <a:fld id="{B3872650-0993-0043-91F1-F7DE4C62845B}"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Scarring</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Abdalle</a:t>
            </a:r>
            <a:r>
              <a:rPr lang="en-CA" b="1" i="1" dirty="0" smtClean="0"/>
              <a:t> v. British Columbia</a:t>
            </a:r>
            <a:r>
              <a:rPr lang="en-CA" b="1" dirty="0" smtClean="0"/>
              <a:t>, 2012 BCSC 128</a:t>
            </a:r>
          </a:p>
          <a:p>
            <a:endParaRPr lang="en-CA" dirty="0" smtClean="0"/>
          </a:p>
          <a:p>
            <a:pPr algn="just"/>
            <a:r>
              <a:rPr lang="en-CA" dirty="0" smtClean="0"/>
              <a:t>Plaintiff, a 37-year-old motor vehicle service attendant, suffered a concussion and significant laceration to his head in an MVA. </a:t>
            </a:r>
          </a:p>
          <a:p>
            <a:pPr algn="just"/>
            <a:endParaRPr lang="en-CA" dirty="0" smtClean="0"/>
          </a:p>
          <a:p>
            <a:pPr algn="just"/>
            <a:r>
              <a:rPr lang="en-CA" dirty="0" smtClean="0"/>
              <a:t>His injuries caused him significant pain and affected his sleep and mood leading to him missing 4 months of work after the accident. </a:t>
            </a:r>
          </a:p>
          <a:p>
            <a:pPr algn="just"/>
            <a:endParaRPr lang="en-CA" dirty="0" smtClean="0"/>
          </a:p>
          <a:p>
            <a:pPr algn="just"/>
            <a:r>
              <a:rPr lang="en-CA" dirty="0" smtClean="0"/>
              <a:t>Despite doctors’ recommendations, he failed to take medication, undergo injections, or participate in therapy or exercise and missed medical appointment. </a:t>
            </a:r>
          </a:p>
          <a:p>
            <a:pPr algn="just"/>
            <a:endParaRPr lang="en-CA" dirty="0" smtClean="0"/>
          </a:p>
          <a:p>
            <a:pPr algn="just"/>
            <a:r>
              <a:rPr lang="en-CA" dirty="0" smtClean="0"/>
              <a:t>After reducing by 25% for failure to mitigate and before reducing by 20% for plaintiff’s contributory negligence, the plaintiff was awarded general damages of </a:t>
            </a:r>
            <a:r>
              <a:rPr lang="en-CA" b="1" dirty="0" smtClean="0"/>
              <a:t>$37,500</a:t>
            </a:r>
            <a:r>
              <a:rPr lang="en-CA" dirty="0" smtClean="0"/>
              <a:t>. </a:t>
            </a:r>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Scarring</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smtClean="0"/>
              <a:t>Phillips v. Rogan</a:t>
            </a:r>
            <a:r>
              <a:rPr lang="en-CA" b="1" dirty="0" smtClean="0"/>
              <a:t>, 2011 MBQB 287</a:t>
            </a:r>
          </a:p>
          <a:p>
            <a:pPr algn="just"/>
            <a:endParaRPr lang="en-CA" dirty="0" smtClean="0"/>
          </a:p>
          <a:p>
            <a:pPr algn="just"/>
            <a:r>
              <a:rPr lang="en-CA" dirty="0" smtClean="0"/>
              <a:t>Plaintiff, a 21-year-old student and apprentice carpenter, suffered gunshot wound injuries.</a:t>
            </a:r>
          </a:p>
          <a:p>
            <a:pPr algn="just"/>
            <a:endParaRPr lang="en-CA" dirty="0" smtClean="0"/>
          </a:p>
          <a:p>
            <a:pPr algn="just"/>
            <a:r>
              <a:rPr lang="en-CA" dirty="0" smtClean="0"/>
              <a:t>Multiple surgeries were required to remove the bullets, but the plaintiff continued to suffer emotional difficulties and nightmares. </a:t>
            </a:r>
          </a:p>
          <a:p>
            <a:pPr algn="just"/>
            <a:endParaRPr lang="en-CA" dirty="0" smtClean="0"/>
          </a:p>
          <a:p>
            <a:pPr algn="just"/>
            <a:r>
              <a:rPr lang="en-CA" dirty="0" smtClean="0"/>
              <a:t>Eventually, the plaintiff recovered from his injuries and his recovery was described as unremarkable aside from ongoing scarring which was not severe. </a:t>
            </a:r>
          </a:p>
          <a:p>
            <a:pPr algn="just"/>
            <a:endParaRPr lang="en-CA" dirty="0" smtClean="0"/>
          </a:p>
          <a:p>
            <a:pPr algn="just"/>
            <a:r>
              <a:rPr lang="en-CA" dirty="0" smtClean="0"/>
              <a:t>General damages of </a:t>
            </a:r>
            <a:r>
              <a:rPr lang="en-CA" b="1" dirty="0" smtClean="0"/>
              <a:t>$50,000</a:t>
            </a:r>
            <a:r>
              <a:rPr lang="en-CA" dirty="0" smtClean="0"/>
              <a:t>.</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Scarring</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Araujo</a:t>
            </a:r>
            <a:r>
              <a:rPr lang="en-CA" b="1" i="1" dirty="0" smtClean="0"/>
              <a:t> (Litigation Guardian of) v. Vincent</a:t>
            </a:r>
            <a:r>
              <a:rPr lang="en-CA" b="1" dirty="0" smtClean="0"/>
              <a:t>, 2012 BCSC 1836</a:t>
            </a:r>
          </a:p>
          <a:p>
            <a:pPr>
              <a:buNone/>
            </a:pPr>
            <a:endParaRPr lang="en-CA" dirty="0" smtClean="0"/>
          </a:p>
          <a:p>
            <a:pPr algn="just"/>
            <a:r>
              <a:rPr lang="en-CA" dirty="0" smtClean="0"/>
              <a:t>Plaintiff, a 15-year-old student, suffered serious injuries when she was struck by the defendant’s reversing vehicle. She suffered 3 broken ribs, a collapsed lung and a fractured clavicle as well as severe lacerations all over her body. </a:t>
            </a:r>
          </a:p>
          <a:p>
            <a:pPr algn="just"/>
            <a:endParaRPr lang="en-CA" dirty="0" smtClean="0"/>
          </a:p>
          <a:p>
            <a:pPr algn="just"/>
            <a:r>
              <a:rPr lang="en-CA" dirty="0" smtClean="0"/>
              <a:t>She underwent surgery to repair the lacerations, but was left with scarring on her knees, hands, thigh and face. Her nose was left scarred, bent and deformed with further surgery not likely to correct her scarring. </a:t>
            </a:r>
          </a:p>
          <a:p>
            <a:pPr algn="just"/>
            <a:endParaRPr lang="en-CA" dirty="0" smtClean="0"/>
          </a:p>
          <a:p>
            <a:pPr algn="just"/>
            <a:r>
              <a:rPr lang="en-CA" dirty="0" smtClean="0"/>
              <a:t>Plaintiff was extremely sensitive about the appearance of her nose and would likely suffer from the effects of the accident for a long time. </a:t>
            </a:r>
          </a:p>
          <a:p>
            <a:pPr algn="just"/>
            <a:endParaRPr lang="en-CA" dirty="0" smtClean="0"/>
          </a:p>
          <a:p>
            <a:pPr algn="just"/>
            <a:r>
              <a:rPr lang="en-CA" dirty="0" smtClean="0"/>
              <a:t>General damages </a:t>
            </a:r>
            <a:r>
              <a:rPr lang="en-CA" b="1" dirty="0" smtClean="0"/>
              <a:t>$70,000</a:t>
            </a:r>
            <a:r>
              <a:rPr lang="en-CA" dirty="0" smtClean="0"/>
              <a:t>. </a:t>
            </a:r>
          </a:p>
        </p:txBody>
      </p:sp>
      <p:sp>
        <p:nvSpPr>
          <p:cNvPr id="4" name="Slide Number Placeholder 3"/>
          <p:cNvSpPr>
            <a:spLocks noGrp="1"/>
          </p:cNvSpPr>
          <p:nvPr>
            <p:ph type="sldNum" sz="quarter" idx="12"/>
          </p:nvPr>
        </p:nvSpPr>
        <p:spPr/>
        <p:txBody>
          <a:bodyPr/>
          <a:lstStyle/>
          <a:p>
            <a:fld id="{B3872650-0993-0043-91F1-F7DE4C62845B}"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08920"/>
            <a:ext cx="8305800" cy="1143000"/>
          </a:xfrm>
        </p:spPr>
        <p:txBody>
          <a:bodyPr/>
          <a:lstStyle/>
          <a:p>
            <a:pPr algn="ctr"/>
            <a:r>
              <a:rPr lang="en-US" dirty="0" smtClean="0"/>
              <a:t>Fatalities</a:t>
            </a:r>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Fatalities</a:t>
            </a:r>
            <a:endParaRPr lang="en-CA" dirty="0"/>
          </a:p>
        </p:txBody>
      </p:sp>
      <p:sp>
        <p:nvSpPr>
          <p:cNvPr id="3" name="Content Placeholder 2"/>
          <p:cNvSpPr>
            <a:spLocks noGrp="1"/>
          </p:cNvSpPr>
          <p:nvPr>
            <p:ph idx="1"/>
          </p:nvPr>
        </p:nvSpPr>
        <p:spPr/>
        <p:txBody>
          <a:bodyPr>
            <a:normAutofit fontScale="70000" lnSpcReduction="20000"/>
          </a:bodyPr>
          <a:lstStyle/>
          <a:p>
            <a:pPr algn="just">
              <a:buNone/>
            </a:pPr>
            <a:r>
              <a:rPr lang="en-CA" sz="2700" b="1" dirty="0" smtClean="0"/>
              <a:t>Ontario </a:t>
            </a:r>
          </a:p>
          <a:p>
            <a:pPr algn="just">
              <a:buNone/>
            </a:pPr>
            <a:endParaRPr lang="en-CA" sz="2700" dirty="0" smtClean="0"/>
          </a:p>
          <a:p>
            <a:pPr algn="just"/>
            <a:r>
              <a:rPr lang="en-CA" sz="2700" dirty="0" smtClean="0"/>
              <a:t>In cases involving a fatality, the </a:t>
            </a:r>
            <a:r>
              <a:rPr lang="en-CA" sz="2700" i="1" dirty="0" smtClean="0"/>
              <a:t>Family Law Act</a:t>
            </a:r>
            <a:r>
              <a:rPr lang="en-CA" sz="2700" dirty="0" smtClean="0"/>
              <a:t> allows family members to recover damages for the loss of care, guidance and companionship of a loved one. </a:t>
            </a:r>
          </a:p>
          <a:p>
            <a:pPr algn="just">
              <a:buNone/>
            </a:pPr>
            <a:endParaRPr lang="en-CA" sz="2700" dirty="0" smtClean="0"/>
          </a:p>
          <a:p>
            <a:pPr algn="just"/>
            <a:r>
              <a:rPr lang="en-CA" sz="2700" dirty="0"/>
              <a:t>These claims are subject to a deductible of $15,000, which does not apply to MVA fatalities or claims over $50,000. </a:t>
            </a:r>
          </a:p>
          <a:p>
            <a:pPr algn="just"/>
            <a:endParaRPr lang="en-CA" sz="2700" dirty="0" smtClean="0"/>
          </a:p>
          <a:p>
            <a:pPr algn="just">
              <a:buNone/>
            </a:pPr>
            <a:r>
              <a:rPr lang="en-CA" sz="2700" b="1" dirty="0" smtClean="0"/>
              <a:t>Manitoba</a:t>
            </a:r>
          </a:p>
          <a:p>
            <a:pPr algn="just">
              <a:buNone/>
            </a:pPr>
            <a:endParaRPr lang="en-CA" sz="2700" b="1" dirty="0" smtClean="0"/>
          </a:p>
          <a:p>
            <a:pPr algn="just"/>
            <a:r>
              <a:rPr lang="en-CA" sz="2700" dirty="0" smtClean="0"/>
              <a:t>In Manitoba, </a:t>
            </a:r>
            <a:r>
              <a:rPr lang="en-CA" sz="2700" i="1" dirty="0" smtClean="0"/>
              <a:t>The Fatal Accidents Act</a:t>
            </a:r>
            <a:r>
              <a:rPr lang="en-CA" sz="2700" dirty="0" smtClean="0"/>
              <a:t> provides for damages for “loss of guidance, care  and companionship”. </a:t>
            </a:r>
          </a:p>
          <a:p>
            <a:pPr algn="just">
              <a:buNone/>
            </a:pPr>
            <a:endParaRPr lang="en-CA" sz="2700" dirty="0" smtClean="0"/>
          </a:p>
          <a:p>
            <a:pPr algn="just"/>
            <a:r>
              <a:rPr lang="en-CA" sz="2700" dirty="0" smtClean="0"/>
              <a:t>There are statutory limits of $30,000 or $10,000 depending on who is claiming the award. </a:t>
            </a:r>
          </a:p>
          <a:p>
            <a:pPr algn="just"/>
            <a:endParaRPr lang="en-CA" sz="2700" dirty="0" smtClean="0"/>
          </a:p>
          <a:p>
            <a:pPr>
              <a:buNone/>
            </a:pPr>
            <a:endParaRPr lang="en-CA" sz="2700"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p:txBody>
          <a:bodyPr>
            <a:normAutofit/>
          </a:bodyPr>
          <a:lstStyle/>
          <a:p>
            <a:pPr algn="just">
              <a:buNone/>
            </a:pPr>
            <a:endParaRPr lang="en-CA" sz="2200" b="1" dirty="0" smtClean="0"/>
          </a:p>
          <a:p>
            <a:pPr algn="just">
              <a:buNone/>
            </a:pPr>
            <a:r>
              <a:rPr lang="en-CA" sz="2200" b="1" dirty="0" smtClean="0"/>
              <a:t>4.  OHIP Subrogated Claims in Ontario </a:t>
            </a:r>
          </a:p>
          <a:p>
            <a:pPr lvl="1" algn="just"/>
            <a:r>
              <a:rPr lang="en-CA" sz="2200" dirty="0" smtClean="0"/>
              <a:t>The provincial health care provider may be entitled to claim for the reimbursement of the costs of health care expenses incurred by the plaintiff. </a:t>
            </a:r>
          </a:p>
          <a:p>
            <a:pPr lvl="1" algn="just"/>
            <a:r>
              <a:rPr lang="en-CA" sz="2200" dirty="0" smtClean="0"/>
              <a:t>Not applicable to MVA claims in Ontario. </a:t>
            </a:r>
          </a:p>
          <a:p>
            <a:pPr lvl="1" algn="just"/>
            <a:r>
              <a:rPr lang="en-CA" sz="2200" dirty="0" smtClean="0"/>
              <a:t>Similar legislation exists in Manitoba and British Columbia.</a:t>
            </a:r>
          </a:p>
          <a:p>
            <a:pPr algn="just">
              <a:buNone/>
            </a:pPr>
            <a:endParaRPr lang="en-CA" sz="2200" b="1" dirty="0" smtClean="0"/>
          </a:p>
          <a:p>
            <a:pPr algn="just">
              <a:buNone/>
            </a:pPr>
            <a:r>
              <a:rPr lang="en-CA" sz="2200" b="1" dirty="0" smtClean="0"/>
              <a:t>5.  Past and future care</a:t>
            </a:r>
          </a:p>
          <a:p>
            <a:pPr lvl="1" algn="just"/>
            <a:r>
              <a:rPr lang="en-CA" sz="2200" dirty="0" smtClean="0"/>
              <a:t>Damages for medical care, either past or future, that the plaintiff will require as a result of the accident. </a:t>
            </a:r>
          </a:p>
          <a:p>
            <a:pPr lvl="1">
              <a:buNone/>
            </a:pPr>
            <a:endParaRPr lang="en-CA"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Fatalities</a:t>
            </a:r>
            <a:endParaRPr lang="en-US" dirty="0"/>
          </a:p>
        </p:txBody>
      </p:sp>
      <p:sp>
        <p:nvSpPr>
          <p:cNvPr id="3" name="Content Placeholder 2"/>
          <p:cNvSpPr>
            <a:spLocks noGrp="1"/>
          </p:cNvSpPr>
          <p:nvPr>
            <p:ph idx="1"/>
          </p:nvPr>
        </p:nvSpPr>
        <p:spPr/>
        <p:txBody>
          <a:bodyPr/>
          <a:lstStyle/>
          <a:p>
            <a:pPr algn="just">
              <a:buNone/>
            </a:pPr>
            <a:r>
              <a:rPr lang="en-CA" sz="2000" b="1" dirty="0" smtClean="0"/>
              <a:t>British Columbia</a:t>
            </a:r>
          </a:p>
          <a:p>
            <a:pPr algn="just">
              <a:buNone/>
            </a:pPr>
            <a:endParaRPr lang="en-CA" sz="2000" dirty="0" smtClean="0"/>
          </a:p>
          <a:p>
            <a:pPr algn="just"/>
            <a:r>
              <a:rPr lang="en-CA" sz="2000" dirty="0" smtClean="0"/>
              <a:t>Non-pecuniary damages in fatality claims are not provided for by statute in BC. </a:t>
            </a:r>
          </a:p>
          <a:p>
            <a:pPr algn="just"/>
            <a:endParaRPr lang="en-CA" sz="2000" dirty="0" smtClean="0"/>
          </a:p>
          <a:p>
            <a:pPr algn="just"/>
            <a:r>
              <a:rPr lang="en-CA" sz="2000" dirty="0" smtClean="0"/>
              <a:t>However, the courts have been awarding damages for the loss of “love, guidance and affection”.</a:t>
            </a:r>
          </a:p>
          <a:p>
            <a:pPr algn="just">
              <a:buNone/>
            </a:pPr>
            <a:endParaRPr lang="en-CA" sz="2000" dirty="0" smtClean="0"/>
          </a:p>
          <a:p>
            <a:pPr algn="just"/>
            <a:r>
              <a:rPr lang="en-CA" sz="2000" dirty="0" smtClean="0"/>
              <a:t>There is case law suggesting that such awards are limited to $35,000. </a:t>
            </a:r>
          </a:p>
          <a:p>
            <a:endParaRPr lang="en-US"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Fatality - Son</a:t>
            </a:r>
            <a:endParaRPr lang="en-CA" dirty="0"/>
          </a:p>
        </p:txBody>
      </p:sp>
      <p:sp>
        <p:nvSpPr>
          <p:cNvPr id="3" name="Content Placeholder 2"/>
          <p:cNvSpPr>
            <a:spLocks noGrp="1"/>
          </p:cNvSpPr>
          <p:nvPr>
            <p:ph idx="1"/>
          </p:nvPr>
        </p:nvSpPr>
        <p:spPr/>
        <p:txBody>
          <a:bodyPr>
            <a:normAutofit fontScale="47500" lnSpcReduction="20000"/>
          </a:bodyPr>
          <a:lstStyle/>
          <a:p>
            <a:pPr>
              <a:buNone/>
            </a:pPr>
            <a:r>
              <a:rPr lang="en-CA" b="1" dirty="0" err="1" smtClean="0"/>
              <a:t>Haczewski</a:t>
            </a:r>
            <a:r>
              <a:rPr lang="en-CA" b="1" dirty="0" smtClean="0"/>
              <a:t> v. British Columbia, 2012 BCSC 380</a:t>
            </a:r>
          </a:p>
          <a:p>
            <a:pPr>
              <a:buNone/>
            </a:pPr>
            <a:endParaRPr lang="en-CA" dirty="0" smtClean="0"/>
          </a:p>
          <a:p>
            <a:pPr algn="just"/>
            <a:r>
              <a:rPr lang="en-CA" sz="3600" dirty="0" smtClean="0"/>
              <a:t>The parents of the deceased man discussed in the previous case also made claims for loss of care, guidance and companionship. </a:t>
            </a:r>
          </a:p>
          <a:p>
            <a:pPr algn="just"/>
            <a:endParaRPr lang="en-CA" sz="3600" dirty="0" smtClean="0"/>
          </a:p>
          <a:p>
            <a:pPr algn="just"/>
            <a:r>
              <a:rPr lang="en-CA" sz="3600" dirty="0" smtClean="0"/>
              <a:t>Despite having a close relationship with the deceased son, the father had not visited Canada to spend time with the deceased son as had the mother, so the necessary element to make an award for loss of care, guidance, and companionship was missing form the evidence with respect to the father. </a:t>
            </a:r>
          </a:p>
          <a:p>
            <a:pPr algn="just"/>
            <a:endParaRPr lang="en-CA" sz="3600" dirty="0" smtClean="0"/>
          </a:p>
          <a:p>
            <a:pPr algn="just"/>
            <a:r>
              <a:rPr lang="en-CA" sz="3600" dirty="0" smtClean="0"/>
              <a:t>The deceased’s mother spent a great deal more time in Canada and was far more reliant upon the deceased for assistance. </a:t>
            </a:r>
          </a:p>
          <a:p>
            <a:pPr algn="just"/>
            <a:endParaRPr lang="en-CA" sz="3600" dirty="0" smtClean="0"/>
          </a:p>
          <a:p>
            <a:pPr algn="just"/>
            <a:r>
              <a:rPr lang="en-CA" sz="3600" dirty="0" smtClean="0"/>
              <a:t>Plaintiff mother was awarded damages for loss of care, guidance and companionship of </a:t>
            </a:r>
            <a:r>
              <a:rPr lang="en-CA" sz="3600" b="1" dirty="0" smtClean="0"/>
              <a:t>$7,000</a:t>
            </a:r>
            <a:r>
              <a:rPr lang="en-CA" sz="3600" dirty="0" smtClean="0"/>
              <a:t>.</a:t>
            </a:r>
            <a:endParaRPr lang="en-CA" sz="3600" b="1" dirty="0" smtClean="0"/>
          </a:p>
          <a:p>
            <a:pPr algn="just"/>
            <a:endParaRPr lang="en-CA" sz="3600" dirty="0" smtClean="0"/>
          </a:p>
          <a:p>
            <a:pPr algn="just"/>
            <a:r>
              <a:rPr lang="en-CA" sz="3600" dirty="0" smtClean="0"/>
              <a:t>No award was made to the plaintiff father. </a:t>
            </a:r>
          </a:p>
        </p:txBody>
      </p:sp>
      <p:sp>
        <p:nvSpPr>
          <p:cNvPr id="4" name="Slide Number Placeholder 3"/>
          <p:cNvSpPr>
            <a:spLocks noGrp="1"/>
          </p:cNvSpPr>
          <p:nvPr>
            <p:ph type="sldNum" sz="quarter" idx="12"/>
          </p:nvPr>
        </p:nvSpPr>
        <p:spPr/>
        <p:txBody>
          <a:bodyPr/>
          <a:lstStyle/>
          <a:p>
            <a:fld id="{B3872650-0993-0043-91F1-F7DE4C62845B}"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Fatality - Husband</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err="1" smtClean="0"/>
              <a:t>Haczewski</a:t>
            </a:r>
            <a:r>
              <a:rPr lang="en-CA" b="1" i="1" dirty="0" smtClean="0"/>
              <a:t> v. British Columbia</a:t>
            </a:r>
            <a:r>
              <a:rPr lang="en-CA" b="1" dirty="0" smtClean="0"/>
              <a:t>, 2012 BCSC 380</a:t>
            </a:r>
          </a:p>
          <a:p>
            <a:pPr>
              <a:spcBef>
                <a:spcPts val="0"/>
              </a:spcBef>
            </a:pPr>
            <a:endParaRPr lang="en-CA" dirty="0" smtClean="0"/>
          </a:p>
          <a:p>
            <a:pPr algn="just"/>
            <a:r>
              <a:rPr lang="en-CA" dirty="0" smtClean="0"/>
              <a:t>Plaintiff widow brought a claim for damages over the death of her husband, aged 27, who died in an MVA.</a:t>
            </a:r>
          </a:p>
          <a:p>
            <a:pPr algn="just">
              <a:spcBef>
                <a:spcPts val="0"/>
              </a:spcBef>
            </a:pPr>
            <a:endParaRPr lang="en-CA" dirty="0" smtClean="0"/>
          </a:p>
          <a:p>
            <a:pPr algn="just"/>
            <a:r>
              <a:rPr lang="en-CA" dirty="0" smtClean="0"/>
              <a:t>The widow had been very reliant on the deceased husband for guidance beyond the degree normally expected in this regard because she was an immigrant in Canada. </a:t>
            </a:r>
          </a:p>
          <a:p>
            <a:pPr algn="just">
              <a:spcBef>
                <a:spcPts val="0"/>
              </a:spcBef>
            </a:pPr>
            <a:endParaRPr lang="en-CA" dirty="0" smtClean="0"/>
          </a:p>
          <a:p>
            <a:pPr algn="just"/>
            <a:r>
              <a:rPr lang="en-CA" dirty="0" smtClean="0"/>
              <a:t>The loss of care, guidance and companionship that the plaintiff suffered as a result of his death was unlikely to be replaced quickly, and would be most keenly felt during the earlier years when she remained something of a stranger in a strange land. </a:t>
            </a:r>
          </a:p>
          <a:p>
            <a:pPr algn="just">
              <a:spcBef>
                <a:spcPts val="0"/>
              </a:spcBef>
            </a:pPr>
            <a:endParaRPr lang="en-CA" dirty="0" smtClean="0"/>
          </a:p>
          <a:p>
            <a:pPr algn="just"/>
            <a:r>
              <a:rPr lang="en-CA" dirty="0" smtClean="0"/>
              <a:t>Loss of care, guidance and companionship to the widow of </a:t>
            </a:r>
            <a:r>
              <a:rPr lang="en-CA" b="1" dirty="0" smtClean="0"/>
              <a:t>$15,000</a:t>
            </a:r>
            <a:r>
              <a:rPr lang="en-CA" dirty="0" smtClean="0"/>
              <a:t>.</a:t>
            </a:r>
            <a:endParaRPr lang="en-CA" b="1"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Fatality – Mother/Grandmother</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b="1" i="1" dirty="0" err="1" smtClean="0"/>
              <a:t>Madonia</a:t>
            </a:r>
            <a:r>
              <a:rPr lang="en-CA" b="1" i="1" dirty="0" smtClean="0"/>
              <a:t> v. Stevens</a:t>
            </a:r>
            <a:r>
              <a:rPr lang="en-CA" b="1" dirty="0" smtClean="0"/>
              <a:t>, 63 CCLT (3d) 66 (Ont. SCJ)</a:t>
            </a:r>
          </a:p>
          <a:p>
            <a:pPr>
              <a:buNone/>
            </a:pPr>
            <a:endParaRPr lang="en-CA" dirty="0" smtClean="0"/>
          </a:p>
          <a:p>
            <a:pPr algn="just"/>
            <a:r>
              <a:rPr lang="en-CA" dirty="0" smtClean="0"/>
              <a:t>Plaintiff son, daughter and 3 grandchildren suffered damages as a result of the death of their mother due to medical negligence. </a:t>
            </a:r>
          </a:p>
          <a:p>
            <a:pPr algn="just"/>
            <a:endParaRPr lang="en-CA" dirty="0" smtClean="0"/>
          </a:p>
          <a:p>
            <a:pPr algn="just"/>
            <a:r>
              <a:rPr lang="en-CA" dirty="0" smtClean="0"/>
              <a:t>Plaintiff son was adopted. He lived in a different city but spoke on the phone with the deceased mother every other day and saw her frequently. Plaintiff daughter was also adopted. The deceased mother had helped the daughter through her fight against cancer. The daughter was very close with her mother and commonly relied on her for advice. </a:t>
            </a:r>
          </a:p>
          <a:p>
            <a:pPr algn="just"/>
            <a:endParaRPr lang="en-CA" dirty="0" smtClean="0"/>
          </a:p>
          <a:p>
            <a:pPr algn="just"/>
            <a:r>
              <a:rPr lang="en-CA" dirty="0" smtClean="0"/>
              <a:t>The plaintiff son and daughter each were awarded damages for loss of care, guidance and companionship in the amount of </a:t>
            </a:r>
            <a:r>
              <a:rPr lang="en-CA" b="1" dirty="0" smtClean="0"/>
              <a:t>$20,000</a:t>
            </a:r>
            <a:r>
              <a:rPr lang="en-CA" dirty="0" smtClean="0"/>
              <a:t>.</a:t>
            </a:r>
            <a:endParaRPr lang="en-CA" b="1" dirty="0" smtClean="0"/>
          </a:p>
          <a:p>
            <a:pPr algn="just"/>
            <a:endParaRPr lang="en-CA" b="1" dirty="0" smtClean="0"/>
          </a:p>
          <a:p>
            <a:pPr algn="just"/>
            <a:r>
              <a:rPr lang="en-CA" dirty="0" smtClean="0"/>
              <a:t>The 3 grandchildren received awards of </a:t>
            </a:r>
            <a:r>
              <a:rPr lang="en-CA" b="1" dirty="0" smtClean="0"/>
              <a:t>$7,500</a:t>
            </a:r>
            <a:r>
              <a:rPr lang="en-CA" dirty="0" smtClean="0"/>
              <a:t>, </a:t>
            </a:r>
            <a:r>
              <a:rPr lang="en-CA" b="1" dirty="0" smtClean="0"/>
              <a:t>$7,500</a:t>
            </a:r>
            <a:r>
              <a:rPr lang="en-CA" dirty="0" smtClean="0"/>
              <a:t> and </a:t>
            </a:r>
            <a:r>
              <a:rPr lang="en-CA" b="1" dirty="0" smtClean="0"/>
              <a:t>$12,500</a:t>
            </a:r>
            <a:r>
              <a:rPr lang="en-CA" dirty="0" smtClean="0"/>
              <a:t>.</a:t>
            </a:r>
            <a:endParaRPr lang="en-CA" b="1"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Fatality – Brother or Sister</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b="1" i="1" dirty="0" smtClean="0"/>
              <a:t>Bush v. Friedman</a:t>
            </a:r>
            <a:r>
              <a:rPr lang="en-CA" b="1" dirty="0" smtClean="0"/>
              <a:t>, 2011 ONSC 4988</a:t>
            </a:r>
          </a:p>
          <a:p>
            <a:pPr algn="just"/>
            <a:endParaRPr lang="en-CA" dirty="0" smtClean="0"/>
          </a:p>
          <a:p>
            <a:pPr algn="just"/>
            <a:r>
              <a:rPr lang="en-CA" dirty="0" smtClean="0"/>
              <a:t>Plaintiff sister and 2 brothers suffered damages as a result of the death of their brother due to alleged medical negligence. </a:t>
            </a:r>
          </a:p>
          <a:p>
            <a:pPr algn="just"/>
            <a:endParaRPr lang="en-CA" dirty="0" smtClean="0"/>
          </a:p>
          <a:p>
            <a:pPr algn="just"/>
            <a:r>
              <a:rPr lang="en-CA" dirty="0" smtClean="0"/>
              <a:t>One of the plaintiff’s brothers was the closest sibling to the deceased. Deceased was the plaintiff’s coach, mentor and closest friend. The other plaintiff brother and the plaintiff sister were also close siblings to the deceased. </a:t>
            </a:r>
          </a:p>
          <a:p>
            <a:pPr algn="just"/>
            <a:endParaRPr lang="en-CA" dirty="0" smtClean="0"/>
          </a:p>
          <a:p>
            <a:pPr algn="just"/>
            <a:r>
              <a:rPr lang="en-CA" dirty="0" smtClean="0"/>
              <a:t>The plaintiffs’ action was dismissed but the judge provisionally assessed damages for loss of care guidance and companionship in the amount of </a:t>
            </a:r>
            <a:r>
              <a:rPr lang="en-CA" b="1" dirty="0" smtClean="0"/>
              <a:t>$30,000 </a:t>
            </a:r>
            <a:r>
              <a:rPr lang="en-CA" dirty="0" smtClean="0"/>
              <a:t>for the closest brother and </a:t>
            </a:r>
            <a:r>
              <a:rPr lang="en-CA" b="1" dirty="0" smtClean="0"/>
              <a:t>$15,000 </a:t>
            </a:r>
            <a:r>
              <a:rPr lang="en-CA" dirty="0" smtClean="0"/>
              <a:t>each for the other sister and brother. </a:t>
            </a: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Fatality - Father</a:t>
            </a:r>
            <a:endParaRPr lang="en-CA" dirty="0"/>
          </a:p>
        </p:txBody>
      </p:sp>
      <p:sp>
        <p:nvSpPr>
          <p:cNvPr id="3" name="Content Placeholder 2"/>
          <p:cNvSpPr>
            <a:spLocks noGrp="1"/>
          </p:cNvSpPr>
          <p:nvPr>
            <p:ph idx="1"/>
          </p:nvPr>
        </p:nvSpPr>
        <p:spPr/>
        <p:txBody>
          <a:bodyPr>
            <a:normAutofit fontScale="77500" lnSpcReduction="20000"/>
          </a:bodyPr>
          <a:lstStyle/>
          <a:p>
            <a:pPr>
              <a:buNone/>
            </a:pPr>
            <a:r>
              <a:rPr lang="en-CA" b="1" i="1" dirty="0" smtClean="0"/>
              <a:t>Duncan (Litigation guardian of) v. Brown</a:t>
            </a:r>
            <a:r>
              <a:rPr lang="en-CA" b="1" dirty="0" smtClean="0"/>
              <a:t>, 2014 BCSC 153</a:t>
            </a:r>
          </a:p>
          <a:p>
            <a:pPr>
              <a:buNone/>
            </a:pPr>
            <a:endParaRPr lang="en-CA" dirty="0" smtClean="0"/>
          </a:p>
          <a:p>
            <a:pPr algn="just"/>
            <a:r>
              <a:rPr lang="en-CA" dirty="0" smtClean="0"/>
              <a:t>Plaintiff infant suffered damages as a result of the death of her father, aged 22, in an MVA. </a:t>
            </a:r>
          </a:p>
          <a:p>
            <a:pPr algn="just"/>
            <a:endParaRPr lang="en-CA" dirty="0" smtClean="0"/>
          </a:p>
          <a:p>
            <a:pPr algn="just"/>
            <a:r>
              <a:rPr lang="en-CA" dirty="0" smtClean="0"/>
              <a:t>The father had been fully involved in caring for the plaintiff and in performing domestic services in the household prior to his death. </a:t>
            </a:r>
          </a:p>
          <a:p>
            <a:pPr algn="just"/>
            <a:endParaRPr lang="en-CA" dirty="0" smtClean="0"/>
          </a:p>
          <a:p>
            <a:pPr algn="just"/>
            <a:r>
              <a:rPr lang="en-CA" dirty="0" smtClean="0"/>
              <a:t>Reductions in the claimed damages were appropriate on the account of the fact that the deceased may have had more children in the future who would take away some of his time with the plaintiff. </a:t>
            </a:r>
          </a:p>
          <a:p>
            <a:pPr algn="just"/>
            <a:endParaRPr lang="en-CA" dirty="0" smtClean="0"/>
          </a:p>
          <a:p>
            <a:pPr algn="just"/>
            <a:r>
              <a:rPr lang="en-CA" dirty="0" smtClean="0"/>
              <a:t>Loss of care, guidance and companionship to the infant </a:t>
            </a:r>
            <a:r>
              <a:rPr lang="en-CA" b="1" dirty="0" smtClean="0"/>
              <a:t>$35,000</a:t>
            </a:r>
            <a:r>
              <a:rPr lang="en-CA" dirty="0" smtClean="0"/>
              <a:t>.</a:t>
            </a:r>
            <a:endParaRPr lang="en-CA" b="1" dirty="0" smtClean="0"/>
          </a:p>
          <a:p>
            <a:endParaRPr lang="en-CA" dirty="0" smtClean="0"/>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76872"/>
            <a:ext cx="8229600" cy="1143000"/>
          </a:xfrm>
        </p:spPr>
        <p:txBody>
          <a:bodyPr/>
          <a:lstStyle/>
          <a:p>
            <a:pPr algn="ctr"/>
            <a:r>
              <a:rPr lang="en-US" dirty="0" smtClean="0">
                <a:latin typeface="Times New Roman" pitchFamily="18" charset="0"/>
                <a:cs typeface="Times New Roman" pitchFamily="18" charset="0"/>
              </a:rPr>
              <a:t>Questions???</a:t>
            </a:r>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3872650-0993-0043-91F1-F7DE4C62845B}" type="slidenum">
              <a:rPr lang="en-US" smtClean="0"/>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8800"/>
            <a:ext cx="8229600" cy="1143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endParaRPr lang="en-US" b="1" dirty="0"/>
          </a:p>
        </p:txBody>
      </p:sp>
      <p:sp>
        <p:nvSpPr>
          <p:cNvPr id="5" name="Content Placeholder 4"/>
          <p:cNvSpPr>
            <a:spLocks noGrp="1"/>
          </p:cNvSpPr>
          <p:nvPr>
            <p:ph idx="1"/>
          </p:nvPr>
        </p:nvSpPr>
        <p:spPr/>
        <p:txBody>
          <a:bodyPr>
            <a:normAutofit/>
          </a:bodyPr>
          <a:lstStyle/>
          <a:p>
            <a:endParaRPr lang="en-CA" dirty="0" smtClean="0">
              <a:latin typeface="Times New Roman" pitchFamily="18" charset="0"/>
              <a:cs typeface="Times New Roman" pitchFamily="18" charset="0"/>
            </a:endParaRPr>
          </a:p>
          <a:p>
            <a:pPr algn="ctr">
              <a:buNone/>
            </a:pPr>
            <a:r>
              <a:rPr lang="en-US" sz="4400" b="1" dirty="0" smtClean="0">
                <a:solidFill>
                  <a:schemeClr val="tx2"/>
                </a:solidFill>
                <a:latin typeface="Times New Roman" pitchFamily="18" charset="0"/>
                <a:cs typeface="Times New Roman" pitchFamily="18" charset="0"/>
              </a:rPr>
              <a:t>Thank you</a:t>
            </a:r>
            <a:r>
              <a:rPr lang="en-US" b="1" dirty="0" smtClean="0">
                <a:solidFill>
                  <a:schemeClr val="tx2"/>
                </a:solidFill>
                <a:latin typeface="Times New Roman" pitchFamily="18" charset="0"/>
                <a:cs typeface="Times New Roman" pitchFamily="18" charset="0"/>
              </a:rPr>
              <a:t/>
            </a:r>
            <a:br>
              <a:rPr lang="en-US" b="1" dirty="0" smtClean="0">
                <a:solidFill>
                  <a:schemeClr val="tx2"/>
                </a:solidFill>
                <a:latin typeface="Times New Roman" pitchFamily="18" charset="0"/>
                <a:cs typeface="Times New Roman" pitchFamily="18" charset="0"/>
              </a:rPr>
            </a:b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smtClean="0">
              <a:latin typeface="Times New Roman" pitchFamily="18" charset="0"/>
              <a:cs typeface="Times New Roman" pitchFamily="18" charset="0"/>
            </a:endParaRPr>
          </a:p>
          <a:p>
            <a:pPr algn="ctr">
              <a:buNone/>
            </a:pPr>
            <a:endParaRPr lang="en-US" sz="2800" b="1" dirty="0" smtClean="0">
              <a:latin typeface="Times New Roman" pitchFamily="18" charset="0"/>
              <a:cs typeface="Times New Roman" pitchFamily="18" charset="0"/>
            </a:endParaRPr>
          </a:p>
          <a:p>
            <a:pPr algn="ctr">
              <a:buNone/>
            </a:pPr>
            <a:endParaRPr lang="en-CA" sz="2800" b="1" dirty="0" smtClean="0">
              <a:latin typeface="Times New Roman" pitchFamily="18" charset="0"/>
              <a:cs typeface="Times New Roman" pitchFamily="18" charset="0"/>
            </a:endParaRPr>
          </a:p>
          <a:p>
            <a:pPr marL="0" indent="0" algn="ctr">
              <a:buNone/>
            </a:pPr>
            <a:r>
              <a:rPr lang="en-CA" sz="2500" b="1" dirty="0" smtClean="0">
                <a:latin typeface="Times New Roman" pitchFamily="18" charset="0"/>
                <a:cs typeface="Times New Roman" pitchFamily="18" charset="0"/>
              </a:rPr>
              <a:t>Miriam Tepperman</a:t>
            </a:r>
          </a:p>
          <a:p>
            <a:pPr marL="0" indent="0" algn="ctr">
              <a:spcBef>
                <a:spcPts val="0"/>
              </a:spcBef>
              <a:buNone/>
            </a:pPr>
            <a:r>
              <a:rPr lang="en-CA" sz="2500" dirty="0" smtClean="0">
                <a:latin typeface="Times New Roman" pitchFamily="18" charset="0"/>
                <a:cs typeface="Times New Roman" pitchFamily="18" charset="0"/>
              </a:rPr>
              <a:t>miriam@isaacsco.ca </a:t>
            </a:r>
          </a:p>
          <a:p>
            <a:pPr marL="0" indent="0" algn="ctr">
              <a:buNone/>
            </a:pPr>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solidFill>
                  <a:prstClr val="black"/>
                </a:solidFill>
              </a:rPr>
              <a:pPr/>
              <a:t>77</a:t>
            </a:fld>
            <a:endParaRPr lang="en-US">
              <a:solidFill>
                <a:prstClr val="blac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p:txBody>
          <a:bodyPr>
            <a:normAutofit fontScale="62500" lnSpcReduction="20000"/>
          </a:bodyPr>
          <a:lstStyle/>
          <a:p>
            <a:pPr lvl="1">
              <a:buNone/>
            </a:pPr>
            <a:endParaRPr lang="en-CA" dirty="0" smtClean="0"/>
          </a:p>
          <a:p>
            <a:pPr>
              <a:buNone/>
            </a:pPr>
            <a:r>
              <a:rPr lang="en-CA" sz="3500" b="1" dirty="0" smtClean="0"/>
              <a:t>6.  Out-of-pocket expenses</a:t>
            </a:r>
          </a:p>
          <a:p>
            <a:pPr lvl="1">
              <a:lnSpc>
                <a:spcPct val="120000"/>
              </a:lnSpc>
            </a:pPr>
            <a:r>
              <a:rPr lang="en-CA" sz="3200" dirty="0" smtClean="0"/>
              <a:t>Damages for any out-of-pocket expenses, such as clothing damaged in the accident, transportation costs to medical appointments, etc. </a:t>
            </a:r>
          </a:p>
          <a:p>
            <a:pPr lvl="1">
              <a:lnSpc>
                <a:spcPct val="120000"/>
              </a:lnSpc>
              <a:buNone/>
            </a:pPr>
            <a:endParaRPr lang="en-CA" dirty="0" smtClean="0"/>
          </a:p>
          <a:p>
            <a:pPr>
              <a:lnSpc>
                <a:spcPct val="120000"/>
              </a:lnSpc>
              <a:buNone/>
            </a:pPr>
            <a:r>
              <a:rPr lang="en-CA" sz="3500" b="1" dirty="0" smtClean="0"/>
              <a:t>7.  Prejudgment interest</a:t>
            </a:r>
          </a:p>
          <a:p>
            <a:pPr lvl="1">
              <a:lnSpc>
                <a:spcPct val="120000"/>
              </a:lnSpc>
            </a:pPr>
            <a:r>
              <a:rPr lang="en-CA" sz="3200" dirty="0" smtClean="0"/>
              <a:t>Provincial statutes governing court proceedings provide for prejudgment interest and usually set out a specified rate per quarter. </a:t>
            </a:r>
          </a:p>
          <a:p>
            <a:pPr lvl="1">
              <a:lnSpc>
                <a:spcPct val="120000"/>
              </a:lnSpc>
            </a:pPr>
            <a:r>
              <a:rPr lang="en-CA" sz="3200" dirty="0" smtClean="0"/>
              <a:t>Prejudgment interest typically runs from the date of loss. </a:t>
            </a:r>
          </a:p>
          <a:p>
            <a:pPr lvl="1">
              <a:lnSpc>
                <a:spcPct val="120000"/>
              </a:lnSpc>
            </a:pPr>
            <a:r>
              <a:rPr lang="en-CA" sz="3200" dirty="0" smtClean="0"/>
              <a:t>In Ontario MVA claims it runs from the date of the first notice. </a:t>
            </a:r>
            <a:endParaRPr lang="en-CA" sz="3200"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t>Types of Damages in Bodily Injury Claims</a:t>
            </a:r>
            <a:endParaRPr lang="en-CA" sz="3600" dirty="0"/>
          </a:p>
        </p:txBody>
      </p:sp>
      <p:sp>
        <p:nvSpPr>
          <p:cNvPr id="3" name="Content Placeholder 2"/>
          <p:cNvSpPr>
            <a:spLocks noGrp="1"/>
          </p:cNvSpPr>
          <p:nvPr>
            <p:ph idx="1"/>
          </p:nvPr>
        </p:nvSpPr>
        <p:spPr/>
        <p:txBody>
          <a:bodyPr>
            <a:normAutofit fontScale="85000" lnSpcReduction="20000"/>
          </a:bodyPr>
          <a:lstStyle/>
          <a:p>
            <a:endParaRPr lang="en-CA" sz="2600" b="1" i="1" dirty="0" smtClean="0"/>
          </a:p>
          <a:p>
            <a:pPr>
              <a:buNone/>
            </a:pPr>
            <a:r>
              <a:rPr lang="en-CA" sz="2600" b="1" dirty="0" smtClean="0"/>
              <a:t>8.  </a:t>
            </a:r>
            <a:r>
              <a:rPr lang="en-CA" sz="2600" b="1" i="1" dirty="0" smtClean="0"/>
              <a:t>Family Law Act </a:t>
            </a:r>
            <a:r>
              <a:rPr lang="en-CA" sz="2600" b="1" dirty="0" smtClean="0"/>
              <a:t>damages</a:t>
            </a:r>
          </a:p>
          <a:p>
            <a:pPr lvl="1"/>
            <a:r>
              <a:rPr lang="en-CA" sz="2600" dirty="0" smtClean="0"/>
              <a:t>Family members can claim for financial losses related to loss of care, guidance and companionship suffered as a result of the plaintiff’s injuries. </a:t>
            </a:r>
          </a:p>
          <a:p>
            <a:pPr lvl="1">
              <a:buNone/>
            </a:pPr>
            <a:endParaRPr lang="en-CA" sz="2600" dirty="0" smtClean="0"/>
          </a:p>
          <a:p>
            <a:pPr>
              <a:buNone/>
            </a:pPr>
            <a:r>
              <a:rPr lang="en-CA" sz="2600" b="1" dirty="0" smtClean="0"/>
              <a:t>9.  Dependency claims</a:t>
            </a:r>
          </a:p>
          <a:p>
            <a:pPr lvl="1"/>
            <a:r>
              <a:rPr lang="en-CA" sz="2600" dirty="0" smtClean="0"/>
              <a:t>Claims for compensation by dependents of the injured plaintiff. </a:t>
            </a:r>
          </a:p>
          <a:p>
            <a:pPr lvl="1">
              <a:buNone/>
            </a:pPr>
            <a:endParaRPr lang="en-CA" sz="2600" dirty="0" smtClean="0"/>
          </a:p>
          <a:p>
            <a:pPr>
              <a:buNone/>
            </a:pPr>
            <a:r>
              <a:rPr lang="en-CA" sz="2600" b="1" dirty="0" smtClean="0"/>
              <a:t>10.  Loss of interdependent relationships</a:t>
            </a:r>
          </a:p>
          <a:p>
            <a:pPr lvl="1"/>
            <a:r>
              <a:rPr lang="en-CA" sz="2600" dirty="0" smtClean="0"/>
              <a:t>Damages that reflect the theory that a catastrophically injured person is less likely to have a life partner/spouse compared to a non-injured person.</a:t>
            </a:r>
          </a:p>
          <a:p>
            <a:endParaRPr lang="en-CA" dirty="0"/>
          </a:p>
        </p:txBody>
      </p:sp>
      <p:sp>
        <p:nvSpPr>
          <p:cNvPr id="4" name="Slide Number Placeholder 3"/>
          <p:cNvSpPr>
            <a:spLocks noGrp="1"/>
          </p:cNvSpPr>
          <p:nvPr>
            <p:ph type="sldNum" sz="quarter" idx="12"/>
          </p:nvPr>
        </p:nvSpPr>
        <p:spPr/>
        <p:txBody>
          <a:bodyPr/>
          <a:lstStyle/>
          <a:p>
            <a:fld id="{B3872650-0993-0043-91F1-F7DE4C62845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6481</TotalTime>
  <Words>6135</Words>
  <Application>Microsoft Office PowerPoint</Application>
  <PresentationFormat>On-screen Show (4:3)</PresentationFormat>
  <Paragraphs>795</Paragraphs>
  <Slides>77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77</vt:i4>
      </vt:variant>
    </vt:vector>
  </HeadingPairs>
  <TitlesOfParts>
    <vt:vector size="83" baseType="lpstr">
      <vt:lpstr>Calibri</vt:lpstr>
      <vt:lpstr>Constantia</vt:lpstr>
      <vt:lpstr>Times New Roman</vt:lpstr>
      <vt:lpstr>Wingdings</vt:lpstr>
      <vt:lpstr>Wingdings 2</vt:lpstr>
      <vt:lpstr>Flow</vt:lpstr>
      <vt:lpstr>Assessing Bodily Injury Claims</vt:lpstr>
      <vt:lpstr>Table of Contents</vt:lpstr>
      <vt:lpstr>PowerPoint Presentation</vt:lpstr>
      <vt:lpstr>Types of Damages in Bodily Injury Claims</vt:lpstr>
      <vt:lpstr>Types of Damages in Bodily Injury Claims</vt:lpstr>
      <vt:lpstr>Types of Damages in Bodily Injury Claims</vt:lpstr>
      <vt:lpstr>Types of Damages in Bodily Injury Claims</vt:lpstr>
      <vt:lpstr>Types of Damages in Bodily Injury Claims</vt:lpstr>
      <vt:lpstr>Types of Damages in Bodily Injury Claims</vt:lpstr>
      <vt:lpstr>This Presentation’s Focus</vt:lpstr>
      <vt:lpstr>PowerPoint Presentation</vt:lpstr>
      <vt:lpstr>The Law of Damages</vt:lpstr>
      <vt:lpstr>Factors to Consider</vt:lpstr>
      <vt:lpstr>Thin Skull Principle</vt:lpstr>
      <vt:lpstr>Crumbling Skull Principle</vt:lpstr>
      <vt:lpstr>The Cap</vt:lpstr>
      <vt:lpstr>Vanishing Deductible</vt:lpstr>
      <vt:lpstr>Threshold in Ontario</vt:lpstr>
      <vt:lpstr>Reference Materials</vt:lpstr>
      <vt:lpstr>PowerPoint Presentation</vt:lpstr>
      <vt:lpstr>Recent Trends</vt:lpstr>
      <vt:lpstr>Recent Trends</vt:lpstr>
      <vt:lpstr>Recent Trends</vt:lpstr>
      <vt:lpstr>PowerPoint Presentation</vt:lpstr>
      <vt:lpstr> Soft Tissue Injury/Chronic Pain Cases</vt:lpstr>
      <vt:lpstr>Soft Tissue Injury</vt:lpstr>
      <vt:lpstr>Whiplash</vt:lpstr>
      <vt:lpstr>Whiplash Awards</vt:lpstr>
      <vt:lpstr>Chronic Pain</vt:lpstr>
      <vt:lpstr>Mild Soft Tissue Injury</vt:lpstr>
      <vt:lpstr>Mild Soft Tissue Injury</vt:lpstr>
      <vt:lpstr>Mild Soft Tissue Injury</vt:lpstr>
      <vt:lpstr>Moderate Soft Tissue Injury</vt:lpstr>
      <vt:lpstr>Moderate Soft Tissue Injury</vt:lpstr>
      <vt:lpstr>Moderate Soft Tissue Injury</vt:lpstr>
      <vt:lpstr>TMJ</vt:lpstr>
      <vt:lpstr>Severe Soft Tissue/ Chronic Pain</vt:lpstr>
      <vt:lpstr>Severe Chronic Pain </vt:lpstr>
      <vt:lpstr>Fractures and Tears Cases</vt:lpstr>
      <vt:lpstr>Fractures &amp; Tears</vt:lpstr>
      <vt:lpstr>Fracture - Clavicle</vt:lpstr>
      <vt:lpstr>Tear - Shoulder</vt:lpstr>
      <vt:lpstr>Fracture &amp; Tear - Shoulder</vt:lpstr>
      <vt:lpstr>Fracture/Tear - Shoulder</vt:lpstr>
      <vt:lpstr>Tear - Shoulder</vt:lpstr>
      <vt:lpstr>Fracture - Hand</vt:lpstr>
      <vt:lpstr>Tear - Knee</vt:lpstr>
      <vt:lpstr>Tear - Knee</vt:lpstr>
      <vt:lpstr>Fracture - Knee</vt:lpstr>
      <vt:lpstr>Fracture - Jaw</vt:lpstr>
      <vt:lpstr>Sight and Hearing Cases</vt:lpstr>
      <vt:lpstr>Sight and Hearing</vt:lpstr>
      <vt:lpstr>Tinnitus</vt:lpstr>
      <vt:lpstr>Tinnitus</vt:lpstr>
      <vt:lpstr>Head and Brain Injuries</vt:lpstr>
      <vt:lpstr>Concussion &amp; Facial Fractures</vt:lpstr>
      <vt:lpstr>Mild Traumatic Brain Injury</vt:lpstr>
      <vt:lpstr>Brain Injury</vt:lpstr>
      <vt:lpstr>Mild Traumatic Brain Injury</vt:lpstr>
      <vt:lpstr>Psychological Disorders</vt:lpstr>
      <vt:lpstr>Depression</vt:lpstr>
      <vt:lpstr>Depression</vt:lpstr>
      <vt:lpstr>Scarring Cases</vt:lpstr>
      <vt:lpstr>Scarring</vt:lpstr>
      <vt:lpstr>Scarring</vt:lpstr>
      <vt:lpstr>Scarring</vt:lpstr>
      <vt:lpstr>Scarring</vt:lpstr>
      <vt:lpstr>Fatalities</vt:lpstr>
      <vt:lpstr>Fatalities</vt:lpstr>
      <vt:lpstr>Fatalities</vt:lpstr>
      <vt:lpstr>Fatality - Son</vt:lpstr>
      <vt:lpstr>Fatality - Husband</vt:lpstr>
      <vt:lpstr>Fatality – Mother/Grandmother</vt:lpstr>
      <vt:lpstr>Fatality – Brother or Sister</vt:lpstr>
      <vt:lpstr>Fatality - Father</vt:lpstr>
      <vt:lpstr>Questions???</vt:lpstr>
      <vt:lpstr>    </vt:lpstr>
    </vt:vector>
  </TitlesOfParts>
  <Company>Vivid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Multimedia1</dc:creator>
  <cp:lastModifiedBy>Cody Hannath</cp:lastModifiedBy>
  <cp:revision>216</cp:revision>
  <dcterms:created xsi:type="dcterms:W3CDTF">2011-03-11T21:49:39Z</dcterms:created>
  <dcterms:modified xsi:type="dcterms:W3CDTF">2016-03-28T20:02:28Z</dcterms:modified>
</cp:coreProperties>
</file>