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handoutMasterIdLst>
    <p:handoutMasterId r:id="rId19"/>
  </p:handoutMasterIdLst>
  <p:sldIdLst>
    <p:sldId id="256" r:id="rId3"/>
    <p:sldId id="332" r:id="rId4"/>
    <p:sldId id="334" r:id="rId5"/>
    <p:sldId id="335" r:id="rId6"/>
    <p:sldId id="333" r:id="rId7"/>
    <p:sldId id="336" r:id="rId8"/>
    <p:sldId id="337" r:id="rId9"/>
    <p:sldId id="338" r:id="rId10"/>
    <p:sldId id="343" r:id="rId11"/>
    <p:sldId id="344" r:id="rId12"/>
    <p:sldId id="339" r:id="rId13"/>
    <p:sldId id="340" r:id="rId14"/>
    <p:sldId id="341" r:id="rId15"/>
    <p:sldId id="342" r:id="rId16"/>
    <p:sldId id="310" r:id="rId17"/>
    <p:sldId id="330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55AF68D-0CB6-44C0-BFBB-C4FB6E21A316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AD05AF1-A066-4E90-B56C-495C6A2F930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192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>
                <a:solidFill>
                  <a:prstClr val="black"/>
                </a:solidFill>
              </a:rPr>
              <a:pPr/>
              <a:t>3/28/2016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28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>
                <a:solidFill>
                  <a:prstClr val="black"/>
                </a:solidFill>
              </a:rPr>
              <a:pPr/>
              <a:t>3/28/2016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04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>
                <a:solidFill>
                  <a:prstClr val="black"/>
                </a:solidFill>
              </a:rPr>
              <a:pPr/>
              <a:t>3/28/2016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56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>
                <a:solidFill>
                  <a:prstClr val="black"/>
                </a:solidFill>
              </a:rPr>
              <a:pPr/>
              <a:t>3/28/2016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225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>
                <a:solidFill>
                  <a:prstClr val="black"/>
                </a:solidFill>
              </a:rPr>
              <a:pPr/>
              <a:t>3/28/2016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9041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>
                <a:solidFill>
                  <a:prstClr val="black"/>
                </a:solidFill>
              </a:rPr>
              <a:pPr/>
              <a:t>3/28/2016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571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>
                <a:solidFill>
                  <a:prstClr val="black"/>
                </a:solidFill>
              </a:rPr>
              <a:pPr/>
              <a:t>3/28/2016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8002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>
                <a:solidFill>
                  <a:prstClr val="black"/>
                </a:solidFill>
              </a:rPr>
              <a:pPr/>
              <a:t>3/28/2016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18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>
                <a:solidFill>
                  <a:prstClr val="black"/>
                </a:solidFill>
              </a:rPr>
              <a:pPr/>
              <a:t>3/28/2016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3721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>
                <a:solidFill>
                  <a:prstClr val="black"/>
                </a:solidFill>
              </a:rPr>
              <a:pPr/>
              <a:t>3/28/2016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805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>
                <a:solidFill>
                  <a:prstClr val="black"/>
                </a:solidFill>
              </a:rPr>
              <a:pPr/>
              <a:t>3/28/2016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21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15132E-AC8D-D14C-B93D-03A413CA724E}" type="datetimeFigureOut">
              <a:rPr lang="en-US" smtClean="0"/>
              <a:pPr/>
              <a:t>3/28/2016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872650-0993-0043-91F1-F7DE4C6284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d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d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="" xmlns:mv="urn:schemas-microsoft-com:mac:vml" xmlns:ma="http://schemas.microsoft.com/office/mac/drawingml/2008/main" Requires="ma">
            <a:blipFill rotWithShape="1">
              <a:blip r:embed="rId13"/>
              <a:stretch>
                <a:fillRect/>
              </a:stretch>
            </a:blipFill>
          </mc:Choice>
          <mc:Fallback>
            <a:blipFill rotWithShape="1">
              <a:blip r:embed="rId14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mc:AlternateContent xmlns:mc="http://schemas.openxmlformats.org/markup-compatibility/2006">
          <mc:Choice xmlns:ma="http://schemas.microsoft.com/office/mac/drawingml/2008/main" xmlns:mv="urn:schemas-microsoft-com:mac:vml" xmlns="" Requires="ma">
            <a:blipFill rotWithShape="1">
              <a:blip r:embed="rId13"/>
              <a:stretch>
                <a:fillRect/>
              </a:stretch>
            </a:blipFill>
          </mc:Choice>
          <mc:Fallback>
            <a:blipFill rotWithShape="1">
              <a:blip r:embed="rId14"/>
              <a:stretch>
                <a:fillRect/>
              </a:stretch>
            </a:blipFill>
          </mc:Fallback>
        </mc:AlternateContent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8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cap="small" dirty="0" smtClean="0">
                <a:latin typeface="Arial" pitchFamily="34" charset="0"/>
                <a:cs typeface="Arial" pitchFamily="34" charset="0"/>
              </a:rPr>
              <a:t>Isaacs &amp; Co.</a:t>
            </a:r>
            <a:r>
              <a:rPr lang="en-US" dirty="0"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sz="2400" dirty="0">
                <a:latin typeface="Arial" pitchFamily="34" charset="0"/>
                <a:cs typeface="Arial" pitchFamily="34" charset="0"/>
              </a:rPr>
              <a:t>Barristers &amp; Solicitors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Arie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Odinocki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EXPOSURE: Protected v. Unprotected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73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39002">
                <a:tc>
                  <a:txBody>
                    <a:bodyPr/>
                    <a:lstStyle/>
                    <a:p>
                      <a:r>
                        <a:rPr lang="en-US" dirty="0" smtClean="0"/>
                        <a:t>Claim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Protected Defendant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Unprotected Defendant</a:t>
                      </a:r>
                      <a:endParaRPr lang="en-US" dirty="0"/>
                    </a:p>
                  </a:txBody>
                  <a:tcPr/>
                </a:tc>
              </a:tr>
              <a:tr h="539002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Damages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$60,000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$90,000</a:t>
                      </a:r>
                      <a:endParaRPr lang="en-US" dirty="0"/>
                    </a:p>
                  </a:txBody>
                  <a:tcPr/>
                </a:tc>
              </a:tr>
              <a:tr h="539002">
                <a:tc>
                  <a:txBody>
                    <a:bodyPr/>
                    <a:lstStyle/>
                    <a:p>
                      <a:r>
                        <a:rPr lang="en-US" dirty="0" smtClean="0"/>
                        <a:t>Pre-Trial Loss</a:t>
                      </a:r>
                      <a:r>
                        <a:rPr lang="en-US" baseline="0" dirty="0" smtClean="0"/>
                        <a:t> of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$93,500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$135,000</a:t>
                      </a:r>
                      <a:endParaRPr lang="en-US" dirty="0"/>
                    </a:p>
                  </a:txBody>
                  <a:tcPr/>
                </a:tc>
              </a:tr>
              <a:tr h="539002">
                <a:tc>
                  <a:txBody>
                    <a:bodyPr/>
                    <a:lstStyle/>
                    <a:p>
                      <a:r>
                        <a:rPr lang="en-US" dirty="0" smtClean="0"/>
                        <a:t>Future</a:t>
                      </a:r>
                      <a:r>
                        <a:rPr lang="en-US" baseline="0" dirty="0" smtClean="0"/>
                        <a:t> Loss of Income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$90,000</a:t>
                      </a:r>
                      <a:endParaRPr lang="en-US" dirty="0"/>
                    </a:p>
                  </a:txBody>
                  <a:tcPr/>
                </a:tc>
              </a:tr>
              <a:tr h="539002">
                <a:tc>
                  <a:txBody>
                    <a:bodyPr/>
                    <a:lstStyle/>
                    <a:p>
                      <a:r>
                        <a:rPr lang="en-US" dirty="0" smtClean="0"/>
                        <a:t>Health Care Expenses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$100,000</a:t>
                      </a:r>
                      <a:endParaRPr lang="en-US" dirty="0"/>
                    </a:p>
                  </a:txBody>
                  <a:tcPr/>
                </a:tc>
              </a:tr>
              <a:tr h="539002">
                <a:tc>
                  <a:txBody>
                    <a:bodyPr/>
                    <a:lstStyle/>
                    <a:p>
                      <a:r>
                        <a:rPr lang="en-US" dirty="0" smtClean="0"/>
                        <a:t>Wife’s FLA Claim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$15,000</a:t>
                      </a:r>
                      <a:endParaRPr lang="en-US" dirty="0"/>
                    </a:p>
                  </a:txBody>
                  <a:tcPr/>
                </a:tc>
              </a:tr>
              <a:tr h="53900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$343,500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$430,000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STATUTORY ACCIDENT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Section 268(2) of the Insurance Act ensures that all accident victims in Ontario have access to SABS.</a:t>
            </a:r>
          </a:p>
          <a:p>
            <a:r>
              <a:rPr lang="en-US" dirty="0" smtClean="0"/>
              <a:t>Persons injured in accidents in Ontario and Ontario residents injured in automobile accidents outside Ontario claim SABS from:</a:t>
            </a:r>
          </a:p>
          <a:p>
            <a:pPr lvl="1"/>
            <a:r>
              <a:rPr lang="en-US" dirty="0" smtClean="0"/>
              <a:t>Their own car insurer;</a:t>
            </a:r>
          </a:p>
          <a:p>
            <a:pPr lvl="1"/>
            <a:r>
              <a:rPr lang="en-US" dirty="0" smtClean="0"/>
              <a:t>If they do not have insurance, insurer of car in which they are an occupant;</a:t>
            </a:r>
          </a:p>
          <a:p>
            <a:pPr lvl="1"/>
            <a:r>
              <a:rPr lang="en-US" dirty="0" smtClean="0"/>
              <a:t>If they travel in uninsured car, insurer of any other car involved in the accident;</a:t>
            </a:r>
          </a:p>
          <a:p>
            <a:pPr lvl="1"/>
            <a:r>
              <a:rPr lang="en-US" dirty="0" smtClean="0"/>
              <a:t>If no insurance available at all, from the Motor Vehicle Accident Claims Fund.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Establishing Entitlement to SABS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To access SABS, the claimant must prove that he or she sustained an injury or impairment arising from an involvement in a motor vehicle accident</a:t>
            </a:r>
          </a:p>
          <a:p>
            <a:r>
              <a:rPr lang="en-US" dirty="0" smtClean="0"/>
              <a:t>No threshold requirement or enquiry as to fault at the stage of payment of benefits</a:t>
            </a:r>
          </a:p>
          <a:p>
            <a:r>
              <a:rPr lang="en-US" dirty="0" smtClean="0"/>
              <a:t>The availability of various accident benefits depends on the persons’ level or impairment.  The SABS legislation recognizes three types of impairments: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minor injuries: one or more of a sprain, strain, whiplash associated disorder, contusion, abrasion, laceration or subluxation and includes any clinically associated sequelae to such an injury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non-catastrophic impairments ; and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catastrophic impairments: paraplegia, quadriplegia, total and permanent loss of limbs, total loss of vision in both eyes and severe brain injuries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Available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43608" y="1628800"/>
          <a:ext cx="6264696" cy="3816424"/>
        </p:xfrm>
        <a:graphic>
          <a:graphicData uri="http://schemas.openxmlformats.org/drawingml/2006/table">
            <a:tbl>
              <a:tblPr/>
              <a:tblGrid>
                <a:gridCol w="1566174"/>
                <a:gridCol w="1566174"/>
                <a:gridCol w="1566174"/>
                <a:gridCol w="1566174"/>
              </a:tblGrid>
              <a:tr h="4770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Calibri"/>
                          <a:cs typeface="Times New Roman"/>
                        </a:rPr>
                        <a:t>Type of Accident Benefit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Calibri"/>
                          <a:cs typeface="Times New Roman"/>
                        </a:rPr>
                        <a:t>Minor Injury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Calibri"/>
                          <a:cs typeface="Times New Roman"/>
                        </a:rPr>
                        <a:t>Non-catastrophic impairment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Calibri"/>
                          <a:cs typeface="Times New Roman"/>
                        </a:rPr>
                        <a:t>Catastrophic impairment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0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Calibri"/>
                          <a:cs typeface="Times New Roman"/>
                        </a:rPr>
                        <a:t>Income Replacement Benefits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Calibri"/>
                          <a:cs typeface="Times New Roman"/>
                        </a:rPr>
                        <a:t>If the claimant is unable to return to work, he or she is paid 70% of gross income to a maximum of $400 per week.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Calibri"/>
                          <a:cs typeface="Times New Roman"/>
                        </a:rPr>
                        <a:t>Non-Earner Benefits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Calibri"/>
                          <a:cs typeface="Times New Roman"/>
                        </a:rPr>
                        <a:t>If the claimant does not qualify for IRB (for example, because he or she is a student)  but is completely unable to carry on a normal life, he or she is paid $185 per week.  There is a 26 week waiting period.  After 104 weeks, the benefit increases to $320 per week.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82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Calibri"/>
                          <a:cs typeface="Times New Roman"/>
                        </a:rPr>
                        <a:t>Caregiver Benefits</a:t>
                      </a:r>
                      <a:r>
                        <a:rPr lang="en-US" sz="1200" dirty="0">
                          <a:latin typeface="+mn-lt"/>
                          <a:ea typeface="Calibri"/>
                          <a:cs typeface="Times New Roman"/>
                        </a:rPr>
                        <a:t> (Not available if claimant elects Income Replacement Benefit or Non-Earner Benefit)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Calibri"/>
                          <a:cs typeface="Times New Roman"/>
                        </a:rPr>
                        <a:t>Not available.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Calibri"/>
                          <a:cs typeface="Times New Roman"/>
                        </a:rPr>
                        <a:t>If substantially unable to engage in caregiving activities, available at $250 per week for the first person and $50 for additional person in need of care.</a:t>
                      </a:r>
                      <a:endParaRPr lang="en-US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Available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15616" y="1556792"/>
          <a:ext cx="6264696" cy="4117073"/>
        </p:xfrm>
        <a:graphic>
          <a:graphicData uri="http://schemas.openxmlformats.org/drawingml/2006/table">
            <a:tbl>
              <a:tblPr/>
              <a:tblGrid>
                <a:gridCol w="1389342"/>
                <a:gridCol w="1641212"/>
                <a:gridCol w="1443269"/>
                <a:gridCol w="1790873"/>
              </a:tblGrid>
              <a:tr h="540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Calibri"/>
                          <a:cs typeface="Times New Roman"/>
                        </a:rPr>
                        <a:t>Type of Accident Benefit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Calibri"/>
                          <a:cs typeface="Times New Roman"/>
                        </a:rPr>
                        <a:t>Minor Injury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Calibri"/>
                          <a:cs typeface="Times New Roman"/>
                        </a:rPr>
                        <a:t>Non-catastrophic impairment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Calibri"/>
                          <a:cs typeface="Times New Roman"/>
                        </a:rPr>
                        <a:t>Catastrophic impairment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64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Calibri"/>
                          <a:cs typeface="Times New Roman"/>
                        </a:rPr>
                        <a:t>Medical and Rehabilitation Benefits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Calibri"/>
                          <a:cs typeface="Times New Roman"/>
                        </a:rPr>
                        <a:t>$3,500 maximum, unless the claimant can establish a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pre-existing medical condition that will prevent him or her from achieving maximal recovery from the minor injury if he or she is subject to the $3,500 limit.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Calibri"/>
                          <a:cs typeface="Times New Roman"/>
                        </a:rPr>
                        <a:t>Maximum of $50,000 available for 10 years.  Persons who were under 15 years old at the time of the accident may collect SABS until they are 25 years old.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Calibri"/>
                          <a:cs typeface="Times New Roman"/>
                        </a:rPr>
                        <a:t>Maximum of $1 million available for life.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97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Calibri"/>
                          <a:cs typeface="Times New Roman"/>
                        </a:rPr>
                        <a:t>Attendant Care Benefit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Calibri"/>
                          <a:cs typeface="Times New Roman"/>
                        </a:rPr>
                        <a:t>Not available.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Calibri"/>
                          <a:cs typeface="Times New Roman"/>
                        </a:rPr>
                        <a:t>$3,000 per month maximum, not to exceed $36,000 in total. 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Calibri"/>
                          <a:cs typeface="Times New Roman"/>
                        </a:rPr>
                        <a:t>$6,000 per month maximum, not to exceed $1 million total.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4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Calibri"/>
                          <a:cs typeface="Times New Roman"/>
                        </a:rPr>
                        <a:t>Housekeeping and Home Maintenance Benefits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Calibri"/>
                          <a:cs typeface="Times New Roman"/>
                        </a:rPr>
                        <a:t>Not available.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Calibri"/>
                          <a:cs typeface="Times New Roman"/>
                        </a:rPr>
                        <a:t>Maximum of $100 per week available for life.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98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latin typeface="+mn-lt"/>
                          <a:ea typeface="Calibri"/>
                          <a:cs typeface="Times New Roman"/>
                        </a:rPr>
                        <a:t>Death Benefits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Calibri"/>
                          <a:cs typeface="Times New Roman"/>
                        </a:rPr>
                        <a:t>If fatality, $25,000 to spouse, $10,000 to supported former spouse and $10,000 per dependent.</a:t>
                      </a:r>
                      <a:endParaRPr lang="en-US" sz="10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Questions?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/>
          </a:p>
        </p:txBody>
      </p:sp>
      <p:pic>
        <p:nvPicPr>
          <p:cNvPr id="1028" name="Picture 4" descr="C:\Program Files\Microsoft Office\MEDIA\CAGCAT10\j027888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5856" y="2780928"/>
            <a:ext cx="2612868" cy="26102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451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Thank you </a:t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Arie Odinocki</a:t>
            </a:r>
            <a:endParaRPr lang="en-US" b="1" dirty="0"/>
          </a:p>
        </p:txBody>
      </p:sp>
      <p:pic>
        <p:nvPicPr>
          <p:cNvPr id="4" name="Content Placeholder 3" descr="IsaacscoVertical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9500" y="3645024"/>
            <a:ext cx="1905000" cy="190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Auto Collisions in No-Fault Jurisdictions - ONTARIO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400" dirty="0" smtClean="0"/>
              <a:t>INTRODUCTION</a:t>
            </a:r>
          </a:p>
          <a:p>
            <a:r>
              <a:rPr lang="en-US" sz="2400" dirty="0" smtClean="0"/>
              <a:t>Until 1966, when the Ontario Government launched its first publically funded health plan, victims of car accidents in Ontario had to pursue their claims solely in tort.</a:t>
            </a:r>
          </a:p>
          <a:p>
            <a:endParaRPr lang="en-US" sz="2400" dirty="0" smtClean="0"/>
          </a:p>
          <a:p>
            <a:r>
              <a:rPr lang="en-US" sz="2400" dirty="0" smtClean="0"/>
              <a:t>Between 1969 and 1990, a number of so called “peaceful co-existence” plans were put into place, providing limited accident benefits while preserving right to sue in tort intact.</a:t>
            </a:r>
          </a:p>
          <a:p>
            <a:endParaRPr lang="en-US" sz="2400" dirty="0" smtClean="0"/>
          </a:p>
          <a:p>
            <a:r>
              <a:rPr lang="en-US" sz="2400" dirty="0" smtClean="0"/>
              <a:t>In 1990, the Ontario Government introduced the first no-fault/threshold scheme, known as the Ontario Motorist Protection Plan (“OMPP”).  In fairly quick order, OMPP was replaced by successive no fault/threshold regimes, being Bill 164 (1994), Bill 59 (1996), Bill 198 (2003) and the current regime, which came into effect in 2010 (Regulations 289/10 and 34/10).</a:t>
            </a:r>
          </a:p>
          <a:p>
            <a:endParaRPr lang="en-US" sz="2400" dirty="0" smtClean="0"/>
          </a:p>
          <a:p>
            <a:r>
              <a:rPr lang="en-US" sz="2400" dirty="0" smtClean="0"/>
              <a:t>Basic feature of the system: threshold and statutory deductions in tort offset by accident benefits, designed to provide early treatment and rehabilitation, promoting recovery and reducing need for tort damages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PROTECTED DEFENDANTS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PROTECTED DEFENDANTS </a:t>
            </a:r>
            <a:r>
              <a:rPr lang="en-US" sz="2600" dirty="0" smtClean="0"/>
              <a:t>(s. 267.3 of </a:t>
            </a:r>
            <a:r>
              <a:rPr lang="en-US" sz="2600" i="1" dirty="0" smtClean="0"/>
              <a:t>Insurance Act</a:t>
            </a:r>
            <a:r>
              <a:rPr lang="en-US" sz="2600" dirty="0" smtClean="0"/>
              <a:t>)</a:t>
            </a:r>
          </a:p>
          <a:p>
            <a:pPr lvl="1"/>
            <a:r>
              <a:rPr lang="en-US" dirty="0" smtClean="0"/>
              <a:t>The owner or lessee of an automobile</a:t>
            </a:r>
          </a:p>
          <a:p>
            <a:pPr lvl="1"/>
            <a:r>
              <a:rPr lang="en-US" dirty="0" smtClean="0"/>
              <a:t>the occupants</a:t>
            </a:r>
          </a:p>
          <a:p>
            <a:pPr lvl="1"/>
            <a:r>
              <a:rPr lang="en-US" dirty="0" smtClean="0"/>
              <a:t>any person present at the scene</a:t>
            </a:r>
          </a:p>
          <a:p>
            <a:pPr lvl="1"/>
            <a:r>
              <a:rPr lang="en-US" dirty="0" smtClean="0"/>
              <a:t>must be defended by insurer licensed to undertake automobile insurance in Ontario; or</a:t>
            </a:r>
          </a:p>
          <a:p>
            <a:pPr lvl="1"/>
            <a:r>
              <a:rPr lang="en-US" dirty="0" smtClean="0"/>
              <a:t>Out of jurisdiction insurer who has filed an undertaking with FSCO obliging them to provide minimum statutory coverages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PROTECTIONS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Right to sue in tort is restricted against protected defendants:</a:t>
            </a:r>
          </a:p>
          <a:p>
            <a:pPr lvl="1"/>
            <a:r>
              <a:rPr lang="en-US" dirty="0" smtClean="0"/>
              <a:t>Threshold re: General Damages</a:t>
            </a:r>
          </a:p>
          <a:p>
            <a:pPr lvl="1"/>
            <a:r>
              <a:rPr lang="en-US" dirty="0" smtClean="0"/>
              <a:t>Statutory deductibles re: General Damages</a:t>
            </a:r>
          </a:p>
          <a:p>
            <a:pPr lvl="1"/>
            <a:r>
              <a:rPr lang="en-US" dirty="0" smtClean="0"/>
              <a:t>Income Loss Deductions</a:t>
            </a:r>
          </a:p>
          <a:p>
            <a:pPr lvl="1"/>
            <a:r>
              <a:rPr lang="en-US" dirty="0" smtClean="0"/>
              <a:t>Healthcare: Threshold and Collateral Benefits Deductions</a:t>
            </a:r>
          </a:p>
          <a:p>
            <a:pPr lvl="1"/>
            <a:r>
              <a:rPr lang="en-US" dirty="0" smtClean="0"/>
              <a:t>Protection from subrogated claims of collateral benefit insurers and OHIP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Damages: Threshold and Vanishing Deductibles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General damages for pain and suffering and damages under the Ontario </a:t>
            </a:r>
            <a:r>
              <a:rPr lang="en-US" i="1" dirty="0" smtClean="0"/>
              <a:t>Family Law </a:t>
            </a:r>
            <a:r>
              <a:rPr lang="en-US" dirty="0" smtClean="0"/>
              <a:t>Act for loss of care, guidance and companionship [FLA damages] cannot be recovered against a protected defendant unless the plaintiff’s injury meets the threshold: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Section 267.5(5) of the </a:t>
            </a:r>
            <a:r>
              <a:rPr lang="en-US" i="1" dirty="0" smtClean="0"/>
              <a:t>Insurance Act:  </a:t>
            </a:r>
            <a:r>
              <a:rPr lang="en-US" dirty="0" smtClean="0"/>
              <a:t>Death or permanent serious disfigurement or a permanent serious impairment of an important physical, mental or psychological function.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If the plaintiff’s impairments surpass the threshold, there is a statutory deductible of $30,000, which is deducted from any award of general damages, unless the award exceeds $100,000.</a:t>
            </a:r>
          </a:p>
          <a:p>
            <a:endParaRPr lang="en-US" dirty="0" smtClean="0"/>
          </a:p>
          <a:p>
            <a:r>
              <a:rPr lang="en-US" dirty="0" smtClean="0"/>
              <a:t>The statutory deductible for plaintiffs making claims for FLA damages is $15,000, unless the FLA damages are assessed at in excess of $50,000.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4900" dirty="0" smtClean="0"/>
              <a:t>Protected defendants are not liable for:</a:t>
            </a:r>
          </a:p>
          <a:p>
            <a:endParaRPr lang="en-US" sz="4900" dirty="0" smtClean="0"/>
          </a:p>
          <a:p>
            <a:pPr lvl="1"/>
            <a:r>
              <a:rPr lang="en-US" sz="4900" dirty="0" smtClean="0"/>
              <a:t>income loss or loss of earning capacity claims (collectively “loss of income claims”) which the plaintiff suffers in the first seven days after the accident;</a:t>
            </a:r>
          </a:p>
          <a:p>
            <a:pPr lvl="1"/>
            <a:endParaRPr lang="en-US" sz="4900" dirty="0" smtClean="0"/>
          </a:p>
          <a:p>
            <a:pPr lvl="1"/>
            <a:r>
              <a:rPr lang="en-US" sz="4900" dirty="0" smtClean="0"/>
              <a:t>more than 70% of the amount of gross income that is lost after the first seven days and prior to trial</a:t>
            </a:r>
          </a:p>
          <a:p>
            <a:pPr lvl="1"/>
            <a:endParaRPr lang="en-US" sz="4900" dirty="0" smtClean="0"/>
          </a:p>
          <a:p>
            <a:pPr marL="342900" lvl="1" indent="-342900">
              <a:buFont typeface="Arial"/>
              <a:buChar char="•"/>
            </a:pPr>
            <a:r>
              <a:rPr lang="en-US" sz="4900" dirty="0" smtClean="0"/>
              <a:t>After the commencement of the trial, liability of both protected and unprotected defendants is for 100% of the future gross loss of income.</a:t>
            </a:r>
          </a:p>
          <a:p>
            <a:pPr marL="342900" lvl="1" indent="-342900">
              <a:buFont typeface="Arial"/>
              <a:buChar char="•"/>
            </a:pPr>
            <a:endParaRPr lang="en-US" sz="4900" dirty="0" smtClean="0"/>
          </a:p>
          <a:p>
            <a:r>
              <a:rPr lang="en-US" sz="4900" dirty="0" smtClean="0"/>
              <a:t>Collateral benefits are deducted from loss of income claims.   Such claims are reduced by any amounts received or available for:</a:t>
            </a:r>
          </a:p>
          <a:p>
            <a:endParaRPr lang="en-US" sz="4300" dirty="0" smtClean="0"/>
          </a:p>
          <a:p>
            <a:pPr lvl="1"/>
            <a:r>
              <a:rPr lang="en-US" sz="3900" dirty="0" smtClean="0"/>
              <a:t>Income replacement benefit received from the SABS insurer;</a:t>
            </a:r>
            <a:r>
              <a:rPr lang="en-US" sz="4300" dirty="0" smtClean="0"/>
              <a:t> </a:t>
            </a:r>
          </a:p>
          <a:p>
            <a:pPr lvl="1"/>
            <a:r>
              <a:rPr lang="en-US" sz="3900" dirty="0" smtClean="0"/>
              <a:t>Income replacement benefits under laws of any jurisdiction or any income continuation or benefit plan (Employment Insurance, Canada Pension Plan); and</a:t>
            </a:r>
            <a:r>
              <a:rPr lang="en-US" sz="4300" dirty="0" smtClean="0"/>
              <a:t> </a:t>
            </a:r>
          </a:p>
          <a:p>
            <a:pPr lvl="1"/>
            <a:r>
              <a:rPr lang="en-US" sz="3900" dirty="0" smtClean="0"/>
              <a:t>Sick leave plan arising by reason of the plaintiff’s occupation (disability policies).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Health Care Expenses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Protected defendants are liable for healthcare expenses if the plaintiff can establish a threshold injury.</a:t>
            </a:r>
          </a:p>
          <a:p>
            <a:endParaRPr lang="en-US" dirty="0" smtClean="0"/>
          </a:p>
          <a:p>
            <a:r>
              <a:rPr lang="en-US" dirty="0" smtClean="0"/>
              <a:t>There is no requirement that the plaintiff establish a threshold injury as against a non-protected defendant in order to recover healthcare expenses.</a:t>
            </a:r>
          </a:p>
          <a:p>
            <a:endParaRPr lang="en-US" dirty="0" smtClean="0"/>
          </a:p>
          <a:p>
            <a:r>
              <a:rPr lang="en-US" dirty="0" smtClean="0"/>
              <a:t>No Double Recovery:  The amount of damages for health care expenses (regardless of whether the defendant is protected or not) is subject to a deduction of all payments received or available through SABS or under any other medical, surgical, dental, hospitalization, rehabilitation or long-term care plan or law.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OHIP and Subrogated Claims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267.8(17) of the </a:t>
            </a:r>
            <a:r>
              <a:rPr lang="en-US" i="1" dirty="0" smtClean="0"/>
              <a:t>Insurance Act</a:t>
            </a:r>
            <a:r>
              <a:rPr lang="en-US" dirty="0" smtClean="0"/>
              <a:t> strips anyone who has paid a collateral benefit to an automobile accident victim of their common law rights of subrogation against anyone.</a:t>
            </a:r>
          </a:p>
          <a:p>
            <a:r>
              <a:rPr lang="en-US" dirty="0" smtClean="0"/>
              <a:t>Section 267.8(18)(b) allows the Ontario Health Insurance Plan to subrogate as against non-protected defendants.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EXPOSURE: Protected v. Unprotected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New York motorist sustained moderately serious injuries.  General Damages are assessed at $90,000</a:t>
            </a:r>
          </a:p>
          <a:p>
            <a:pPr lvl="1"/>
            <a:r>
              <a:rPr lang="en-US" dirty="0" smtClean="0"/>
              <a:t>His wife’s loss of care, guidance and companionship claim is assessed at $15,000  </a:t>
            </a:r>
          </a:p>
          <a:p>
            <a:pPr lvl="1"/>
            <a:r>
              <a:rPr lang="en-US" dirty="0" smtClean="0"/>
              <a:t>Unable to return to his job for five years, he will suffer income loss of $75,000/year</a:t>
            </a:r>
          </a:p>
          <a:p>
            <a:pPr lvl="1"/>
            <a:r>
              <a:rPr lang="en-US" dirty="0" smtClean="0"/>
              <a:t>His disability policy will pay only $30,000/year</a:t>
            </a:r>
          </a:p>
          <a:p>
            <a:pPr lvl="1"/>
            <a:r>
              <a:rPr lang="en-US" dirty="0" smtClean="0"/>
              <a:t>He will incur health care expenses of $100,000</a:t>
            </a:r>
          </a:p>
          <a:p>
            <a:pPr lvl="1"/>
            <a:r>
              <a:rPr lang="en-US" dirty="0" smtClean="0"/>
              <a:t>The case reaches trial list on the third anniversary of accident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1373</Words>
  <Application>Microsoft Office PowerPoint</Application>
  <PresentationFormat>On-screen Show (4:3)</PresentationFormat>
  <Paragraphs>136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1_Office Theme</vt:lpstr>
      <vt:lpstr>Isaacs &amp; Co. Barristers &amp; Solicitors</vt:lpstr>
      <vt:lpstr>Auto Collisions in No-Fault Jurisdictions - ONTARIO</vt:lpstr>
      <vt:lpstr>PROTECTED DEFENDANTS</vt:lpstr>
      <vt:lpstr>PROTECTIONS AVAILABLE</vt:lpstr>
      <vt:lpstr>General Damages: Threshold and Vanishing Deductibles</vt:lpstr>
      <vt:lpstr>Income Loss</vt:lpstr>
      <vt:lpstr> Health Care Expenses </vt:lpstr>
      <vt:lpstr>OHIP and Subrogated Claims </vt:lpstr>
      <vt:lpstr>EXPOSURE: Protected v. Unprotected</vt:lpstr>
      <vt:lpstr>EXPOSURE: Protected v. Unprotected</vt:lpstr>
      <vt:lpstr>STATUTORY ACCIDENT BENEFITS</vt:lpstr>
      <vt:lpstr>Establishing Entitlement to SABS</vt:lpstr>
      <vt:lpstr>Benefits Available</vt:lpstr>
      <vt:lpstr>Benefits Available</vt:lpstr>
      <vt:lpstr>Questions?</vt:lpstr>
      <vt:lpstr>Thank you    Arie Odinocki</vt:lpstr>
    </vt:vector>
  </TitlesOfParts>
  <Company>Vivid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Multimedia1</dc:creator>
  <cp:lastModifiedBy>Cody Hannath</cp:lastModifiedBy>
  <cp:revision>98</cp:revision>
  <dcterms:created xsi:type="dcterms:W3CDTF">2011-03-11T21:49:39Z</dcterms:created>
  <dcterms:modified xsi:type="dcterms:W3CDTF">2016-03-28T19:49:50Z</dcterms:modified>
</cp:coreProperties>
</file>