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4"/>
  </p:notesMasterIdLst>
  <p:handoutMasterIdLst>
    <p:handoutMasterId r:id="rId45"/>
  </p:handoutMasterIdLst>
  <p:sldIdLst>
    <p:sldId id="256" r:id="rId2"/>
    <p:sldId id="257" r:id="rId3"/>
    <p:sldId id="258" r:id="rId4"/>
    <p:sldId id="259" r:id="rId5"/>
    <p:sldId id="260" r:id="rId6"/>
    <p:sldId id="330" r:id="rId7"/>
    <p:sldId id="261" r:id="rId8"/>
    <p:sldId id="263" r:id="rId9"/>
    <p:sldId id="322" r:id="rId10"/>
    <p:sldId id="268" r:id="rId11"/>
    <p:sldId id="270" r:id="rId12"/>
    <p:sldId id="335" r:id="rId13"/>
    <p:sldId id="336" r:id="rId14"/>
    <p:sldId id="337" r:id="rId15"/>
    <p:sldId id="271" r:id="rId16"/>
    <p:sldId id="272" r:id="rId17"/>
    <p:sldId id="273" r:id="rId18"/>
    <p:sldId id="274" r:id="rId19"/>
    <p:sldId id="276" r:id="rId20"/>
    <p:sldId id="338" r:id="rId21"/>
    <p:sldId id="324" r:id="rId22"/>
    <p:sldId id="327" r:id="rId23"/>
    <p:sldId id="328" r:id="rId24"/>
    <p:sldId id="280" r:id="rId25"/>
    <p:sldId id="281" r:id="rId26"/>
    <p:sldId id="282" r:id="rId27"/>
    <p:sldId id="284" r:id="rId28"/>
    <p:sldId id="285" r:id="rId29"/>
    <p:sldId id="287" r:id="rId30"/>
    <p:sldId id="288" r:id="rId31"/>
    <p:sldId id="289" r:id="rId32"/>
    <p:sldId id="291" r:id="rId33"/>
    <p:sldId id="292" r:id="rId34"/>
    <p:sldId id="300" r:id="rId35"/>
    <p:sldId id="301" r:id="rId36"/>
    <p:sldId id="302" r:id="rId37"/>
    <p:sldId id="303" r:id="rId38"/>
    <p:sldId id="304" r:id="rId39"/>
    <p:sldId id="305" r:id="rId40"/>
    <p:sldId id="339" r:id="rId41"/>
    <p:sldId id="309" r:id="rId42"/>
    <p:sldId id="310" r:id="rId43"/>
  </p:sldIdLst>
  <p:sldSz cx="9144000" cy="6858000" type="screen4x3"/>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2742" cy="466725"/>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97513" y="1"/>
            <a:ext cx="2982742" cy="466725"/>
          </a:xfrm>
          <a:prstGeom prst="rect">
            <a:avLst/>
          </a:prstGeom>
        </p:spPr>
        <p:txBody>
          <a:bodyPr vert="horz" lIns="91440" tIns="45720" rIns="91440" bIns="45720" rtlCol="0"/>
          <a:lstStyle>
            <a:lvl1pPr algn="r">
              <a:defRPr sz="1200"/>
            </a:lvl1pPr>
          </a:lstStyle>
          <a:p>
            <a:fld id="{0BB9FF9E-AB5F-44EF-9D47-BAF03B054B5A}" type="datetimeFigureOut">
              <a:rPr lang="en-CA" smtClean="0"/>
              <a:t>28/03/2016</a:t>
            </a:fld>
            <a:endParaRPr lang="en-CA"/>
          </a:p>
        </p:txBody>
      </p:sp>
      <p:sp>
        <p:nvSpPr>
          <p:cNvPr id="4" name="Footer Placeholder 3"/>
          <p:cNvSpPr>
            <a:spLocks noGrp="1"/>
          </p:cNvSpPr>
          <p:nvPr>
            <p:ph type="ftr" sz="quarter" idx="2"/>
          </p:nvPr>
        </p:nvSpPr>
        <p:spPr>
          <a:xfrm>
            <a:off x="1" y="8829676"/>
            <a:ext cx="2982742" cy="466725"/>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97513" y="8829676"/>
            <a:ext cx="2982742" cy="466725"/>
          </a:xfrm>
          <a:prstGeom prst="rect">
            <a:avLst/>
          </a:prstGeom>
        </p:spPr>
        <p:txBody>
          <a:bodyPr vert="horz" lIns="91440" tIns="45720" rIns="91440" bIns="45720" rtlCol="0" anchor="b"/>
          <a:lstStyle>
            <a:lvl1pPr algn="r">
              <a:defRPr sz="1200"/>
            </a:lvl1pPr>
          </a:lstStyle>
          <a:p>
            <a:fld id="{E55C147A-6458-4E51-8841-1C1C68188903}" type="slidenum">
              <a:rPr lang="en-CA" smtClean="0"/>
              <a:t>‹#›</a:t>
            </a:fld>
            <a:endParaRPr lang="en-CA"/>
          </a:p>
        </p:txBody>
      </p:sp>
    </p:spTree>
    <p:extLst>
      <p:ext uri="{BB962C8B-B14F-4D97-AF65-F5344CB8AC3E}">
        <p14:creationId xmlns:p14="http://schemas.microsoft.com/office/powerpoint/2010/main" val="3410694643"/>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898102" y="0"/>
            <a:ext cx="2982119" cy="466434"/>
          </a:xfrm>
          <a:prstGeom prst="rect">
            <a:avLst/>
          </a:prstGeom>
        </p:spPr>
        <p:txBody>
          <a:bodyPr vert="horz" lIns="93177" tIns="46589" rIns="93177" bIns="46589" rtlCol="0"/>
          <a:lstStyle>
            <a:lvl1pPr algn="r">
              <a:defRPr sz="1200"/>
            </a:lvl1pPr>
          </a:lstStyle>
          <a:p>
            <a:fld id="{063C916C-ADCC-4E5D-8F9B-7F9F434688FA}" type="datetimeFigureOut">
              <a:rPr lang="en-CA" smtClean="0"/>
              <a:pPr/>
              <a:t>28/03/2016</a:t>
            </a:fld>
            <a:endParaRPr lang="en-CA"/>
          </a:p>
        </p:txBody>
      </p:sp>
      <p:sp>
        <p:nvSpPr>
          <p:cNvPr id="4" name="Slide Image Placeholder 3"/>
          <p:cNvSpPr>
            <a:spLocks noGrp="1" noRot="1" noChangeAspect="1"/>
          </p:cNvSpPr>
          <p:nvPr>
            <p:ph type="sldImg" idx="2"/>
          </p:nvPr>
        </p:nvSpPr>
        <p:spPr>
          <a:xfrm>
            <a:off x="1350963" y="1162050"/>
            <a:ext cx="4179887"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8"/>
            <a:ext cx="2982119"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898102" y="8829968"/>
            <a:ext cx="2982119" cy="466433"/>
          </a:xfrm>
          <a:prstGeom prst="rect">
            <a:avLst/>
          </a:prstGeom>
        </p:spPr>
        <p:txBody>
          <a:bodyPr vert="horz" lIns="93177" tIns="46589" rIns="93177" bIns="46589" rtlCol="0" anchor="b"/>
          <a:lstStyle>
            <a:lvl1pPr algn="r">
              <a:defRPr sz="1200"/>
            </a:lvl1pPr>
          </a:lstStyle>
          <a:p>
            <a:fld id="{DA54F75D-AF3D-46F9-A31D-DC218CF2F85A}" type="slidenum">
              <a:rPr lang="en-CA" smtClean="0"/>
              <a:pPr/>
              <a:t>‹#›</a:t>
            </a:fld>
            <a:endParaRPr lang="en-CA"/>
          </a:p>
        </p:txBody>
      </p:sp>
    </p:spTree>
    <p:extLst>
      <p:ext uri="{BB962C8B-B14F-4D97-AF65-F5344CB8AC3E}">
        <p14:creationId xmlns:p14="http://schemas.microsoft.com/office/powerpoint/2010/main" val="708456794"/>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DA54F75D-AF3D-46F9-A31D-DC218CF2F85A}" type="slidenum">
              <a:rPr lang="en-CA" smtClean="0"/>
              <a:pPr/>
              <a:t>1</a:t>
            </a:fld>
            <a:endParaRPr lang="en-CA"/>
          </a:p>
        </p:txBody>
      </p:sp>
      <p:sp>
        <p:nvSpPr>
          <p:cNvPr id="6" name="Header Placeholder 5"/>
          <p:cNvSpPr>
            <a:spLocks noGrp="1"/>
          </p:cNvSpPr>
          <p:nvPr>
            <p:ph type="hdr" sz="quarter" idx="11"/>
          </p:nvPr>
        </p:nvSpPr>
        <p:spPr/>
        <p:txBody>
          <a:bodyPr/>
          <a:lstStyle/>
          <a:p>
            <a:endParaRPr lang="en-CA"/>
          </a:p>
        </p:txBody>
      </p:sp>
    </p:spTree>
    <p:extLst>
      <p:ext uri="{BB962C8B-B14F-4D97-AF65-F5344CB8AC3E}">
        <p14:creationId xmlns:p14="http://schemas.microsoft.com/office/powerpoint/2010/main" val="3294735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DA54F75D-AF3D-46F9-A31D-DC218CF2F85A}" type="slidenum">
              <a:rPr lang="en-CA" smtClean="0"/>
              <a:pPr/>
              <a:t>4</a:t>
            </a:fld>
            <a:endParaRPr lang="en-CA"/>
          </a:p>
        </p:txBody>
      </p:sp>
      <p:sp>
        <p:nvSpPr>
          <p:cNvPr id="6" name="Header Placeholder 5"/>
          <p:cNvSpPr>
            <a:spLocks noGrp="1"/>
          </p:cNvSpPr>
          <p:nvPr>
            <p:ph type="hdr" sz="quarter" idx="11"/>
          </p:nvPr>
        </p:nvSpPr>
        <p:spPr/>
        <p:txBody>
          <a:bodyPr/>
          <a:lstStyle/>
          <a:p>
            <a:endParaRPr lang="en-CA"/>
          </a:p>
        </p:txBody>
      </p:sp>
    </p:spTree>
    <p:extLst>
      <p:ext uri="{BB962C8B-B14F-4D97-AF65-F5344CB8AC3E}">
        <p14:creationId xmlns:p14="http://schemas.microsoft.com/office/powerpoint/2010/main" val="1451464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DA54F75D-AF3D-46F9-A31D-DC218CF2F85A}" type="slidenum">
              <a:rPr lang="en-CA" smtClean="0"/>
              <a:pPr/>
              <a:t>28</a:t>
            </a:fld>
            <a:endParaRPr lang="en-CA"/>
          </a:p>
        </p:txBody>
      </p:sp>
      <p:sp>
        <p:nvSpPr>
          <p:cNvPr id="5" name="Header Placeholder 4"/>
          <p:cNvSpPr>
            <a:spLocks noGrp="1"/>
          </p:cNvSpPr>
          <p:nvPr>
            <p:ph type="hdr" sz="quarter" idx="11"/>
          </p:nvPr>
        </p:nvSpPr>
        <p:spPr/>
        <p:txBody>
          <a:bodyPr/>
          <a:lstStyle/>
          <a:p>
            <a:endParaRPr lang="en-CA"/>
          </a:p>
        </p:txBody>
      </p:sp>
    </p:spTree>
    <p:extLst>
      <p:ext uri="{BB962C8B-B14F-4D97-AF65-F5344CB8AC3E}">
        <p14:creationId xmlns:p14="http://schemas.microsoft.com/office/powerpoint/2010/main" val="136114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ED582D5-DF06-4CFD-AAAC-F4AC7B95064A}" type="datetime1">
              <a:rPr lang="en-US" smtClean="0"/>
              <a:t>3/28/2016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532DF24-1B28-435C-B085-288AABD57A57}" type="datetime1">
              <a:rPr lang="en-US" smtClean="0"/>
              <a:t>3/28/2016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CC02171-CB6D-4E14-A30B-4B5ADB737A56}" type="datetime1">
              <a:rPr lang="en-US" smtClean="0"/>
              <a:t>3/28/2016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D541D75-9A14-47FE-B3EB-087A2A99F864}" type="datetime1">
              <a:rPr lang="en-US" smtClean="0"/>
              <a:t>3/28/2016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C9A5030-C8A6-4D33-961A-D2FD29AFE536}" type="datetime1">
              <a:rPr lang="en-US" smtClean="0"/>
              <a:t>3/28/2016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78DAB0D-FABB-458D-8AE5-F3A5436CA8E3}" type="datetime1">
              <a:rPr lang="en-US" smtClean="0"/>
              <a:t>3/28/2016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22CED34C-75BD-4E4E-AEB1-6DB4D9A785AA}" type="datetime1">
              <a:rPr lang="en-US" smtClean="0"/>
              <a:t>3/28/2016</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A9824B73-7BB8-42A0-BA69-5E5EB4A19EEF}" type="datetime1">
              <a:rPr lang="en-US" smtClean="0"/>
              <a:t>3/28/2016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BACFC70-A9C5-42D1-A0B3-33D600CB0999}" type="datetime1">
              <a:rPr lang="en-US" smtClean="0"/>
              <a:t>3/28/2016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B7C2E5DE-96A2-42C7-9E94-E69CA7EDC7B7}" type="datetime1">
              <a:rPr lang="en-US" smtClean="0"/>
              <a:t>3/28/2016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7A5D7F6-84A3-4D2A-8D4D-579E3A364FDE}" type="datetime1">
              <a:rPr lang="en-US" smtClean="0"/>
              <a:t>3/28/2016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3872650-0993-0043-91F1-F7DE4C62845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d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mc:AlternateContent xmlns:mc="http://schemas.openxmlformats.org/markup-compatibility/2006">
          <mc:Choice xmlns="" xmlns:mv="urn:schemas-microsoft-com:mac:vml" xmlns:ma="http://schemas.microsoft.com/office/mac/drawingml/2008/main" Requires="ma">
            <a:blipFill rotWithShape="1">
              <a:blip r:embed="rId13"/>
              <a:stretch>
                <a:fillRect/>
              </a:stretch>
            </a:blipFill>
          </mc:Choice>
          <mc:Fallback>
            <a:blipFill rotWithShape="1">
              <a:blip r:embed="rId14"/>
              <a:stretch>
                <a:fillRect/>
              </a:stretch>
            </a:blipFill>
          </mc:Fallback>
        </mc:AlternateContent>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457200" y="1600201"/>
            <a:ext cx="8229600" cy="42672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iriam@isaacsco.c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latin typeface="Arial" panose="020B0604020202020204" pitchFamily="34" charset="0"/>
                <a:cs typeface="Arial" panose="020B0604020202020204" pitchFamily="34" charset="0"/>
              </a:rPr>
              <a:t>Indemnity &amp; Insurance Provisions in the Occupiers’ Liability Context</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lnSpcReduction="10000"/>
          </a:bodyPr>
          <a:lstStyle/>
          <a:p>
            <a:r>
              <a:rPr lang="en-US" sz="2400" dirty="0" smtClean="0">
                <a:latin typeface="Arial" panose="020B0604020202020204" pitchFamily="34" charset="0"/>
                <a:cs typeface="Arial" panose="020B0604020202020204" pitchFamily="34" charset="0"/>
              </a:rPr>
              <a:t>Miriam Tepperman</a:t>
            </a:r>
          </a:p>
          <a:p>
            <a:r>
              <a:rPr lang="en-US" sz="2400" dirty="0" smtClean="0">
                <a:latin typeface="Arial" panose="020B0604020202020204" pitchFamily="34" charset="0"/>
                <a:cs typeface="Arial" panose="020B0604020202020204" pitchFamily="34" charset="0"/>
              </a:rPr>
              <a:t>Isaacs &amp; Co., Partner</a:t>
            </a:r>
          </a:p>
          <a:p>
            <a:r>
              <a:rPr lang="en-US" sz="2400" dirty="0" smtClean="0">
                <a:latin typeface="Arial" panose="020B0604020202020204" pitchFamily="34" charset="0"/>
                <a:cs typeface="Arial" panose="020B0604020202020204" pitchFamily="34" charset="0"/>
              </a:rPr>
              <a:t>Direct: (416) 601-6805</a:t>
            </a:r>
          </a:p>
          <a:p>
            <a:r>
              <a:rPr lang="en-US" sz="2400" dirty="0" smtClean="0">
                <a:latin typeface="Arial" panose="020B0604020202020204" pitchFamily="34" charset="0"/>
                <a:cs typeface="Arial" panose="020B0604020202020204" pitchFamily="34" charset="0"/>
                <a:hlinkClick r:id="rId3"/>
              </a:rPr>
              <a:t>miriam@isaacsco.ca</a:t>
            </a:r>
            <a:endParaRPr lang="en-US" sz="2400" dirty="0" smtClean="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a:xfrm>
            <a:off x="6876256" y="88663"/>
            <a:ext cx="2133600" cy="365125"/>
          </a:xfrm>
        </p:spPr>
        <p:txBody>
          <a:bodyPr/>
          <a:lstStyle/>
          <a:p>
            <a:r>
              <a:rPr lang="en-US" dirty="0" smtClean="0"/>
              <a:t>			</a:t>
            </a:r>
            <a:fld id="{B3872650-0993-0043-91F1-F7DE4C62845B}"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dirty="0" smtClean="0">
                <a:latin typeface="Arial" panose="020B0604020202020204" pitchFamily="34" charset="0"/>
                <a:cs typeface="Arial" panose="020B0604020202020204" pitchFamily="34" charset="0"/>
              </a:rPr>
              <a:t>Delegation of the Duty</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just">
              <a:buNone/>
            </a:pPr>
            <a:endParaRPr lang="en-CA" sz="1600" dirty="0">
              <a:latin typeface="Arial" panose="020B0604020202020204" pitchFamily="34" charset="0"/>
              <a:cs typeface="Arial" panose="020B0604020202020204" pitchFamily="34" charset="0"/>
            </a:endParaRPr>
          </a:p>
          <a:p>
            <a:pPr marL="0" indent="0" algn="just">
              <a:buNone/>
            </a:pPr>
            <a:r>
              <a:rPr lang="en-CA" sz="1800" dirty="0" smtClean="0">
                <a:latin typeface="Arial" panose="020B0604020202020204" pitchFamily="34" charset="0"/>
                <a:cs typeface="Arial" panose="020B0604020202020204" pitchFamily="34" charset="0"/>
              </a:rPr>
              <a:t>6. (1) “</a:t>
            </a:r>
            <a:r>
              <a:rPr lang="en-CA" sz="1800" i="1" dirty="0" smtClean="0">
                <a:latin typeface="Arial" panose="020B0604020202020204" pitchFamily="34" charset="0"/>
                <a:cs typeface="Arial" panose="020B0604020202020204" pitchFamily="34" charset="0"/>
              </a:rPr>
              <a:t>Where damage to any person or his or her property is caused by the negligence of an independent contractor employed by the occupier, the occupier is not on that account liable if in all the circumstances the occupier had acted reasonably in entrusting the work to the independent contractor, if the occupier had taken such steps, if any, as the occupier reasonably ought in order to be satisfied that the contractor was competent and that the work had been properly done, and if it was reasonable that the work performed by the independent contractor should have been undertaken.”</a:t>
            </a:r>
          </a:p>
          <a:p>
            <a:pPr marL="0" indent="0" algn="just">
              <a:buNone/>
            </a:pPr>
            <a:endParaRPr lang="en-CA" sz="1800" i="1" dirty="0" smtClean="0">
              <a:latin typeface="Arial" panose="020B0604020202020204" pitchFamily="34" charset="0"/>
              <a:cs typeface="Arial" panose="020B0604020202020204" pitchFamily="34" charset="0"/>
            </a:endParaRPr>
          </a:p>
          <a:p>
            <a:pPr marL="0" indent="0" algn="just">
              <a:buNone/>
            </a:pPr>
            <a:r>
              <a:rPr lang="en-CA" sz="1800" dirty="0" smtClean="0">
                <a:latin typeface="Arial" panose="020B0604020202020204" pitchFamily="34" charset="0"/>
                <a:cs typeface="Arial" panose="020B0604020202020204" pitchFamily="34" charset="0"/>
              </a:rPr>
              <a:t>Subsection 6(1) permits an owner/occupier to transfer its responsibility over making the occupied premises safe to contractors so long as the occupier acts reasonably and takes steps (one or more) to ascertain the contractor’s competence.</a:t>
            </a:r>
          </a:p>
          <a:p>
            <a:pPr marL="0" indent="0" algn="just">
              <a:buNone/>
            </a:pPr>
            <a:endParaRPr lang="en-CA" sz="1800" i="1" dirty="0" smtClean="0">
              <a:latin typeface="Arial" panose="020B0604020202020204" pitchFamily="34" charset="0"/>
              <a:cs typeface="Arial" panose="020B0604020202020204" pitchFamily="34" charset="0"/>
            </a:endParaRPr>
          </a:p>
          <a:p>
            <a:pPr marL="0" indent="0" algn="just">
              <a:buNone/>
            </a:pPr>
            <a:endParaRPr lang="en-CA"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7010400" y="0"/>
            <a:ext cx="2133600" cy="365125"/>
          </a:xfrm>
        </p:spPr>
        <p:txBody>
          <a:bodyPr/>
          <a:lstStyle/>
          <a:p>
            <a:r>
              <a:rPr lang="en-US" dirty="0" smtClean="0"/>
              <a:t>			</a:t>
            </a:r>
            <a:fld id="{B3872650-0993-0043-91F1-F7DE4C62845B}" type="slidenum">
              <a:rPr lang="en-US" smtClean="0"/>
              <a:pPr/>
              <a:t>10</a:t>
            </a:fld>
            <a:endParaRPr lang="en-US" dirty="0"/>
          </a:p>
        </p:txBody>
      </p:sp>
    </p:spTree>
    <p:extLst>
      <p:ext uri="{BB962C8B-B14F-4D97-AF65-F5344CB8AC3E}">
        <p14:creationId xmlns:p14="http://schemas.microsoft.com/office/powerpoint/2010/main" val="22730354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dirty="0" smtClean="0">
                <a:latin typeface="Arial" panose="020B0604020202020204" pitchFamily="34" charset="0"/>
                <a:cs typeface="Arial" panose="020B0604020202020204" pitchFamily="34" charset="0"/>
              </a:rPr>
              <a:t>Delegation of the Duty</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r>
              <a:rPr lang="en-CA" sz="2000" dirty="0" smtClean="0">
                <a:latin typeface="Arial" panose="020B0604020202020204" pitchFamily="34" charset="0"/>
                <a:cs typeface="Arial" panose="020B0604020202020204" pitchFamily="34" charset="0"/>
              </a:rPr>
              <a:t>An owner/occupier may avoid liability by hiring a contractor to do whatever is required to make the premises safe if the owner/occupier:</a:t>
            </a:r>
          </a:p>
          <a:p>
            <a:pPr marL="0" indent="0" algn="just">
              <a:buNone/>
            </a:pPr>
            <a:r>
              <a:rPr lang="en-CA" sz="2000" dirty="0">
                <a:latin typeface="Arial" panose="020B0604020202020204" pitchFamily="34" charset="0"/>
                <a:cs typeface="Arial" panose="020B0604020202020204" pitchFamily="34" charset="0"/>
              </a:rPr>
              <a:t>	</a:t>
            </a:r>
            <a:endParaRPr lang="en-CA" sz="2000" dirty="0" smtClean="0">
              <a:latin typeface="Arial" panose="020B0604020202020204" pitchFamily="34" charset="0"/>
              <a:cs typeface="Arial" panose="020B0604020202020204" pitchFamily="34" charset="0"/>
            </a:endParaRPr>
          </a:p>
          <a:p>
            <a:pPr marL="0" indent="0" algn="just">
              <a:buNone/>
            </a:pPr>
            <a:r>
              <a:rPr lang="en-CA" sz="2000" dirty="0">
                <a:latin typeface="Arial" panose="020B0604020202020204" pitchFamily="34" charset="0"/>
                <a:cs typeface="Arial" panose="020B0604020202020204" pitchFamily="34" charset="0"/>
              </a:rPr>
              <a:t>	</a:t>
            </a:r>
            <a:r>
              <a:rPr lang="en-CA" sz="2000" dirty="0" smtClean="0">
                <a:latin typeface="Arial" panose="020B0604020202020204" pitchFamily="34" charset="0"/>
                <a:cs typeface="Arial" panose="020B0604020202020204" pitchFamily="34" charset="0"/>
              </a:rPr>
              <a:t>1.   Acted reasonably in entrusting the work to the contractor;</a:t>
            </a:r>
          </a:p>
          <a:p>
            <a:pPr marL="0" indent="0" algn="just">
              <a:buNone/>
            </a:pPr>
            <a:r>
              <a:rPr lang="en-CA" sz="2000" dirty="0">
                <a:latin typeface="Arial" panose="020B0604020202020204" pitchFamily="34" charset="0"/>
                <a:cs typeface="Arial" panose="020B0604020202020204" pitchFamily="34" charset="0"/>
              </a:rPr>
              <a:t>	</a:t>
            </a:r>
            <a:r>
              <a:rPr lang="en-CA" sz="2000" dirty="0" smtClean="0">
                <a:latin typeface="Arial" panose="020B0604020202020204" pitchFamily="34" charset="0"/>
                <a:cs typeface="Arial" panose="020B0604020202020204" pitchFamily="34" charset="0"/>
              </a:rPr>
              <a:t>2.  Took steps to be satisfied that the contractor was competent;</a:t>
            </a:r>
          </a:p>
          <a:p>
            <a:pPr marL="0" indent="0" algn="just">
              <a:buNone/>
            </a:pPr>
            <a:r>
              <a:rPr lang="en-CA" sz="2000" dirty="0">
                <a:latin typeface="Arial" panose="020B0604020202020204" pitchFamily="34" charset="0"/>
                <a:cs typeface="Arial" panose="020B0604020202020204" pitchFamily="34" charset="0"/>
              </a:rPr>
              <a:t>	</a:t>
            </a:r>
            <a:r>
              <a:rPr lang="en-CA" sz="2000" dirty="0" smtClean="0">
                <a:latin typeface="Arial" panose="020B0604020202020204" pitchFamily="34" charset="0"/>
                <a:cs typeface="Arial" panose="020B0604020202020204" pitchFamily="34" charset="0"/>
              </a:rPr>
              <a:t>3.  Took steps to be satisfied that the work had been properly done;</a:t>
            </a:r>
          </a:p>
          <a:p>
            <a:pPr marL="0" indent="0" algn="just">
              <a:buNone/>
            </a:pPr>
            <a:r>
              <a:rPr lang="en-CA" sz="2000" dirty="0">
                <a:latin typeface="Arial" panose="020B0604020202020204" pitchFamily="34" charset="0"/>
                <a:cs typeface="Arial" panose="020B0604020202020204" pitchFamily="34" charset="0"/>
              </a:rPr>
              <a:t>	</a:t>
            </a:r>
            <a:r>
              <a:rPr lang="en-CA" sz="2000" dirty="0" smtClean="0">
                <a:latin typeface="Arial" panose="020B0604020202020204" pitchFamily="34" charset="0"/>
                <a:cs typeface="Arial" panose="020B0604020202020204" pitchFamily="34" charset="0"/>
              </a:rPr>
              <a:t>4.  Ensured that the work undertaken by the contractor was 			     reasonably necessary.</a:t>
            </a:r>
          </a:p>
          <a:p>
            <a:pPr marL="0" indent="0" algn="just">
              <a:buNone/>
            </a:pPr>
            <a:endParaRPr lang="en-CA" sz="24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7010400" y="33977"/>
            <a:ext cx="2133600" cy="365125"/>
          </a:xfrm>
        </p:spPr>
        <p:txBody>
          <a:bodyPr/>
          <a:lstStyle/>
          <a:p>
            <a:r>
              <a:rPr lang="en-US" dirty="0" smtClean="0"/>
              <a:t>			</a:t>
            </a:r>
            <a:fld id="{B3872650-0993-0043-91F1-F7DE4C62845B}" type="slidenum">
              <a:rPr lang="en-US" smtClean="0"/>
              <a:pPr/>
              <a:t>11</a:t>
            </a:fld>
            <a:endParaRPr lang="en-US" dirty="0"/>
          </a:p>
        </p:txBody>
      </p:sp>
    </p:spTree>
    <p:extLst>
      <p:ext uri="{BB962C8B-B14F-4D97-AF65-F5344CB8AC3E}">
        <p14:creationId xmlns:p14="http://schemas.microsoft.com/office/powerpoint/2010/main" val="1188933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i="1" dirty="0" smtClean="0">
                <a:latin typeface="Arial" panose="020B0604020202020204" pitchFamily="34" charset="0"/>
                <a:cs typeface="Arial" panose="020B0604020202020204" pitchFamily="34" charset="0"/>
              </a:rPr>
              <a:t>Gardiner v. Thunder Bay Regional Hospital</a:t>
            </a:r>
            <a:endParaRPr lang="en-CA" sz="3200" dirty="0"/>
          </a:p>
        </p:txBody>
      </p:sp>
      <p:sp>
        <p:nvSpPr>
          <p:cNvPr id="3" name="Content Placeholder 2"/>
          <p:cNvSpPr>
            <a:spLocks noGrp="1"/>
          </p:cNvSpPr>
          <p:nvPr>
            <p:ph idx="1"/>
          </p:nvPr>
        </p:nvSpPr>
        <p:spPr/>
        <p:txBody>
          <a:bodyPr>
            <a:normAutofit fontScale="77500" lnSpcReduction="20000"/>
          </a:bodyPr>
          <a:lstStyle/>
          <a:p>
            <a:pPr marL="0" indent="0" algn="just">
              <a:buNone/>
            </a:pPr>
            <a:r>
              <a:rPr lang="en-CA" i="1" dirty="0" smtClean="0">
                <a:latin typeface="Arial" panose="020B0604020202020204" pitchFamily="34" charset="0"/>
                <a:cs typeface="Arial" panose="020B0604020202020204" pitchFamily="34" charset="0"/>
              </a:rPr>
              <a:t>Gardiner v. Thunder Bay Regional Hospital </a:t>
            </a:r>
            <a:r>
              <a:rPr lang="en-CA" dirty="0" smtClean="0">
                <a:latin typeface="Arial" panose="020B0604020202020204" pitchFamily="34" charset="0"/>
                <a:cs typeface="Arial" panose="020B0604020202020204" pitchFamily="34" charset="0"/>
              </a:rPr>
              <a:t>[1999] O.J. No. 833</a:t>
            </a:r>
          </a:p>
          <a:p>
            <a:pPr algn="just"/>
            <a:r>
              <a:rPr lang="en-CA" dirty="0" smtClean="0">
                <a:latin typeface="Arial" panose="020B0604020202020204" pitchFamily="34" charset="0"/>
                <a:cs typeface="Arial" panose="020B0604020202020204" pitchFamily="34" charset="0"/>
              </a:rPr>
              <a:t>Gardiner slipped on ice in a parking lot and sued the hospital. </a:t>
            </a:r>
          </a:p>
          <a:p>
            <a:pPr algn="just"/>
            <a:r>
              <a:rPr lang="en-CA" dirty="0" smtClean="0">
                <a:latin typeface="Arial" panose="020B0604020202020204" pitchFamily="34" charset="0"/>
                <a:cs typeface="Arial" panose="020B0604020202020204" pitchFamily="34" charset="0"/>
              </a:rPr>
              <a:t>The hospital hired a winter maintenance contractor.</a:t>
            </a:r>
          </a:p>
          <a:p>
            <a:pPr algn="just"/>
            <a:r>
              <a:rPr lang="en-CA" dirty="0" smtClean="0">
                <a:latin typeface="Arial" panose="020B0604020202020204" pitchFamily="34" charset="0"/>
                <a:cs typeface="Arial" panose="020B0604020202020204" pitchFamily="34" charset="0"/>
              </a:rPr>
              <a:t>There was a written contract requiring the contractor to remove snow if there was a buildup of 5 cm or more.</a:t>
            </a:r>
          </a:p>
          <a:p>
            <a:pPr algn="just"/>
            <a:r>
              <a:rPr lang="en-CA" dirty="0" smtClean="0">
                <a:latin typeface="Arial" panose="020B0604020202020204" pitchFamily="34" charset="0"/>
                <a:cs typeface="Arial" panose="020B0604020202020204" pitchFamily="34" charset="0"/>
              </a:rPr>
              <a:t>Hospital presented evidence that the parking lot was inspected in the morning and that it would respond to any reports by users that the lot was in dangerous condition.</a:t>
            </a:r>
          </a:p>
          <a:p>
            <a:pPr algn="just"/>
            <a:r>
              <a:rPr lang="en-CA" dirty="0" smtClean="0">
                <a:latin typeface="Arial" panose="020B0604020202020204" pitchFamily="34" charset="0"/>
                <a:cs typeface="Arial" panose="020B0604020202020204" pitchFamily="34" charset="0"/>
              </a:rPr>
              <a:t>The contractor was not a party to the action.</a:t>
            </a:r>
          </a:p>
          <a:p>
            <a:endParaRPr lang="en-CA" dirty="0"/>
          </a:p>
        </p:txBody>
      </p:sp>
      <p:sp>
        <p:nvSpPr>
          <p:cNvPr id="5" name="Slide Number Placeholder 4"/>
          <p:cNvSpPr>
            <a:spLocks noGrp="1"/>
          </p:cNvSpPr>
          <p:nvPr>
            <p:ph type="sldNum" sz="quarter" idx="12"/>
          </p:nvPr>
        </p:nvSpPr>
        <p:spPr>
          <a:xfrm>
            <a:off x="7010400" y="6682"/>
            <a:ext cx="2133600" cy="365125"/>
          </a:xfrm>
        </p:spPr>
        <p:txBody>
          <a:bodyPr/>
          <a:lstStyle/>
          <a:p>
            <a:r>
              <a:rPr lang="en-US" dirty="0" smtClean="0"/>
              <a:t>			</a:t>
            </a:r>
            <a:fld id="{B3872650-0993-0043-91F1-F7DE4C62845B}" type="slidenum">
              <a:rPr lang="en-US" smtClean="0"/>
              <a:pPr/>
              <a:t>12</a:t>
            </a:fld>
            <a:endParaRPr lang="en-US" dirty="0"/>
          </a:p>
        </p:txBody>
      </p:sp>
    </p:spTree>
    <p:extLst>
      <p:ext uri="{BB962C8B-B14F-4D97-AF65-F5344CB8AC3E}">
        <p14:creationId xmlns:p14="http://schemas.microsoft.com/office/powerpoint/2010/main" val="42155857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sz="3600" i="1" dirty="0">
                <a:latin typeface="Arial" panose="020B0604020202020204" pitchFamily="34" charset="0"/>
                <a:cs typeface="Arial" panose="020B0604020202020204" pitchFamily="34" charset="0"/>
              </a:rPr>
              <a:t>Gardiner v. Thunder Bay Regional Hospital</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CA" sz="2000" dirty="0" smtClean="0">
                <a:latin typeface="Arial" panose="020B0604020202020204" pitchFamily="34" charset="0"/>
                <a:cs typeface="Arial" panose="020B0604020202020204" pitchFamily="34" charset="0"/>
              </a:rPr>
              <a:t>The court summarized the duties of owner/occupiers as follows:</a:t>
            </a:r>
            <a:br>
              <a:rPr lang="en-CA" sz="2000" dirty="0" smtClean="0">
                <a:latin typeface="Arial" panose="020B0604020202020204" pitchFamily="34" charset="0"/>
                <a:cs typeface="Arial" panose="020B0604020202020204" pitchFamily="34" charset="0"/>
              </a:rPr>
            </a:br>
            <a:endParaRPr lang="en-CA" sz="2000" dirty="0" smtClean="0">
              <a:latin typeface="Arial" panose="020B0604020202020204" pitchFamily="34" charset="0"/>
              <a:cs typeface="Arial" panose="020B0604020202020204" pitchFamily="34" charset="0"/>
            </a:endParaRPr>
          </a:p>
          <a:p>
            <a:pPr marL="457200" indent="-457200" algn="just">
              <a:buFont typeface="+mj-lt"/>
              <a:buAutoNum type="arabicPeriod"/>
            </a:pPr>
            <a:r>
              <a:rPr lang="en-CA" sz="2000" dirty="0" smtClean="0">
                <a:latin typeface="Arial" panose="020B0604020202020204" pitchFamily="34" charset="0"/>
                <a:cs typeface="Arial" panose="020B0604020202020204" pitchFamily="34" charset="0"/>
              </a:rPr>
              <a:t>The owner should take </a:t>
            </a:r>
            <a:r>
              <a:rPr lang="en-CA" sz="2000" u="sng" dirty="0" smtClean="0">
                <a:latin typeface="Arial" panose="020B0604020202020204" pitchFamily="34" charset="0"/>
                <a:cs typeface="Arial" panose="020B0604020202020204" pitchFamily="34" charset="0"/>
              </a:rPr>
              <a:t>reasonable care, considering all of the circumstances,</a:t>
            </a:r>
            <a:r>
              <a:rPr lang="en-CA" sz="2000" dirty="0" smtClean="0">
                <a:latin typeface="Arial" panose="020B0604020202020204" pitchFamily="34" charset="0"/>
                <a:cs typeface="Arial" panose="020B0604020202020204" pitchFamily="34" charset="0"/>
              </a:rPr>
              <a:t> to see that persons on the premises are reasonably safe;</a:t>
            </a:r>
          </a:p>
          <a:p>
            <a:pPr marL="457200" indent="-457200" algn="just">
              <a:buFont typeface="+mj-lt"/>
              <a:buAutoNum type="arabicPeriod"/>
            </a:pPr>
            <a:r>
              <a:rPr lang="en-CA" sz="2000" dirty="0" smtClean="0">
                <a:latin typeface="Arial" panose="020B0604020202020204" pitchFamily="34" charset="0"/>
                <a:cs typeface="Arial" panose="020B0604020202020204" pitchFamily="34" charset="0"/>
              </a:rPr>
              <a:t>Where there is a </a:t>
            </a:r>
            <a:r>
              <a:rPr lang="en-CA" sz="2000" u="sng" dirty="0" smtClean="0">
                <a:latin typeface="Arial" panose="020B0604020202020204" pitchFamily="34" charset="0"/>
                <a:cs typeface="Arial" panose="020B0604020202020204" pitchFamily="34" charset="0"/>
              </a:rPr>
              <a:t>known danger</a:t>
            </a:r>
            <a:r>
              <a:rPr lang="en-CA" sz="2000" dirty="0" smtClean="0">
                <a:latin typeface="Arial" panose="020B0604020202020204" pitchFamily="34" charset="0"/>
                <a:cs typeface="Arial" panose="020B0604020202020204" pitchFamily="34" charset="0"/>
              </a:rPr>
              <a:t>, such as ice and snow conditions, the owner must have a </a:t>
            </a:r>
            <a:r>
              <a:rPr lang="en-CA" sz="2000" u="sng" dirty="0" smtClean="0">
                <a:latin typeface="Arial" panose="020B0604020202020204" pitchFamily="34" charset="0"/>
                <a:cs typeface="Arial" panose="020B0604020202020204" pitchFamily="34" charset="0"/>
              </a:rPr>
              <a:t>reasonable system</a:t>
            </a:r>
            <a:r>
              <a:rPr lang="en-CA" sz="2000" dirty="0" smtClean="0">
                <a:latin typeface="Arial" panose="020B0604020202020204" pitchFamily="34" charset="0"/>
                <a:cs typeface="Arial" panose="020B0604020202020204" pitchFamily="34" charset="0"/>
              </a:rPr>
              <a:t> in place to ensure users will be reasonably safe on the premises;</a:t>
            </a:r>
          </a:p>
          <a:p>
            <a:pPr marL="457200" indent="-457200" algn="just">
              <a:buFont typeface="+mj-lt"/>
              <a:buAutoNum type="arabicPeriod"/>
            </a:pPr>
            <a:r>
              <a:rPr lang="en-CA" sz="2000" dirty="0" smtClean="0">
                <a:latin typeface="Arial" panose="020B0604020202020204" pitchFamily="34" charset="0"/>
                <a:cs typeface="Arial" panose="020B0604020202020204" pitchFamily="34" charset="0"/>
              </a:rPr>
              <a:t>It is not enough to merely establish a system – the system must be </a:t>
            </a:r>
            <a:r>
              <a:rPr lang="en-CA" sz="2000" u="sng" dirty="0" smtClean="0">
                <a:latin typeface="Arial" panose="020B0604020202020204" pitchFamily="34" charset="0"/>
                <a:cs typeface="Arial" panose="020B0604020202020204" pitchFamily="34" charset="0"/>
              </a:rPr>
              <a:t>functioning properly.</a:t>
            </a:r>
          </a:p>
          <a:p>
            <a:pPr marL="0" indent="0">
              <a:buNone/>
            </a:pPr>
            <a:endParaRPr lang="en-CA" sz="2400" dirty="0">
              <a:latin typeface="Arial" panose="020B0604020202020204" pitchFamily="34" charset="0"/>
              <a:cs typeface="Arial" panose="020B0604020202020204" pitchFamily="34" charset="0"/>
            </a:endParaRPr>
          </a:p>
          <a:p>
            <a:pPr marL="0" indent="0">
              <a:buNone/>
            </a:pPr>
            <a:r>
              <a:rPr lang="en-CA" sz="2400" dirty="0" smtClean="0">
                <a:latin typeface="Arial" panose="020B0604020202020204" pitchFamily="34" charset="0"/>
                <a:cs typeface="Arial" panose="020B0604020202020204" pitchFamily="34" charset="0"/>
              </a:rPr>
              <a:t>	</a:t>
            </a:r>
            <a:endParaRPr lang="en-CA"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7010400" y="33977"/>
            <a:ext cx="2133600" cy="365125"/>
          </a:xfrm>
        </p:spPr>
        <p:txBody>
          <a:bodyPr/>
          <a:lstStyle/>
          <a:p>
            <a:r>
              <a:rPr lang="en-US" dirty="0" smtClean="0"/>
              <a:t>			</a:t>
            </a:r>
            <a:fld id="{B3872650-0993-0043-91F1-F7DE4C62845B}" type="slidenum">
              <a:rPr lang="en-US" smtClean="0"/>
              <a:pPr/>
              <a:t>13</a:t>
            </a:fld>
            <a:endParaRPr lang="en-US" dirty="0"/>
          </a:p>
        </p:txBody>
      </p:sp>
    </p:spTree>
    <p:extLst>
      <p:ext uri="{BB962C8B-B14F-4D97-AF65-F5344CB8AC3E}">
        <p14:creationId xmlns:p14="http://schemas.microsoft.com/office/powerpoint/2010/main" val="25869530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sz="3600" i="1" dirty="0">
                <a:latin typeface="Arial" panose="020B0604020202020204" pitchFamily="34" charset="0"/>
                <a:cs typeface="Arial" panose="020B0604020202020204" pitchFamily="34" charset="0"/>
              </a:rPr>
              <a:t>Gardiner v. Thunder Bay Regional Hospital</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lgn="just">
              <a:buNone/>
            </a:pPr>
            <a:r>
              <a:rPr lang="en-CA" sz="2400" i="1" dirty="0" smtClean="0">
                <a:latin typeface="Arial" panose="020B0604020202020204" pitchFamily="34" charset="0"/>
                <a:cs typeface="Arial" panose="020B0604020202020204" pitchFamily="34" charset="0"/>
              </a:rPr>
              <a:t>“The defendant had a winter maintenance system in place which, while not foolproof, was reasonable under all of the circumstances, as was its implementation.”</a:t>
            </a:r>
          </a:p>
          <a:p>
            <a:pPr marL="0" indent="0">
              <a:buNone/>
            </a:pPr>
            <a:endParaRPr lang="en-CA" dirty="0" smtClean="0"/>
          </a:p>
        </p:txBody>
      </p:sp>
      <p:sp>
        <p:nvSpPr>
          <p:cNvPr id="5" name="Slide Number Placeholder 4"/>
          <p:cNvSpPr>
            <a:spLocks noGrp="1"/>
          </p:cNvSpPr>
          <p:nvPr>
            <p:ph type="sldNum" sz="quarter" idx="12"/>
          </p:nvPr>
        </p:nvSpPr>
        <p:spPr>
          <a:xfrm>
            <a:off x="7012675" y="-2055"/>
            <a:ext cx="2133600" cy="365125"/>
          </a:xfrm>
        </p:spPr>
        <p:txBody>
          <a:bodyPr/>
          <a:lstStyle/>
          <a:p>
            <a:r>
              <a:rPr lang="en-US" dirty="0" smtClean="0"/>
              <a:t>			</a:t>
            </a:r>
            <a:fld id="{B3872650-0993-0043-91F1-F7DE4C62845B}" type="slidenum">
              <a:rPr lang="en-US" smtClean="0"/>
              <a:pPr/>
              <a:t>14</a:t>
            </a:fld>
            <a:endParaRPr lang="en-US" dirty="0"/>
          </a:p>
        </p:txBody>
      </p:sp>
    </p:spTree>
    <p:extLst>
      <p:ext uri="{BB962C8B-B14F-4D97-AF65-F5344CB8AC3E}">
        <p14:creationId xmlns:p14="http://schemas.microsoft.com/office/powerpoint/2010/main" val="5174722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dirty="0" smtClean="0">
                <a:latin typeface="Arial" panose="020B0604020202020204" pitchFamily="34" charset="0"/>
                <a:cs typeface="Arial" panose="020B0604020202020204" pitchFamily="34" charset="0"/>
              </a:rPr>
              <a:t>Contracting out of Liability</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r>
              <a:rPr lang="en-CA" sz="2400" dirty="0" smtClean="0">
                <a:latin typeface="Arial" panose="020B0604020202020204" pitchFamily="34" charset="0"/>
                <a:cs typeface="Arial" panose="020B0604020202020204" pitchFamily="34" charset="0"/>
              </a:rPr>
              <a:t>Not only is it possible for an owner to transfer its responsibility under the </a:t>
            </a:r>
            <a:r>
              <a:rPr lang="en-CA" sz="2400" i="1" dirty="0" smtClean="0">
                <a:latin typeface="Arial" panose="020B0604020202020204" pitchFamily="34" charset="0"/>
                <a:cs typeface="Arial" panose="020B0604020202020204" pitchFamily="34" charset="0"/>
              </a:rPr>
              <a:t>Occupiers’ Liability Act </a:t>
            </a:r>
            <a:r>
              <a:rPr lang="en-CA" sz="2400" dirty="0" smtClean="0">
                <a:latin typeface="Arial" panose="020B0604020202020204" pitchFamily="34" charset="0"/>
                <a:cs typeface="Arial" panose="020B0604020202020204" pitchFamily="34" charset="0"/>
              </a:rPr>
              <a:t>to a contractor, but it may be able to contract out liability altogether. </a:t>
            </a:r>
            <a:r>
              <a:rPr lang="en-CA" sz="2400" dirty="0">
                <a:latin typeface="Arial" panose="020B0604020202020204" pitchFamily="34" charset="0"/>
                <a:cs typeface="Arial" panose="020B0604020202020204" pitchFamily="34" charset="0"/>
              </a:rPr>
              <a:t> </a:t>
            </a:r>
            <a:endParaRPr lang="en-CA" sz="2400" dirty="0" smtClean="0">
              <a:latin typeface="Arial" panose="020B0604020202020204" pitchFamily="34" charset="0"/>
              <a:cs typeface="Arial" panose="020B0604020202020204" pitchFamily="34" charset="0"/>
            </a:endParaRPr>
          </a:p>
          <a:p>
            <a:pPr marL="0" indent="0" algn="just">
              <a:buNone/>
            </a:pPr>
            <a:endParaRPr lang="en-CA" sz="2400" dirty="0" smtClean="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7010400" y="20329"/>
            <a:ext cx="2133600" cy="365125"/>
          </a:xfrm>
        </p:spPr>
        <p:txBody>
          <a:bodyPr/>
          <a:lstStyle/>
          <a:p>
            <a:r>
              <a:rPr lang="en-US" dirty="0" smtClean="0"/>
              <a:t>			</a:t>
            </a:r>
            <a:fld id="{B3872650-0993-0043-91F1-F7DE4C62845B}" type="slidenum">
              <a:rPr lang="en-US" smtClean="0"/>
              <a:pPr/>
              <a:t>15</a:t>
            </a:fld>
            <a:endParaRPr lang="en-US" dirty="0"/>
          </a:p>
        </p:txBody>
      </p:sp>
    </p:spTree>
    <p:extLst>
      <p:ext uri="{BB962C8B-B14F-4D97-AF65-F5344CB8AC3E}">
        <p14:creationId xmlns:p14="http://schemas.microsoft.com/office/powerpoint/2010/main" val="36487774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4000" dirty="0" smtClean="0">
                <a:latin typeface="Arial" panose="020B0604020202020204" pitchFamily="34" charset="0"/>
                <a:cs typeface="Arial" panose="020B0604020202020204" pitchFamily="34" charset="0"/>
              </a:rPr>
              <a:t>Part II – Indemnity Provisions</a:t>
            </a:r>
            <a:endParaRPr lang="en-CA" sz="40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endParaRPr lang="en-CA" dirty="0"/>
          </a:p>
        </p:txBody>
      </p:sp>
      <p:sp>
        <p:nvSpPr>
          <p:cNvPr id="5" name="Slide Number Placeholder 4"/>
          <p:cNvSpPr>
            <a:spLocks noGrp="1"/>
          </p:cNvSpPr>
          <p:nvPr>
            <p:ph type="sldNum" sz="quarter" idx="12"/>
          </p:nvPr>
        </p:nvSpPr>
        <p:spPr>
          <a:xfrm>
            <a:off x="7010400" y="23789"/>
            <a:ext cx="2133600" cy="365125"/>
          </a:xfrm>
        </p:spPr>
        <p:txBody>
          <a:bodyPr/>
          <a:lstStyle/>
          <a:p>
            <a:r>
              <a:rPr lang="en-US" dirty="0" smtClean="0"/>
              <a:t>			</a:t>
            </a:r>
            <a:fld id="{B3872650-0993-0043-91F1-F7DE4C62845B}" type="slidenum">
              <a:rPr lang="en-US" smtClean="0"/>
              <a:pPr/>
              <a:t>16</a:t>
            </a:fld>
            <a:endParaRPr lang="en-US" dirty="0"/>
          </a:p>
        </p:txBody>
      </p:sp>
    </p:spTree>
    <p:extLst>
      <p:ext uri="{BB962C8B-B14F-4D97-AF65-F5344CB8AC3E}">
        <p14:creationId xmlns:p14="http://schemas.microsoft.com/office/powerpoint/2010/main" val="39538851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dirty="0" smtClean="0">
                <a:latin typeface="Arial" panose="020B0604020202020204" pitchFamily="34" charset="0"/>
                <a:cs typeface="Arial" panose="020B0604020202020204" pitchFamily="34" charset="0"/>
              </a:rPr>
              <a:t>Indemnity Clauses</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a:bodyPr>
          <a:lstStyle/>
          <a:p>
            <a:pPr algn="just"/>
            <a:r>
              <a:rPr lang="en-CA" sz="2400" dirty="0" smtClean="0">
                <a:latin typeface="Arial" panose="020B0604020202020204" pitchFamily="34" charset="0"/>
                <a:cs typeface="Arial" panose="020B0604020202020204" pitchFamily="34" charset="0"/>
              </a:rPr>
              <a:t>A common tool to limit an owner’s liability is to include a clause into the contract between the owner and the contractor that indicates that contractor must release the owner of all claims and indemnify the owner for all losses.</a:t>
            </a:r>
          </a:p>
          <a:p>
            <a:pPr algn="just"/>
            <a:endParaRPr lang="en-CA" sz="2400" dirty="0" smtClean="0">
              <a:latin typeface="Arial" panose="020B0604020202020204" pitchFamily="34" charset="0"/>
              <a:cs typeface="Arial" panose="020B0604020202020204" pitchFamily="34" charset="0"/>
            </a:endParaRPr>
          </a:p>
          <a:p>
            <a:pPr algn="just"/>
            <a:r>
              <a:rPr lang="en-CA" sz="2400" dirty="0" smtClean="0">
                <a:latin typeface="Arial" panose="020B0604020202020204" pitchFamily="34" charset="0"/>
                <a:cs typeface="Arial" panose="020B0604020202020204" pitchFamily="34" charset="0"/>
              </a:rPr>
              <a:t>An indemnity clause is essentially a promise by one party to pay for any loss, damage or liability that has been or may be incurred by another party.</a:t>
            </a:r>
          </a:p>
          <a:p>
            <a:pPr algn="just"/>
            <a:endParaRPr lang="en-CA" sz="2400" dirty="0" smtClean="0">
              <a:latin typeface="Arial" panose="020B0604020202020204" pitchFamily="34" charset="0"/>
              <a:cs typeface="Arial" panose="020B0604020202020204" pitchFamily="34" charset="0"/>
            </a:endParaRPr>
          </a:p>
          <a:p>
            <a:pPr algn="just"/>
            <a:r>
              <a:rPr lang="en-CA" sz="2400" dirty="0" smtClean="0">
                <a:latin typeface="Arial" panose="020B0604020202020204" pitchFamily="34" charset="0"/>
                <a:cs typeface="Arial" panose="020B0604020202020204" pitchFamily="34" charset="0"/>
              </a:rPr>
              <a:t>The extent of the obligation to indemnify is determined from the wording of the clause.</a:t>
            </a:r>
          </a:p>
        </p:txBody>
      </p:sp>
      <p:sp>
        <p:nvSpPr>
          <p:cNvPr id="5" name="Slide Number Placeholder 4"/>
          <p:cNvSpPr>
            <a:spLocks noGrp="1"/>
          </p:cNvSpPr>
          <p:nvPr>
            <p:ph type="sldNum" sz="quarter" idx="12"/>
          </p:nvPr>
        </p:nvSpPr>
        <p:spPr>
          <a:xfrm>
            <a:off x="6944436" y="92075"/>
            <a:ext cx="2133600" cy="365125"/>
          </a:xfrm>
        </p:spPr>
        <p:txBody>
          <a:bodyPr/>
          <a:lstStyle/>
          <a:p>
            <a:r>
              <a:rPr lang="en-US" dirty="0" smtClean="0"/>
              <a:t>			</a:t>
            </a:r>
            <a:fld id="{B3872650-0993-0043-91F1-F7DE4C62845B}" type="slidenum">
              <a:rPr lang="en-US" smtClean="0"/>
              <a:pPr/>
              <a:t>17</a:t>
            </a:fld>
            <a:endParaRPr lang="en-US" dirty="0"/>
          </a:p>
        </p:txBody>
      </p:sp>
    </p:spTree>
    <p:extLst>
      <p:ext uri="{BB962C8B-B14F-4D97-AF65-F5344CB8AC3E}">
        <p14:creationId xmlns:p14="http://schemas.microsoft.com/office/powerpoint/2010/main" val="27809394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dirty="0" smtClean="0">
                <a:latin typeface="Arial" panose="020B0604020202020204" pitchFamily="34" charset="0"/>
                <a:cs typeface="Arial" panose="020B0604020202020204" pitchFamily="34" charset="0"/>
              </a:rPr>
              <a:t>Indemnity Clauses</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r>
              <a:rPr lang="en-CA" sz="2400" dirty="0" smtClean="0">
                <a:latin typeface="Arial" panose="020B0604020202020204" pitchFamily="34" charset="0"/>
                <a:cs typeface="Arial" panose="020B0604020202020204" pitchFamily="34" charset="0"/>
              </a:rPr>
              <a:t>The Supreme Court of Canada cases: </a:t>
            </a:r>
            <a:r>
              <a:rPr lang="en-CA" sz="2400" i="1" dirty="0" smtClean="0">
                <a:latin typeface="Arial" panose="020B0604020202020204" pitchFamily="34" charset="0"/>
                <a:cs typeface="Arial" panose="020B0604020202020204" pitchFamily="34" charset="0"/>
              </a:rPr>
              <a:t>City of Toronto v. Lambert</a:t>
            </a:r>
            <a:r>
              <a:rPr lang="en-CA" sz="2400" dirty="0" smtClean="0">
                <a:latin typeface="Arial" panose="020B0604020202020204" pitchFamily="34" charset="0"/>
                <a:cs typeface="Arial" panose="020B0604020202020204" pitchFamily="34" charset="0"/>
              </a:rPr>
              <a:t>, 1916 </a:t>
            </a:r>
            <a:r>
              <a:rPr lang="en-CA" sz="2400" dirty="0" err="1" smtClean="0">
                <a:latin typeface="Arial" panose="020B0604020202020204" pitchFamily="34" charset="0"/>
                <a:cs typeface="Arial" panose="020B0604020202020204" pitchFamily="34" charset="0"/>
              </a:rPr>
              <a:t>CanLII</a:t>
            </a:r>
            <a:r>
              <a:rPr lang="en-CA" sz="2400" dirty="0" smtClean="0">
                <a:latin typeface="Arial" panose="020B0604020202020204" pitchFamily="34" charset="0"/>
                <a:cs typeface="Arial" panose="020B0604020202020204" pitchFamily="34" charset="0"/>
              </a:rPr>
              <a:t> 18 (SCC) and </a:t>
            </a:r>
            <a:r>
              <a:rPr lang="en-CA" sz="2400" i="1" dirty="0" smtClean="0">
                <a:latin typeface="Arial" panose="020B0604020202020204" pitchFamily="34" charset="0"/>
                <a:cs typeface="Arial" panose="020B0604020202020204" pitchFamily="34" charset="0"/>
              </a:rPr>
              <a:t>Consumers’ Gas v. Peterborough</a:t>
            </a:r>
            <a:r>
              <a:rPr lang="en-CA" sz="2400" dirty="0" smtClean="0">
                <a:latin typeface="Arial" panose="020B0604020202020204" pitchFamily="34" charset="0"/>
                <a:cs typeface="Arial" panose="020B0604020202020204" pitchFamily="34" charset="0"/>
              </a:rPr>
              <a:t>, 1981 </a:t>
            </a:r>
            <a:r>
              <a:rPr lang="en-CA" sz="2400" dirty="0" err="1" smtClean="0">
                <a:latin typeface="Arial" panose="020B0604020202020204" pitchFamily="34" charset="0"/>
                <a:cs typeface="Arial" panose="020B0604020202020204" pitchFamily="34" charset="0"/>
              </a:rPr>
              <a:t>CanLII</a:t>
            </a:r>
            <a:r>
              <a:rPr lang="en-CA" sz="2400" dirty="0" smtClean="0">
                <a:latin typeface="Arial" panose="020B0604020202020204" pitchFamily="34" charset="0"/>
                <a:cs typeface="Arial" panose="020B0604020202020204" pitchFamily="34" charset="0"/>
              </a:rPr>
              <a:t> 66 (SCC)</a:t>
            </a:r>
          </a:p>
          <a:p>
            <a:pPr marL="0" indent="0" algn="just">
              <a:buNone/>
            </a:pPr>
            <a:endParaRPr lang="en-CA" sz="2400" dirty="0" smtClean="0">
              <a:latin typeface="Arial" panose="020B0604020202020204" pitchFamily="34" charset="0"/>
              <a:cs typeface="Arial" panose="020B0604020202020204" pitchFamily="34" charset="0"/>
            </a:endParaRPr>
          </a:p>
          <a:p>
            <a:pPr algn="just"/>
            <a:r>
              <a:rPr lang="en-CA" sz="2400" dirty="0" smtClean="0">
                <a:latin typeface="Arial" panose="020B0604020202020204" pitchFamily="34" charset="0"/>
                <a:cs typeface="Arial" panose="020B0604020202020204" pitchFamily="34" charset="0"/>
              </a:rPr>
              <a:t>The Court set out that for an indemnity clause to apply, it must state in clear unambiguous terms that the party is being indemnified from its </a:t>
            </a:r>
            <a:r>
              <a:rPr lang="en-CA" sz="2400" u="sng" dirty="0" smtClean="0">
                <a:latin typeface="Arial" panose="020B0604020202020204" pitchFamily="34" charset="0"/>
                <a:cs typeface="Arial" panose="020B0604020202020204" pitchFamily="34" charset="0"/>
              </a:rPr>
              <a:t>own </a:t>
            </a:r>
            <a:r>
              <a:rPr lang="en-CA" sz="2400" dirty="0" smtClean="0">
                <a:latin typeface="Arial" panose="020B0604020202020204" pitchFamily="34" charset="0"/>
                <a:cs typeface="Arial" panose="020B0604020202020204" pitchFamily="34" charset="0"/>
              </a:rPr>
              <a:t>negligence.</a:t>
            </a:r>
            <a:endParaRPr lang="en-CA" sz="24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7010400" y="33977"/>
            <a:ext cx="2133600" cy="365125"/>
          </a:xfrm>
        </p:spPr>
        <p:txBody>
          <a:bodyPr/>
          <a:lstStyle/>
          <a:p>
            <a:r>
              <a:rPr lang="en-US" dirty="0" smtClean="0"/>
              <a:t>			</a:t>
            </a:r>
            <a:fld id="{B3872650-0993-0043-91F1-F7DE4C62845B}" type="slidenum">
              <a:rPr lang="en-US" smtClean="0"/>
              <a:pPr/>
              <a:t>18</a:t>
            </a:fld>
            <a:endParaRPr lang="en-US" dirty="0"/>
          </a:p>
        </p:txBody>
      </p:sp>
    </p:spTree>
    <p:extLst>
      <p:ext uri="{BB962C8B-B14F-4D97-AF65-F5344CB8AC3E}">
        <p14:creationId xmlns:p14="http://schemas.microsoft.com/office/powerpoint/2010/main" val="26866397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dirty="0" smtClean="0">
                <a:latin typeface="Arial" panose="020B0604020202020204" pitchFamily="34" charset="0"/>
                <a:cs typeface="Arial" panose="020B0604020202020204" pitchFamily="34" charset="0"/>
              </a:rPr>
              <a:t>Interpretation of Indemnity Clauses</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r>
              <a:rPr lang="en-CA" sz="2400" dirty="0" smtClean="0">
                <a:latin typeface="Arial" panose="020B0604020202020204" pitchFamily="34" charset="0"/>
                <a:cs typeface="Arial" panose="020B0604020202020204" pitchFamily="34" charset="0"/>
              </a:rPr>
              <a:t>An indemnity clause is a contractual provision and regular rules of contract interpretation will apply:</a:t>
            </a:r>
          </a:p>
          <a:p>
            <a:pPr marL="0" indent="0" algn="just">
              <a:buNone/>
            </a:pPr>
            <a:endParaRPr lang="en-CA" sz="1200" dirty="0" smtClean="0">
              <a:latin typeface="Arial" panose="020B0604020202020204" pitchFamily="34" charset="0"/>
              <a:cs typeface="Arial" panose="020B0604020202020204" pitchFamily="34" charset="0"/>
            </a:endParaRPr>
          </a:p>
          <a:p>
            <a:pPr marL="0" indent="0">
              <a:buNone/>
            </a:pPr>
            <a:r>
              <a:rPr lang="en-CA" sz="2400" dirty="0">
                <a:latin typeface="Arial" panose="020B0604020202020204" pitchFamily="34" charset="0"/>
                <a:cs typeface="Arial" panose="020B0604020202020204" pitchFamily="34" charset="0"/>
              </a:rPr>
              <a:t>	</a:t>
            </a:r>
            <a:r>
              <a:rPr lang="en-CA" sz="2400" dirty="0" smtClean="0">
                <a:latin typeface="Arial" panose="020B0604020202020204" pitchFamily="34" charset="0"/>
                <a:cs typeface="Arial" panose="020B0604020202020204" pitchFamily="34" charset="0"/>
              </a:rPr>
              <a:t>1.	If there is no ambiguity in the meaning of the clause, 		it will be given its literal meaning;</a:t>
            </a:r>
          </a:p>
          <a:p>
            <a:pPr marL="0" indent="0">
              <a:buNone/>
            </a:pPr>
            <a:r>
              <a:rPr lang="en-CA" sz="2400" dirty="0">
                <a:latin typeface="Arial" panose="020B0604020202020204" pitchFamily="34" charset="0"/>
                <a:cs typeface="Arial" panose="020B0604020202020204" pitchFamily="34" charset="0"/>
              </a:rPr>
              <a:t>	</a:t>
            </a:r>
            <a:r>
              <a:rPr lang="en-CA" sz="2400" dirty="0" smtClean="0">
                <a:latin typeface="Arial" panose="020B0604020202020204" pitchFamily="34" charset="0"/>
                <a:cs typeface="Arial" panose="020B0604020202020204" pitchFamily="34" charset="0"/>
              </a:rPr>
              <a:t>2.	Words must be given their plain, ordinary meaning;</a:t>
            </a:r>
          </a:p>
          <a:p>
            <a:pPr marL="0" indent="0">
              <a:buNone/>
            </a:pPr>
            <a:r>
              <a:rPr lang="en-CA" sz="2400" dirty="0">
                <a:latin typeface="Arial" panose="020B0604020202020204" pitchFamily="34" charset="0"/>
                <a:cs typeface="Arial" panose="020B0604020202020204" pitchFamily="34" charset="0"/>
              </a:rPr>
              <a:t>	</a:t>
            </a:r>
            <a:r>
              <a:rPr lang="en-CA" sz="2400" dirty="0" smtClean="0">
                <a:latin typeface="Arial" panose="020B0604020202020204" pitchFamily="34" charset="0"/>
                <a:cs typeface="Arial" panose="020B0604020202020204" pitchFamily="34" charset="0"/>
              </a:rPr>
              <a:t>3.	The contract should be construed as a whole;</a:t>
            </a:r>
          </a:p>
          <a:p>
            <a:pPr marL="0" indent="0">
              <a:buNone/>
            </a:pPr>
            <a:r>
              <a:rPr lang="en-CA" sz="2400" dirty="0" smtClean="0">
                <a:latin typeface="Arial" panose="020B0604020202020204" pitchFamily="34" charset="0"/>
                <a:cs typeface="Arial" panose="020B0604020202020204" pitchFamily="34" charset="0"/>
              </a:rPr>
              <a:t>	4.	Because indemnity clauses shift liability from one 			party to another, generally they are construed 				narrowly against the party seeking to rely on the 			clause.</a:t>
            </a:r>
            <a:endParaRPr lang="en-CA" sz="24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7010400" y="10141"/>
            <a:ext cx="2133600" cy="365125"/>
          </a:xfrm>
        </p:spPr>
        <p:txBody>
          <a:bodyPr/>
          <a:lstStyle/>
          <a:p>
            <a:r>
              <a:rPr lang="en-US" dirty="0" smtClean="0"/>
              <a:t>			</a:t>
            </a:r>
            <a:fld id="{B3872650-0993-0043-91F1-F7DE4C62845B}" type="slidenum">
              <a:rPr lang="en-US" smtClean="0"/>
              <a:pPr/>
              <a:t>19</a:t>
            </a:fld>
            <a:endParaRPr lang="en-US" dirty="0"/>
          </a:p>
        </p:txBody>
      </p:sp>
    </p:spTree>
    <p:extLst>
      <p:ext uri="{BB962C8B-B14F-4D97-AF65-F5344CB8AC3E}">
        <p14:creationId xmlns:p14="http://schemas.microsoft.com/office/powerpoint/2010/main" val="22547095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latin typeface="Arial" panose="020B0604020202020204" pitchFamily="34" charset="0"/>
                <a:cs typeface="Arial" panose="020B0604020202020204" pitchFamily="34" charset="0"/>
              </a:rPr>
              <a:t>Table of Contents</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514350" indent="-514350">
              <a:buFont typeface="+mj-lt"/>
              <a:buAutoNum type="arabicPeriod"/>
            </a:pPr>
            <a:r>
              <a:rPr lang="en-CA" sz="2800" dirty="0" smtClean="0">
                <a:latin typeface="Arial" panose="020B0604020202020204" pitchFamily="34" charset="0"/>
                <a:cs typeface="Arial" panose="020B0604020202020204" pitchFamily="34" charset="0"/>
              </a:rPr>
              <a:t>Occupiers’ Liability Framework in Ontario</a:t>
            </a:r>
          </a:p>
          <a:p>
            <a:pPr marL="514350" indent="-514350">
              <a:buFont typeface="+mj-lt"/>
              <a:buAutoNum type="arabicPeriod"/>
            </a:pPr>
            <a:r>
              <a:rPr lang="en-CA" sz="2800" dirty="0" smtClean="0">
                <a:latin typeface="Arial" panose="020B0604020202020204" pitchFamily="34" charset="0"/>
                <a:cs typeface="Arial" panose="020B0604020202020204" pitchFamily="34" charset="0"/>
              </a:rPr>
              <a:t>Indemnity Clauses</a:t>
            </a:r>
          </a:p>
          <a:p>
            <a:pPr marL="514350" indent="-514350">
              <a:buFont typeface="+mj-lt"/>
              <a:buAutoNum type="arabicPeriod"/>
            </a:pPr>
            <a:r>
              <a:rPr lang="en-CA" sz="2800" dirty="0" smtClean="0">
                <a:latin typeface="Arial" panose="020B0604020202020204" pitchFamily="34" charset="0"/>
                <a:cs typeface="Arial" panose="020B0604020202020204" pitchFamily="34" charset="0"/>
              </a:rPr>
              <a:t>Insurance Clauses</a:t>
            </a:r>
          </a:p>
          <a:p>
            <a:pPr marL="514350" indent="-514350">
              <a:buFont typeface="+mj-lt"/>
              <a:buAutoNum type="arabicPeriod"/>
            </a:pPr>
            <a:r>
              <a:rPr lang="en-CA" sz="2800" dirty="0" smtClean="0">
                <a:latin typeface="Arial" panose="020B0604020202020204" pitchFamily="34" charset="0"/>
                <a:cs typeface="Arial" panose="020B0604020202020204" pitchFamily="34" charset="0"/>
              </a:rPr>
              <a:t>Conclusion</a:t>
            </a:r>
          </a:p>
          <a:p>
            <a:pPr marL="514350" indent="-514350">
              <a:buFont typeface="+mj-lt"/>
              <a:buAutoNum type="arabicPeriod"/>
            </a:pPr>
            <a:r>
              <a:rPr lang="en-CA" sz="2800" dirty="0" smtClean="0">
                <a:latin typeface="Arial" panose="020B0604020202020204" pitchFamily="34" charset="0"/>
                <a:cs typeface="Arial" panose="020B0604020202020204" pitchFamily="34" charset="0"/>
              </a:rPr>
              <a:t>Q&amp;A</a:t>
            </a:r>
          </a:p>
          <a:p>
            <a:pPr marL="0" indent="0">
              <a:buNone/>
            </a:pPr>
            <a:endParaRPr lang="en-CA" dirty="0"/>
          </a:p>
        </p:txBody>
      </p:sp>
      <p:sp>
        <p:nvSpPr>
          <p:cNvPr id="5" name="Slide Number Placeholder 4"/>
          <p:cNvSpPr>
            <a:spLocks noGrp="1"/>
          </p:cNvSpPr>
          <p:nvPr>
            <p:ph type="sldNum" sz="quarter" idx="12"/>
          </p:nvPr>
        </p:nvSpPr>
        <p:spPr>
          <a:xfrm>
            <a:off x="6980889" y="92075"/>
            <a:ext cx="2133600" cy="365125"/>
          </a:xfrm>
        </p:spPr>
        <p:txBody>
          <a:bodyPr/>
          <a:lstStyle/>
          <a:p>
            <a:r>
              <a:rPr lang="en-US" dirty="0" smtClean="0"/>
              <a:t>			</a:t>
            </a:r>
            <a:fld id="{B3872650-0993-0043-91F1-F7DE4C62845B}" type="slidenum">
              <a:rPr lang="en-US" smtClean="0"/>
              <a:pPr/>
              <a:t>2</a:t>
            </a:fld>
            <a:endParaRPr lang="en-US" dirty="0"/>
          </a:p>
        </p:txBody>
      </p:sp>
    </p:spTree>
    <p:extLst>
      <p:ext uri="{BB962C8B-B14F-4D97-AF65-F5344CB8AC3E}">
        <p14:creationId xmlns:p14="http://schemas.microsoft.com/office/powerpoint/2010/main" val="29278052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dirty="0" smtClean="0">
                <a:latin typeface="Arial" panose="020B0604020202020204" pitchFamily="34" charset="0"/>
                <a:cs typeface="Arial" panose="020B0604020202020204" pitchFamily="34" charset="0"/>
              </a:rPr>
              <a:t>Indemnity Clauses and Negligence</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r>
              <a:rPr lang="en-CA" sz="2600" dirty="0">
                <a:latin typeface="Arial" panose="020B0604020202020204" pitchFamily="34" charset="0"/>
                <a:cs typeface="Arial" panose="020B0604020202020204" pitchFamily="34" charset="0"/>
              </a:rPr>
              <a:t>Generally, an indemnity clause would not apply to the owner’s own negligence unless the wording of the clause itself expressly included owner’s negligence. </a:t>
            </a:r>
            <a:endParaRPr lang="en-CA" sz="2400" dirty="0" smtClean="0">
              <a:latin typeface="Arial" panose="020B0604020202020204" pitchFamily="34" charset="0"/>
              <a:cs typeface="Arial" panose="020B0604020202020204" pitchFamily="34" charset="0"/>
            </a:endParaRPr>
          </a:p>
          <a:p>
            <a:pPr marL="0" indent="0" algn="just">
              <a:buNone/>
            </a:pPr>
            <a:endParaRPr lang="en-CA" sz="2000" dirty="0" smtClean="0">
              <a:latin typeface="Arial" panose="020B0604020202020204" pitchFamily="34" charset="0"/>
              <a:cs typeface="Arial" panose="020B0604020202020204" pitchFamily="34" charset="0"/>
            </a:endParaRPr>
          </a:p>
          <a:p>
            <a:endParaRPr lang="en-CA" dirty="0"/>
          </a:p>
        </p:txBody>
      </p:sp>
      <p:sp>
        <p:nvSpPr>
          <p:cNvPr id="5" name="Slide Number Placeholder 4"/>
          <p:cNvSpPr>
            <a:spLocks noGrp="1"/>
          </p:cNvSpPr>
          <p:nvPr>
            <p:ph type="sldNum" sz="quarter" idx="12"/>
          </p:nvPr>
        </p:nvSpPr>
        <p:spPr>
          <a:xfrm>
            <a:off x="7010400" y="92075"/>
            <a:ext cx="2133600" cy="365125"/>
          </a:xfrm>
        </p:spPr>
        <p:txBody>
          <a:bodyPr/>
          <a:lstStyle/>
          <a:p>
            <a:r>
              <a:rPr lang="en-US" dirty="0" smtClean="0"/>
              <a:t>			</a:t>
            </a:r>
            <a:fld id="{B3872650-0993-0043-91F1-F7DE4C62845B}" type="slidenum">
              <a:rPr lang="en-US" smtClean="0"/>
              <a:pPr/>
              <a:t>20</a:t>
            </a:fld>
            <a:endParaRPr lang="en-US" dirty="0"/>
          </a:p>
        </p:txBody>
      </p:sp>
    </p:spTree>
    <p:extLst>
      <p:ext uri="{BB962C8B-B14F-4D97-AF65-F5344CB8AC3E}">
        <p14:creationId xmlns:p14="http://schemas.microsoft.com/office/powerpoint/2010/main" val="20511923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200" b="1" i="1" dirty="0" err="1">
                <a:latin typeface="Arial" panose="020B0604020202020204" pitchFamily="34" charset="0"/>
                <a:cs typeface="Arial" panose="020B0604020202020204" pitchFamily="34" charset="0"/>
              </a:rPr>
              <a:t>Potvin</a:t>
            </a:r>
            <a:r>
              <a:rPr lang="en-CA" sz="3200" b="1" i="1" dirty="0">
                <a:latin typeface="Arial" panose="020B0604020202020204" pitchFamily="34" charset="0"/>
                <a:cs typeface="Arial" panose="020B0604020202020204" pitchFamily="34" charset="0"/>
              </a:rPr>
              <a:t> v. Canadian Museum of Nature</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0000" lnSpcReduction="20000"/>
          </a:bodyPr>
          <a:lstStyle/>
          <a:p>
            <a:pPr>
              <a:buNone/>
            </a:pPr>
            <a:r>
              <a:rPr lang="en-CA" b="1" i="1" dirty="0" err="1">
                <a:latin typeface="Arial" panose="020B0604020202020204" pitchFamily="34" charset="0"/>
                <a:cs typeface="Arial" panose="020B0604020202020204" pitchFamily="34" charset="0"/>
              </a:rPr>
              <a:t>Potvin</a:t>
            </a:r>
            <a:r>
              <a:rPr lang="en-CA" b="1" i="1" dirty="0">
                <a:latin typeface="Arial" panose="020B0604020202020204" pitchFamily="34" charset="0"/>
                <a:cs typeface="Arial" panose="020B0604020202020204" pitchFamily="34" charset="0"/>
              </a:rPr>
              <a:t> v. Canadian Museum of Nature</a:t>
            </a:r>
            <a:r>
              <a:rPr lang="en-CA" b="1" dirty="0">
                <a:latin typeface="Arial" panose="020B0604020202020204" pitchFamily="34" charset="0"/>
                <a:cs typeface="Arial" panose="020B0604020202020204" pitchFamily="34" charset="0"/>
              </a:rPr>
              <a:t>, [2003] O.J. No. 2020</a:t>
            </a:r>
          </a:p>
          <a:p>
            <a:pPr algn="just"/>
            <a:endParaRPr lang="en-CA" dirty="0">
              <a:latin typeface="Arial" panose="020B0604020202020204" pitchFamily="34" charset="0"/>
              <a:cs typeface="Arial" panose="020B0604020202020204" pitchFamily="34" charset="0"/>
            </a:endParaRPr>
          </a:p>
          <a:p>
            <a:pPr algn="just"/>
            <a:r>
              <a:rPr lang="en-CA" dirty="0">
                <a:latin typeface="Arial" panose="020B0604020202020204" pitchFamily="34" charset="0"/>
                <a:cs typeface="Arial" panose="020B0604020202020204" pitchFamily="34" charset="0"/>
              </a:rPr>
              <a:t>The Canadian Museum of Nature had rented a portion of its facility to Royal </a:t>
            </a:r>
            <a:r>
              <a:rPr lang="en-CA" dirty="0" err="1">
                <a:latin typeface="Arial" panose="020B0604020202020204" pitchFamily="34" charset="0"/>
                <a:cs typeface="Arial" panose="020B0604020202020204" pitchFamily="34" charset="0"/>
              </a:rPr>
              <a:t>LePage</a:t>
            </a:r>
            <a:r>
              <a:rPr lang="en-CA" dirty="0">
                <a:latin typeface="Arial" panose="020B0604020202020204" pitchFamily="34" charset="0"/>
                <a:cs typeface="Arial" panose="020B0604020202020204" pitchFamily="34" charset="0"/>
              </a:rPr>
              <a:t> for a Christmas function. </a:t>
            </a:r>
          </a:p>
          <a:p>
            <a:pPr marL="0" indent="0" algn="just">
              <a:buNone/>
            </a:pPr>
            <a:endParaRPr lang="en-CA" dirty="0">
              <a:latin typeface="Arial" panose="020B0604020202020204" pitchFamily="34" charset="0"/>
              <a:cs typeface="Arial" panose="020B0604020202020204" pitchFamily="34" charset="0"/>
            </a:endParaRPr>
          </a:p>
          <a:p>
            <a:pPr algn="just"/>
            <a:r>
              <a:rPr lang="en-CA" dirty="0">
                <a:latin typeface="Arial" panose="020B0604020202020204" pitchFamily="34" charset="0"/>
                <a:cs typeface="Arial" panose="020B0604020202020204" pitchFamily="34" charset="0"/>
              </a:rPr>
              <a:t>The plaintiff sued the Museum for personal injuries after falling down marble stairs at the Museum’s main entrance during the function.</a:t>
            </a:r>
          </a:p>
          <a:p>
            <a:pPr algn="just"/>
            <a:endParaRPr lang="en-CA" dirty="0">
              <a:latin typeface="Arial" panose="020B0604020202020204" pitchFamily="34" charset="0"/>
              <a:cs typeface="Arial" panose="020B0604020202020204" pitchFamily="34" charset="0"/>
            </a:endParaRPr>
          </a:p>
          <a:p>
            <a:pPr algn="just"/>
            <a:r>
              <a:rPr lang="en-CA" dirty="0">
                <a:latin typeface="Arial" panose="020B0604020202020204" pitchFamily="34" charset="0"/>
                <a:cs typeface="Arial" panose="020B0604020202020204" pitchFamily="34" charset="0"/>
              </a:rPr>
              <a:t>A standard form rental agreement had been signed by the Museum and Royal </a:t>
            </a:r>
            <a:r>
              <a:rPr lang="en-CA" dirty="0" err="1">
                <a:latin typeface="Arial" panose="020B0604020202020204" pitchFamily="34" charset="0"/>
                <a:cs typeface="Arial" panose="020B0604020202020204" pitchFamily="34" charset="0"/>
              </a:rPr>
              <a:t>LePage</a:t>
            </a:r>
            <a:r>
              <a:rPr lang="en-CA" dirty="0">
                <a:latin typeface="Arial" panose="020B0604020202020204" pitchFamily="34" charset="0"/>
                <a:cs typeface="Arial" panose="020B0604020202020204" pitchFamily="34" charset="0"/>
              </a:rPr>
              <a:t> in which Royal </a:t>
            </a:r>
            <a:r>
              <a:rPr lang="en-CA" dirty="0" err="1">
                <a:latin typeface="Arial" panose="020B0604020202020204" pitchFamily="34" charset="0"/>
                <a:cs typeface="Arial" panose="020B0604020202020204" pitchFamily="34" charset="0"/>
              </a:rPr>
              <a:t>LePage</a:t>
            </a:r>
            <a:r>
              <a:rPr lang="en-CA" dirty="0">
                <a:latin typeface="Arial" panose="020B0604020202020204" pitchFamily="34" charset="0"/>
                <a:cs typeface="Arial" panose="020B0604020202020204" pitchFamily="34" charset="0"/>
              </a:rPr>
              <a:t> agreed to indemnify and save harmless the Museum with respect to any claims made against it. </a:t>
            </a:r>
          </a:p>
          <a:p>
            <a:pPr marL="0" indent="0">
              <a:buNone/>
            </a:pPr>
            <a:endParaRPr lang="en-CA" dirty="0"/>
          </a:p>
        </p:txBody>
      </p:sp>
      <p:sp>
        <p:nvSpPr>
          <p:cNvPr id="5" name="Slide Number Placeholder 4"/>
          <p:cNvSpPr>
            <a:spLocks noGrp="1"/>
          </p:cNvSpPr>
          <p:nvPr>
            <p:ph type="sldNum" sz="quarter" idx="12"/>
          </p:nvPr>
        </p:nvSpPr>
        <p:spPr>
          <a:xfrm>
            <a:off x="7010400" y="-2055"/>
            <a:ext cx="2133600" cy="365125"/>
          </a:xfrm>
        </p:spPr>
        <p:txBody>
          <a:bodyPr/>
          <a:lstStyle/>
          <a:p>
            <a:r>
              <a:rPr lang="en-US" dirty="0" smtClean="0"/>
              <a:t>			</a:t>
            </a:r>
            <a:fld id="{B3872650-0993-0043-91F1-F7DE4C62845B}" type="slidenum">
              <a:rPr lang="en-US" smtClean="0"/>
              <a:pPr/>
              <a:t>21</a:t>
            </a:fld>
            <a:endParaRPr lang="en-US" dirty="0"/>
          </a:p>
        </p:txBody>
      </p:sp>
    </p:spTree>
    <p:extLst>
      <p:ext uri="{BB962C8B-B14F-4D97-AF65-F5344CB8AC3E}">
        <p14:creationId xmlns:p14="http://schemas.microsoft.com/office/powerpoint/2010/main" val="16037953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CA" sz="3200" b="1" i="1" dirty="0" err="1">
                <a:latin typeface="Arial" panose="020B0604020202020204" pitchFamily="34" charset="0"/>
                <a:cs typeface="Arial" panose="020B0604020202020204" pitchFamily="34" charset="0"/>
              </a:rPr>
              <a:t>Potvin</a:t>
            </a:r>
            <a:r>
              <a:rPr lang="en-CA" sz="3200" b="1" i="1" dirty="0">
                <a:latin typeface="Arial" panose="020B0604020202020204" pitchFamily="34" charset="0"/>
                <a:cs typeface="Arial" panose="020B0604020202020204" pitchFamily="34" charset="0"/>
              </a:rPr>
              <a:t> v. Canadian Museum of Nature</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pPr algn="just"/>
            <a:r>
              <a:rPr lang="en-CA" sz="3000" dirty="0">
                <a:latin typeface="Arial" panose="020B0604020202020204" pitchFamily="34" charset="0"/>
                <a:cs typeface="Arial" panose="020B0604020202020204" pitchFamily="34" charset="0"/>
              </a:rPr>
              <a:t>The indemnity clause in the contract stated: </a:t>
            </a:r>
          </a:p>
          <a:p>
            <a:pPr algn="just">
              <a:lnSpc>
                <a:spcPct val="60000"/>
              </a:lnSpc>
              <a:buNone/>
            </a:pPr>
            <a:endParaRPr lang="en-CA" sz="3000" dirty="0">
              <a:latin typeface="Arial" panose="020B0604020202020204" pitchFamily="34" charset="0"/>
              <a:cs typeface="Arial" panose="020B0604020202020204" pitchFamily="34" charset="0"/>
            </a:endParaRPr>
          </a:p>
          <a:p>
            <a:pPr lvl="1" algn="just"/>
            <a:r>
              <a:rPr lang="en-CA" sz="3000" i="1" dirty="0">
                <a:latin typeface="Arial" panose="020B0604020202020204" pitchFamily="34" charset="0"/>
                <a:cs typeface="Arial" panose="020B0604020202020204" pitchFamily="34" charset="0"/>
              </a:rPr>
              <a:t>“The Renter shall indemnify and save harmless the Museum from and against any and all claims, damages, suits, and actions whatsoever, including any claims for any personal injury (including death resulting therefrom) or any loss of or damages to property which arise out of or in connection with the entry onto and use of the Museum's facilities on the date(s) specified in this agreement or which arise out of said event…”</a:t>
            </a:r>
          </a:p>
          <a:p>
            <a:pPr lvl="1" algn="just">
              <a:buNone/>
            </a:pPr>
            <a:r>
              <a:rPr lang="en-CA" dirty="0">
                <a:latin typeface="Arial" panose="020B0604020202020204" pitchFamily="34" charset="0"/>
                <a:cs typeface="Arial" panose="020B0604020202020204" pitchFamily="34" charset="0"/>
              </a:rPr>
              <a:t>	</a:t>
            </a:r>
            <a:endParaRPr lang="en-CA" dirty="0"/>
          </a:p>
        </p:txBody>
      </p:sp>
      <p:sp>
        <p:nvSpPr>
          <p:cNvPr id="5" name="Slide Number Placeholder 4"/>
          <p:cNvSpPr>
            <a:spLocks noGrp="1"/>
          </p:cNvSpPr>
          <p:nvPr>
            <p:ph type="sldNum" sz="quarter" idx="12"/>
          </p:nvPr>
        </p:nvSpPr>
        <p:spPr>
          <a:xfrm>
            <a:off x="7010400" y="794"/>
            <a:ext cx="2133600" cy="365125"/>
          </a:xfrm>
        </p:spPr>
        <p:txBody>
          <a:bodyPr/>
          <a:lstStyle/>
          <a:p>
            <a:r>
              <a:rPr lang="en-US" dirty="0" smtClean="0"/>
              <a:t>			</a:t>
            </a:r>
            <a:fld id="{B3872650-0993-0043-91F1-F7DE4C62845B}" type="slidenum">
              <a:rPr lang="en-US" smtClean="0"/>
              <a:pPr/>
              <a:t>22</a:t>
            </a:fld>
            <a:endParaRPr lang="en-US" dirty="0"/>
          </a:p>
        </p:txBody>
      </p:sp>
    </p:spTree>
    <p:extLst>
      <p:ext uri="{BB962C8B-B14F-4D97-AF65-F5344CB8AC3E}">
        <p14:creationId xmlns:p14="http://schemas.microsoft.com/office/powerpoint/2010/main" val="18356000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200" b="1" i="1" dirty="0" err="1">
                <a:latin typeface="Arial" panose="020B0604020202020204" pitchFamily="34" charset="0"/>
                <a:cs typeface="Arial" panose="020B0604020202020204" pitchFamily="34" charset="0"/>
              </a:rPr>
              <a:t>Potvin</a:t>
            </a:r>
            <a:r>
              <a:rPr lang="en-CA" sz="3200" b="1" i="1" dirty="0">
                <a:latin typeface="Arial" panose="020B0604020202020204" pitchFamily="34" charset="0"/>
                <a:cs typeface="Arial" panose="020B0604020202020204" pitchFamily="34" charset="0"/>
              </a:rPr>
              <a:t> v. Canadian Museum of Nature</a:t>
            </a:r>
            <a:endParaRPr lang="en-CA"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0000" lnSpcReduction="20000"/>
          </a:bodyPr>
          <a:lstStyle/>
          <a:p>
            <a:pPr algn="just"/>
            <a:r>
              <a:rPr lang="en-CA" i="1" dirty="0">
                <a:latin typeface="Arial" panose="020B0604020202020204" pitchFamily="34" charset="0"/>
                <a:cs typeface="Arial" panose="020B0604020202020204" pitchFamily="34" charset="0"/>
              </a:rPr>
              <a:t>“Unless an agreement clearly expresses an intent to transfer all of the occupier's negligence liability to a renter, the indemnity will apply only to negligence with a causal connection to the renter's use and activity</a:t>
            </a:r>
            <a:r>
              <a:rPr lang="en-CA" i="1" dirty="0" smtClean="0">
                <a:latin typeface="Arial" panose="020B0604020202020204" pitchFamily="34" charset="0"/>
                <a:cs typeface="Arial" panose="020B0604020202020204" pitchFamily="34" charset="0"/>
              </a:rPr>
              <a:t>.”</a:t>
            </a:r>
            <a:endParaRPr lang="en-CA" i="1" dirty="0">
              <a:latin typeface="Arial" panose="020B0604020202020204" pitchFamily="34" charset="0"/>
              <a:cs typeface="Arial" panose="020B0604020202020204" pitchFamily="34" charset="0"/>
            </a:endParaRPr>
          </a:p>
          <a:p>
            <a:pPr algn="just"/>
            <a:endParaRPr lang="en-CA" i="1" dirty="0">
              <a:latin typeface="Arial" panose="020B0604020202020204" pitchFamily="34" charset="0"/>
              <a:cs typeface="Arial" panose="020B0604020202020204" pitchFamily="34" charset="0"/>
            </a:endParaRPr>
          </a:p>
          <a:p>
            <a:pPr algn="just"/>
            <a:r>
              <a:rPr lang="en-CA" i="1" dirty="0" smtClean="0">
                <a:latin typeface="Arial" panose="020B0604020202020204" pitchFamily="34" charset="0"/>
                <a:cs typeface="Arial" panose="020B0604020202020204" pitchFamily="34" charset="0"/>
              </a:rPr>
              <a:t>“Here</a:t>
            </a:r>
            <a:r>
              <a:rPr lang="en-CA" i="1" dirty="0">
                <a:latin typeface="Arial" panose="020B0604020202020204" pitchFamily="34" charset="0"/>
                <a:cs typeface="Arial" panose="020B0604020202020204" pitchFamily="34" charset="0"/>
              </a:rPr>
              <a:t>, while the injury followed the entry and attendance of one of Royal </a:t>
            </a:r>
            <a:r>
              <a:rPr lang="en-CA" i="1" dirty="0" err="1">
                <a:latin typeface="Arial" panose="020B0604020202020204" pitchFamily="34" charset="0"/>
                <a:cs typeface="Arial" panose="020B0604020202020204" pitchFamily="34" charset="0"/>
              </a:rPr>
              <a:t>LePage's</a:t>
            </a:r>
            <a:r>
              <a:rPr lang="en-CA" i="1" dirty="0">
                <a:latin typeface="Arial" panose="020B0604020202020204" pitchFamily="34" charset="0"/>
                <a:cs typeface="Arial" panose="020B0604020202020204" pitchFamily="34" charset="0"/>
              </a:rPr>
              <a:t> invited guests on the Museum's premises, that temporal connection alone is insufficient connection to say that it arises out of or in connection with the entry onto and use of the Museum's facilities.”</a:t>
            </a:r>
          </a:p>
          <a:p>
            <a:pPr algn="just"/>
            <a:endParaRPr lang="en-CA" i="1" dirty="0">
              <a:latin typeface="Arial" panose="020B0604020202020204" pitchFamily="34" charset="0"/>
              <a:cs typeface="Arial" panose="020B0604020202020204" pitchFamily="34" charset="0"/>
            </a:endParaRPr>
          </a:p>
          <a:p>
            <a:pPr algn="just"/>
            <a:r>
              <a:rPr lang="en-CA" dirty="0">
                <a:latin typeface="Arial" panose="020B0604020202020204" pitchFamily="34" charset="0"/>
                <a:cs typeface="Arial" panose="020B0604020202020204" pitchFamily="34" charset="0"/>
              </a:rPr>
              <a:t>Therefore, the Museum was found liable for the plaintiff’s injuries. </a:t>
            </a:r>
          </a:p>
          <a:p>
            <a:pPr marL="0" indent="0">
              <a:buNone/>
            </a:pPr>
            <a:endParaRPr lang="en-CA"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6994478" y="9371"/>
            <a:ext cx="2149522" cy="347971"/>
          </a:xfrm>
        </p:spPr>
        <p:txBody>
          <a:bodyPr/>
          <a:lstStyle/>
          <a:p>
            <a:r>
              <a:rPr lang="en-US" dirty="0" smtClean="0"/>
              <a:t>			</a:t>
            </a:r>
            <a:fld id="{B3872650-0993-0043-91F1-F7DE4C62845B}" type="slidenum">
              <a:rPr lang="en-US" smtClean="0"/>
              <a:pPr/>
              <a:t>23</a:t>
            </a:fld>
            <a:endParaRPr lang="en-US" dirty="0"/>
          </a:p>
        </p:txBody>
      </p:sp>
    </p:spTree>
    <p:extLst>
      <p:ext uri="{BB962C8B-B14F-4D97-AF65-F5344CB8AC3E}">
        <p14:creationId xmlns:p14="http://schemas.microsoft.com/office/powerpoint/2010/main" val="3956969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i="1" dirty="0" smtClean="0">
                <a:latin typeface="Arial" panose="020B0604020202020204" pitchFamily="34" charset="0"/>
                <a:cs typeface="Arial" panose="020B0604020202020204" pitchFamily="34" charset="0"/>
              </a:rPr>
              <a:t>Harris v. Memorial Boys’ and Girls’ Club</a:t>
            </a:r>
            <a:endParaRPr lang="en-CA" sz="3600" i="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a:bodyPr>
          <a:lstStyle/>
          <a:p>
            <a:pPr marL="0" indent="0" algn="just">
              <a:buNone/>
            </a:pPr>
            <a:r>
              <a:rPr lang="en-CA" sz="2000" i="1" dirty="0" smtClean="0">
                <a:latin typeface="Arial" panose="020B0604020202020204" pitchFamily="34" charset="0"/>
                <a:cs typeface="Arial" panose="020B0604020202020204" pitchFamily="34" charset="0"/>
              </a:rPr>
              <a:t>Harris v. Memorial Boys’ and Girls’ Club Inc., </a:t>
            </a:r>
            <a:r>
              <a:rPr lang="en-CA" sz="2000" dirty="0" smtClean="0">
                <a:latin typeface="Arial" panose="020B0604020202020204" pitchFamily="34" charset="0"/>
                <a:cs typeface="Arial" panose="020B0604020202020204" pitchFamily="34" charset="0"/>
              </a:rPr>
              <a:t>[2008] O.J. No. 2750</a:t>
            </a:r>
          </a:p>
          <a:p>
            <a:pPr marL="0" indent="0" algn="just">
              <a:buNone/>
            </a:pPr>
            <a:endParaRPr lang="en-CA" sz="2000" dirty="0">
              <a:latin typeface="Arial" panose="020B0604020202020204" pitchFamily="34" charset="0"/>
              <a:cs typeface="Arial" panose="020B0604020202020204" pitchFamily="34" charset="0"/>
            </a:endParaRPr>
          </a:p>
          <a:p>
            <a:pPr algn="just"/>
            <a:r>
              <a:rPr lang="en-CA" sz="2000" dirty="0" smtClean="0">
                <a:latin typeface="Arial" panose="020B0604020202020204" pitchFamily="34" charset="0"/>
                <a:cs typeface="Arial" panose="020B0604020202020204" pitchFamily="34" charset="0"/>
              </a:rPr>
              <a:t>Plaintiff was injured in a park owned by the City of London while the plaintiff was attending the Rib Fest operated by the Club.</a:t>
            </a:r>
          </a:p>
          <a:p>
            <a:pPr algn="just"/>
            <a:endParaRPr lang="en-CA" sz="2000" dirty="0" smtClean="0">
              <a:latin typeface="Arial" panose="020B0604020202020204" pitchFamily="34" charset="0"/>
              <a:cs typeface="Arial" panose="020B0604020202020204" pitchFamily="34" charset="0"/>
            </a:endParaRPr>
          </a:p>
          <a:p>
            <a:pPr algn="just"/>
            <a:r>
              <a:rPr lang="en-CA" sz="2000" dirty="0" smtClean="0">
                <a:latin typeface="Arial" panose="020B0604020202020204" pitchFamily="34" charset="0"/>
                <a:cs typeface="Arial" panose="020B0604020202020204" pitchFamily="34" charset="0"/>
              </a:rPr>
              <a:t>Prior to the Rib Fest, the City and the Club had executed a facility rental contract and the Club in turn rented space to various vendors.</a:t>
            </a:r>
          </a:p>
          <a:p>
            <a:pPr marL="0" indent="0" algn="just">
              <a:buNone/>
            </a:pPr>
            <a:endParaRPr lang="en-CA" sz="2000" dirty="0" smtClean="0">
              <a:latin typeface="Arial" panose="020B0604020202020204" pitchFamily="34" charset="0"/>
              <a:cs typeface="Arial" panose="020B0604020202020204" pitchFamily="34" charset="0"/>
            </a:endParaRPr>
          </a:p>
          <a:p>
            <a:pPr algn="just"/>
            <a:r>
              <a:rPr lang="en-CA" sz="2000" dirty="0" smtClean="0">
                <a:latin typeface="Arial" panose="020B0604020202020204" pitchFamily="34" charset="0"/>
                <a:cs typeface="Arial" panose="020B0604020202020204" pitchFamily="34" charset="0"/>
              </a:rPr>
              <a:t>The plaintiff was injured while using a horizontal bungee amusement. </a:t>
            </a:r>
          </a:p>
          <a:p>
            <a:pPr algn="just"/>
            <a:endParaRPr lang="en-CA" sz="2000" dirty="0" smtClean="0">
              <a:latin typeface="Arial" panose="020B0604020202020204" pitchFamily="34" charset="0"/>
              <a:cs typeface="Arial" panose="020B0604020202020204" pitchFamily="34" charset="0"/>
            </a:endParaRPr>
          </a:p>
          <a:p>
            <a:pPr algn="just"/>
            <a:r>
              <a:rPr lang="en-CA" sz="2000" dirty="0" smtClean="0">
                <a:latin typeface="Arial" panose="020B0604020202020204" pitchFamily="34" charset="0"/>
                <a:cs typeface="Arial" panose="020B0604020202020204" pitchFamily="34" charset="0"/>
              </a:rPr>
              <a:t>The City settled the plaintiff’s personal injury claim and then issued a </a:t>
            </a:r>
            <a:r>
              <a:rPr lang="en-CA" sz="2000" dirty="0" err="1" smtClean="0">
                <a:latin typeface="Arial" panose="020B0604020202020204" pitchFamily="34" charset="0"/>
                <a:cs typeface="Arial" panose="020B0604020202020204" pitchFamily="34" charset="0"/>
              </a:rPr>
              <a:t>crossclaim</a:t>
            </a:r>
            <a:r>
              <a:rPr lang="en-CA" sz="2000" dirty="0" smtClean="0">
                <a:latin typeface="Arial" panose="020B0604020202020204" pitchFamily="34" charset="0"/>
                <a:cs typeface="Arial" panose="020B0604020202020204" pitchFamily="34" charset="0"/>
              </a:rPr>
              <a:t> against the Club seeking indemnification for the settlement.</a:t>
            </a:r>
          </a:p>
          <a:p>
            <a:pPr marL="0" indent="0" algn="just">
              <a:buNone/>
            </a:pPr>
            <a:endParaRPr lang="en-CA" sz="2000" dirty="0" smtClean="0">
              <a:latin typeface="Arial" panose="020B0604020202020204" pitchFamily="34" charset="0"/>
              <a:cs typeface="Arial" panose="020B0604020202020204" pitchFamily="34" charset="0"/>
            </a:endParaRPr>
          </a:p>
          <a:p>
            <a:pPr marL="0" indent="0" algn="just">
              <a:buNone/>
            </a:pPr>
            <a:endParaRPr lang="en-CA" sz="2000" dirty="0" smtClean="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7010400" y="47625"/>
            <a:ext cx="2133600" cy="365125"/>
          </a:xfrm>
        </p:spPr>
        <p:txBody>
          <a:bodyPr/>
          <a:lstStyle/>
          <a:p>
            <a:r>
              <a:rPr lang="en-US" dirty="0" smtClean="0"/>
              <a:t>			</a:t>
            </a:r>
            <a:fld id="{B3872650-0993-0043-91F1-F7DE4C62845B}" type="slidenum">
              <a:rPr lang="en-US" smtClean="0"/>
              <a:pPr/>
              <a:t>24</a:t>
            </a:fld>
            <a:endParaRPr lang="en-US" dirty="0"/>
          </a:p>
        </p:txBody>
      </p:sp>
    </p:spTree>
    <p:extLst>
      <p:ext uri="{BB962C8B-B14F-4D97-AF65-F5344CB8AC3E}">
        <p14:creationId xmlns:p14="http://schemas.microsoft.com/office/powerpoint/2010/main" val="34635964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i="1" dirty="0">
                <a:latin typeface="Arial" panose="020B0604020202020204" pitchFamily="34" charset="0"/>
                <a:cs typeface="Arial" panose="020B0604020202020204" pitchFamily="34" charset="0"/>
              </a:rPr>
              <a:t>Harris v. Memorial Boys’ and Girls’ Club</a:t>
            </a:r>
            <a:endParaRPr lang="en-CA" sz="3600" dirty="0"/>
          </a:p>
        </p:txBody>
      </p:sp>
      <p:sp>
        <p:nvSpPr>
          <p:cNvPr id="3" name="Content Placeholder 2"/>
          <p:cNvSpPr>
            <a:spLocks noGrp="1"/>
          </p:cNvSpPr>
          <p:nvPr>
            <p:ph idx="1"/>
          </p:nvPr>
        </p:nvSpPr>
        <p:spPr/>
        <p:txBody>
          <a:bodyPr>
            <a:normAutofit/>
          </a:bodyPr>
          <a:lstStyle/>
          <a:p>
            <a:pPr algn="just"/>
            <a:r>
              <a:rPr lang="en-CA" sz="2400" dirty="0" smtClean="0">
                <a:latin typeface="Arial" panose="020B0604020202020204" pitchFamily="34" charset="0"/>
                <a:cs typeface="Arial" panose="020B0604020202020204" pitchFamily="34" charset="0"/>
              </a:rPr>
              <a:t>The rental contract between the City and the Club contained a promise by the Club to indemnify the City and to hold it harmless:</a:t>
            </a:r>
          </a:p>
          <a:p>
            <a:pPr marL="0" indent="0" algn="just">
              <a:buNone/>
            </a:pPr>
            <a:endParaRPr lang="en-CA" sz="2400" dirty="0" smtClean="0">
              <a:latin typeface="Arial" panose="020B0604020202020204" pitchFamily="34" charset="0"/>
              <a:cs typeface="Arial" panose="020B0604020202020204" pitchFamily="34" charset="0"/>
            </a:endParaRPr>
          </a:p>
          <a:p>
            <a:pPr lvl="1" algn="just"/>
            <a:r>
              <a:rPr lang="en-CA" sz="2000" dirty="0" smtClean="0">
                <a:latin typeface="Arial" panose="020B0604020202020204" pitchFamily="34" charset="0"/>
                <a:cs typeface="Arial" panose="020B0604020202020204" pitchFamily="34" charset="0"/>
              </a:rPr>
              <a:t>“...</a:t>
            </a:r>
            <a:r>
              <a:rPr lang="en-CA" sz="2000" i="1" dirty="0" smtClean="0">
                <a:latin typeface="Arial" panose="020B0604020202020204" pitchFamily="34" charset="0"/>
                <a:cs typeface="Arial" panose="020B0604020202020204" pitchFamily="34" charset="0"/>
              </a:rPr>
              <a:t>the Applicant will indemnify and save harmless the  Corporation of the City of London against all loss, costs, claims, damages, actions, suits of </a:t>
            </a:r>
            <a:r>
              <a:rPr lang="en-CA" sz="2000" i="1" u="sng" dirty="0" smtClean="0">
                <a:latin typeface="Arial" panose="020B0604020202020204" pitchFamily="34" charset="0"/>
                <a:cs typeface="Arial" panose="020B0604020202020204" pitchFamily="34" charset="0"/>
              </a:rPr>
              <a:t>any nature and kind whatsoever </a:t>
            </a:r>
            <a:r>
              <a:rPr lang="en-CA" sz="2000" i="1" dirty="0" smtClean="0">
                <a:latin typeface="Arial" panose="020B0604020202020204" pitchFamily="34" charset="0"/>
                <a:cs typeface="Arial" panose="020B0604020202020204" pitchFamily="34" charset="0"/>
              </a:rPr>
              <a:t>which may arise as a result of the use of the facility or area granted under this agreement.</a:t>
            </a:r>
            <a:r>
              <a:rPr lang="en-CA" sz="2000" dirty="0" smtClean="0">
                <a:latin typeface="Arial" panose="020B0604020202020204" pitchFamily="34" charset="0"/>
                <a:cs typeface="Arial" panose="020B0604020202020204" pitchFamily="34" charset="0"/>
              </a:rPr>
              <a:t>”</a:t>
            </a:r>
          </a:p>
          <a:p>
            <a:pPr lvl="1" algn="just"/>
            <a:endParaRPr lang="en-CA" sz="2000" dirty="0" smtClean="0">
              <a:latin typeface="Arial" panose="020B0604020202020204" pitchFamily="34" charset="0"/>
              <a:cs typeface="Arial" panose="020B0604020202020204" pitchFamily="34" charset="0"/>
            </a:endParaRPr>
          </a:p>
          <a:p>
            <a:pPr lvl="1" algn="just">
              <a:buNone/>
            </a:pPr>
            <a:r>
              <a:rPr lang="en-CA" sz="1800" dirty="0" smtClean="0">
                <a:latin typeface="Arial" panose="020B0604020202020204" pitchFamily="34" charset="0"/>
                <a:cs typeface="Arial" panose="020B0604020202020204" pitchFamily="34" charset="0"/>
              </a:rPr>
              <a:t>[emphasis added]</a:t>
            </a:r>
          </a:p>
          <a:p>
            <a:pPr marL="457200" lvl="1" indent="0" algn="just">
              <a:buNone/>
            </a:pPr>
            <a:endParaRPr lang="en-CA"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7039970" y="794"/>
            <a:ext cx="2133600" cy="365125"/>
          </a:xfrm>
        </p:spPr>
        <p:txBody>
          <a:bodyPr/>
          <a:lstStyle/>
          <a:p>
            <a:r>
              <a:rPr lang="en-US" dirty="0" smtClean="0"/>
              <a:t>			</a:t>
            </a:r>
            <a:fld id="{B3872650-0993-0043-91F1-F7DE4C62845B}" type="slidenum">
              <a:rPr lang="en-US" smtClean="0"/>
              <a:pPr/>
              <a:t>25</a:t>
            </a:fld>
            <a:endParaRPr lang="en-US" dirty="0"/>
          </a:p>
        </p:txBody>
      </p:sp>
    </p:spTree>
    <p:extLst>
      <p:ext uri="{BB962C8B-B14F-4D97-AF65-F5344CB8AC3E}">
        <p14:creationId xmlns:p14="http://schemas.microsoft.com/office/powerpoint/2010/main" val="6051581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i="1" dirty="0">
                <a:latin typeface="Arial" panose="020B0604020202020204" pitchFamily="34" charset="0"/>
                <a:cs typeface="Arial" panose="020B0604020202020204" pitchFamily="34" charset="0"/>
              </a:rPr>
              <a:t>Harris v. Memorial Boys’ and Girls’ Club</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r>
              <a:rPr lang="en-CA" sz="2400" dirty="0" smtClean="0">
                <a:latin typeface="Arial" panose="020B0604020202020204" pitchFamily="34" charset="0"/>
                <a:cs typeface="Arial" panose="020B0604020202020204" pitchFamily="34" charset="0"/>
              </a:rPr>
              <a:t>The court ruled that the clause was sufficiently broadly to require the Club to indemnify the City.</a:t>
            </a:r>
          </a:p>
          <a:p>
            <a:pPr marL="0" indent="0" algn="just">
              <a:buNone/>
            </a:pPr>
            <a:endParaRPr lang="en-CA" sz="2400" dirty="0" smtClean="0">
              <a:latin typeface="Arial" panose="020B0604020202020204" pitchFamily="34" charset="0"/>
              <a:cs typeface="Arial" panose="020B0604020202020204" pitchFamily="34" charset="0"/>
            </a:endParaRPr>
          </a:p>
          <a:p>
            <a:pPr algn="just"/>
            <a:r>
              <a:rPr lang="en-CA" sz="2400" dirty="0" smtClean="0">
                <a:latin typeface="Arial" panose="020B0604020202020204" pitchFamily="34" charset="0"/>
                <a:cs typeface="Arial" panose="020B0604020202020204" pitchFamily="34" charset="0"/>
              </a:rPr>
              <a:t>The court distinguished this case from the </a:t>
            </a:r>
            <a:r>
              <a:rPr lang="en-CA" sz="2400" i="1" dirty="0" err="1" smtClean="0">
                <a:latin typeface="Arial" panose="020B0604020202020204" pitchFamily="34" charset="0"/>
                <a:cs typeface="Arial" panose="020B0604020202020204" pitchFamily="34" charset="0"/>
              </a:rPr>
              <a:t>Potvin</a:t>
            </a:r>
            <a:r>
              <a:rPr lang="en-CA" sz="2400" dirty="0" smtClean="0">
                <a:latin typeface="Arial" panose="020B0604020202020204" pitchFamily="34" charset="0"/>
                <a:cs typeface="Arial" panose="020B0604020202020204" pitchFamily="34" charset="0"/>
              </a:rPr>
              <a:t> decision. In </a:t>
            </a:r>
            <a:r>
              <a:rPr lang="en-CA" sz="2400" i="1" dirty="0" smtClean="0">
                <a:latin typeface="Arial" panose="020B0604020202020204" pitchFamily="34" charset="0"/>
                <a:cs typeface="Arial" panose="020B0604020202020204" pitchFamily="34" charset="0"/>
              </a:rPr>
              <a:t>Harris v. Memorial Boys’ and Girls’ Club</a:t>
            </a:r>
            <a:r>
              <a:rPr lang="en-CA" sz="2400" dirty="0" smtClean="0">
                <a:latin typeface="Arial" panose="020B0604020202020204" pitchFamily="34" charset="0"/>
                <a:cs typeface="Arial" panose="020B0604020202020204" pitchFamily="34" charset="0"/>
              </a:rPr>
              <a:t> the plaintiff’s injuries were causally connected to the activities of the Club and its vendors. </a:t>
            </a:r>
          </a:p>
        </p:txBody>
      </p:sp>
      <p:sp>
        <p:nvSpPr>
          <p:cNvPr id="5" name="Slide Number Placeholder 4"/>
          <p:cNvSpPr>
            <a:spLocks noGrp="1"/>
          </p:cNvSpPr>
          <p:nvPr>
            <p:ph type="sldNum" sz="quarter" idx="12"/>
          </p:nvPr>
        </p:nvSpPr>
        <p:spPr>
          <a:xfrm>
            <a:off x="6999027" y="0"/>
            <a:ext cx="2133600" cy="365125"/>
          </a:xfrm>
        </p:spPr>
        <p:txBody>
          <a:bodyPr/>
          <a:lstStyle/>
          <a:p>
            <a:r>
              <a:rPr lang="en-US" dirty="0" smtClean="0"/>
              <a:t>			</a:t>
            </a:r>
            <a:fld id="{B3872650-0993-0043-91F1-F7DE4C62845B}" type="slidenum">
              <a:rPr lang="en-US" smtClean="0"/>
              <a:pPr/>
              <a:t>26</a:t>
            </a:fld>
            <a:endParaRPr lang="en-US" dirty="0"/>
          </a:p>
        </p:txBody>
      </p:sp>
    </p:spTree>
    <p:extLst>
      <p:ext uri="{BB962C8B-B14F-4D97-AF65-F5344CB8AC3E}">
        <p14:creationId xmlns:p14="http://schemas.microsoft.com/office/powerpoint/2010/main" val="1866356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i="1" dirty="0" smtClean="0">
                <a:latin typeface="Arial" panose="020B0604020202020204" pitchFamily="34" charset="0"/>
                <a:cs typeface="Arial" panose="020B0604020202020204" pitchFamily="34" charset="0"/>
              </a:rPr>
              <a:t>Beatty v Waterloo </a:t>
            </a:r>
            <a:endParaRPr lang="en-CA" sz="3600" i="1" dirty="0"/>
          </a:p>
        </p:txBody>
      </p:sp>
      <p:sp>
        <p:nvSpPr>
          <p:cNvPr id="3" name="Content Placeholder 2"/>
          <p:cNvSpPr>
            <a:spLocks noGrp="1"/>
          </p:cNvSpPr>
          <p:nvPr>
            <p:ph idx="1"/>
          </p:nvPr>
        </p:nvSpPr>
        <p:spPr/>
        <p:txBody>
          <a:bodyPr>
            <a:normAutofit fontScale="77500" lnSpcReduction="20000"/>
          </a:bodyPr>
          <a:lstStyle/>
          <a:p>
            <a:pPr algn="just">
              <a:buNone/>
            </a:pPr>
            <a:r>
              <a:rPr lang="en-CA" sz="2900" b="1" i="1" dirty="0">
                <a:latin typeface="Arial" panose="020B0604020202020204" pitchFamily="34" charset="0"/>
                <a:cs typeface="Arial" panose="020B0604020202020204" pitchFamily="34" charset="0"/>
              </a:rPr>
              <a:t>Beatty v. Waterloo (Regional Municipality)</a:t>
            </a:r>
            <a:r>
              <a:rPr lang="en-CA" sz="2900" b="1" dirty="0">
                <a:latin typeface="Arial" panose="020B0604020202020204" pitchFamily="34" charset="0"/>
                <a:cs typeface="Arial" panose="020B0604020202020204" pitchFamily="34" charset="0"/>
              </a:rPr>
              <a:t>, 2011 ONSC 3599</a:t>
            </a:r>
          </a:p>
          <a:p>
            <a:pPr algn="just">
              <a:buNone/>
            </a:pPr>
            <a:endParaRPr lang="en-CA" sz="3100" dirty="0">
              <a:latin typeface="Arial" panose="020B0604020202020204" pitchFamily="34" charset="0"/>
              <a:cs typeface="Arial" panose="020B0604020202020204" pitchFamily="34" charset="0"/>
            </a:endParaRPr>
          </a:p>
          <a:p>
            <a:pPr algn="just"/>
            <a:r>
              <a:rPr lang="en-CA" sz="2900" dirty="0">
                <a:latin typeface="Arial" panose="020B0604020202020204" pitchFamily="34" charset="0"/>
                <a:cs typeface="Arial" panose="020B0604020202020204" pitchFamily="34" charset="0"/>
              </a:rPr>
              <a:t>Recent case  on the subject of owner/occupier’s own negligence. </a:t>
            </a:r>
          </a:p>
          <a:p>
            <a:pPr marL="0" indent="0" algn="just">
              <a:buNone/>
            </a:pPr>
            <a:endParaRPr lang="en-CA" sz="2900" dirty="0">
              <a:latin typeface="Arial" panose="020B0604020202020204" pitchFamily="34" charset="0"/>
              <a:cs typeface="Arial" panose="020B0604020202020204" pitchFamily="34" charset="0"/>
            </a:endParaRPr>
          </a:p>
          <a:p>
            <a:pPr algn="just"/>
            <a:r>
              <a:rPr lang="en-CA" sz="2900" dirty="0">
                <a:latin typeface="Arial" panose="020B0604020202020204" pitchFamily="34" charset="0"/>
                <a:cs typeface="Arial" panose="020B0604020202020204" pitchFamily="34" charset="0"/>
              </a:rPr>
              <a:t>The plaintiff was involved in an MVA near a residential housing project. The plaintiff sued the municipality and the grading contractor of the housing contract. </a:t>
            </a:r>
            <a:endParaRPr lang="en-CA" sz="2900" dirty="0" smtClean="0">
              <a:latin typeface="Arial" panose="020B0604020202020204" pitchFamily="34" charset="0"/>
              <a:cs typeface="Arial" panose="020B0604020202020204" pitchFamily="34" charset="0"/>
            </a:endParaRPr>
          </a:p>
          <a:p>
            <a:pPr marL="0" indent="0" algn="just">
              <a:buNone/>
            </a:pPr>
            <a:endParaRPr lang="en-CA" sz="2900" dirty="0" smtClean="0">
              <a:latin typeface="Arial" panose="020B0604020202020204" pitchFamily="34" charset="0"/>
              <a:cs typeface="Arial" panose="020B0604020202020204" pitchFamily="34" charset="0"/>
            </a:endParaRPr>
          </a:p>
          <a:p>
            <a:pPr algn="just"/>
            <a:r>
              <a:rPr lang="en-CA" sz="2900" dirty="0" smtClean="0">
                <a:latin typeface="Arial" panose="020B0604020202020204" pitchFamily="34" charset="0"/>
                <a:cs typeface="Arial" panose="020B0604020202020204" pitchFamily="34" charset="0"/>
              </a:rPr>
              <a:t>The grading contractor was found </a:t>
            </a:r>
            <a:r>
              <a:rPr lang="en-CA" sz="2900" u="sng" dirty="0" smtClean="0">
                <a:latin typeface="Arial" panose="020B0604020202020204" pitchFamily="34" charset="0"/>
                <a:cs typeface="Arial" panose="020B0604020202020204" pitchFamily="34" charset="0"/>
              </a:rPr>
              <a:t>NOT </a:t>
            </a:r>
            <a:r>
              <a:rPr lang="en-CA" sz="2900" dirty="0" smtClean="0">
                <a:latin typeface="Arial" panose="020B0604020202020204" pitchFamily="34" charset="0"/>
                <a:cs typeface="Arial" panose="020B0604020202020204" pitchFamily="34" charset="0"/>
              </a:rPr>
              <a:t>to be negligent.</a:t>
            </a:r>
            <a:endParaRPr lang="en-CA" sz="2900" dirty="0">
              <a:latin typeface="Arial" panose="020B0604020202020204" pitchFamily="34" charset="0"/>
              <a:cs typeface="Arial" panose="020B0604020202020204" pitchFamily="34" charset="0"/>
            </a:endParaRPr>
          </a:p>
          <a:p>
            <a:pPr algn="just"/>
            <a:endParaRPr lang="en-CA" sz="2900" dirty="0">
              <a:latin typeface="Arial" panose="020B0604020202020204" pitchFamily="34" charset="0"/>
              <a:cs typeface="Arial" panose="020B0604020202020204" pitchFamily="34" charset="0"/>
            </a:endParaRPr>
          </a:p>
          <a:p>
            <a:pPr algn="just"/>
            <a:r>
              <a:rPr lang="en-CA" sz="2900" dirty="0">
                <a:latin typeface="Arial" panose="020B0604020202020204" pitchFamily="34" charset="0"/>
                <a:cs typeface="Arial" panose="020B0604020202020204" pitchFamily="34" charset="0"/>
              </a:rPr>
              <a:t>The municipality sought to rely on an indemnity clause in the contract with the contractor. </a:t>
            </a:r>
          </a:p>
          <a:p>
            <a:pPr marL="0" indent="0">
              <a:buNone/>
            </a:pPr>
            <a:endParaRPr lang="en-CA" dirty="0"/>
          </a:p>
        </p:txBody>
      </p:sp>
      <p:sp>
        <p:nvSpPr>
          <p:cNvPr id="5" name="Slide Number Placeholder 4"/>
          <p:cNvSpPr>
            <a:spLocks noGrp="1"/>
          </p:cNvSpPr>
          <p:nvPr>
            <p:ph type="sldNum" sz="quarter" idx="12"/>
          </p:nvPr>
        </p:nvSpPr>
        <p:spPr>
          <a:xfrm>
            <a:off x="7010400" y="794"/>
            <a:ext cx="2133600" cy="365125"/>
          </a:xfrm>
        </p:spPr>
        <p:txBody>
          <a:bodyPr/>
          <a:lstStyle/>
          <a:p>
            <a:r>
              <a:rPr lang="en-US" dirty="0" smtClean="0"/>
              <a:t>			</a:t>
            </a:r>
            <a:fld id="{B3872650-0993-0043-91F1-F7DE4C62845B}" type="slidenum">
              <a:rPr lang="en-US" smtClean="0"/>
              <a:pPr/>
              <a:t>27</a:t>
            </a:fld>
            <a:endParaRPr lang="en-US" dirty="0"/>
          </a:p>
        </p:txBody>
      </p:sp>
    </p:spTree>
    <p:extLst>
      <p:ext uri="{BB962C8B-B14F-4D97-AF65-F5344CB8AC3E}">
        <p14:creationId xmlns:p14="http://schemas.microsoft.com/office/powerpoint/2010/main" val="22111086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i="1" dirty="0" smtClean="0">
                <a:latin typeface="Arial" panose="020B0604020202020204" pitchFamily="34" charset="0"/>
                <a:cs typeface="Arial" panose="020B0604020202020204" pitchFamily="34" charset="0"/>
              </a:rPr>
              <a:t>Beatty v Waterloo </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r>
              <a:rPr lang="en-CA" sz="2400" dirty="0" smtClean="0">
                <a:latin typeface="Arial" panose="020B0604020202020204" pitchFamily="34" charset="0"/>
                <a:cs typeface="Arial" panose="020B0604020202020204" pitchFamily="34" charset="0"/>
              </a:rPr>
              <a:t>The indemnity provision read:</a:t>
            </a:r>
          </a:p>
          <a:p>
            <a:pPr marL="0" indent="0" algn="just">
              <a:buNone/>
            </a:pPr>
            <a:r>
              <a:rPr lang="en-CA" sz="2400" dirty="0">
                <a:latin typeface="Arial" panose="020B0604020202020204" pitchFamily="34" charset="0"/>
                <a:cs typeface="Arial" panose="020B0604020202020204" pitchFamily="34" charset="0"/>
              </a:rPr>
              <a:t>	</a:t>
            </a:r>
            <a:r>
              <a:rPr lang="en-CA" sz="2400" i="1" dirty="0" smtClean="0">
                <a:latin typeface="Arial" panose="020B0604020202020204" pitchFamily="34" charset="0"/>
                <a:cs typeface="Arial" panose="020B0604020202020204" pitchFamily="34" charset="0"/>
              </a:rPr>
              <a:t>“The said Contractor shall indemnify and save harmless 	the Owner, his agents or such Municipality as aforesaid, 	from 	any claims or actions for loss or damages 	whatsoever that 	may result from any of the Contractor’s 	operations.”</a:t>
            </a:r>
          </a:p>
          <a:p>
            <a:pPr marL="0" indent="0" algn="just">
              <a:buNone/>
            </a:pPr>
            <a:endParaRPr lang="en-CA" sz="2400" dirty="0" smtClean="0">
              <a:latin typeface="Arial" panose="020B0604020202020204" pitchFamily="34" charset="0"/>
              <a:cs typeface="Arial" panose="020B0604020202020204" pitchFamily="34" charset="0"/>
            </a:endParaRPr>
          </a:p>
          <a:p>
            <a:pPr algn="just"/>
            <a:r>
              <a:rPr lang="en-CA" sz="2400" dirty="0" smtClean="0">
                <a:latin typeface="Arial" panose="020B0604020202020204" pitchFamily="34" charset="0"/>
                <a:cs typeface="Arial" panose="020B0604020202020204" pitchFamily="34" charset="0"/>
              </a:rPr>
              <a:t>The court construed the language strictly and held that it was not clear enough to provide for the municipality’s own negligence.</a:t>
            </a:r>
          </a:p>
          <a:p>
            <a:pPr lvl="1">
              <a:buNone/>
            </a:pPr>
            <a:endParaRPr lang="en-CA" dirty="0"/>
          </a:p>
        </p:txBody>
      </p:sp>
      <p:sp>
        <p:nvSpPr>
          <p:cNvPr id="5" name="Slide Number Placeholder 4"/>
          <p:cNvSpPr>
            <a:spLocks noGrp="1"/>
          </p:cNvSpPr>
          <p:nvPr>
            <p:ph type="sldNum" sz="quarter" idx="12"/>
          </p:nvPr>
        </p:nvSpPr>
        <p:spPr>
          <a:xfrm>
            <a:off x="7010400" y="0"/>
            <a:ext cx="2133600" cy="365125"/>
          </a:xfrm>
        </p:spPr>
        <p:txBody>
          <a:bodyPr/>
          <a:lstStyle/>
          <a:p>
            <a:r>
              <a:rPr lang="en-US" dirty="0" smtClean="0"/>
              <a:t>			</a:t>
            </a:r>
            <a:fld id="{B3872650-0993-0043-91F1-F7DE4C62845B}" type="slidenum">
              <a:rPr lang="en-US" smtClean="0"/>
              <a:pPr/>
              <a:t>28</a:t>
            </a:fld>
            <a:endParaRPr lang="en-US" dirty="0"/>
          </a:p>
        </p:txBody>
      </p:sp>
    </p:spTree>
    <p:extLst>
      <p:ext uri="{BB962C8B-B14F-4D97-AF65-F5344CB8AC3E}">
        <p14:creationId xmlns:p14="http://schemas.microsoft.com/office/powerpoint/2010/main" val="4057900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b="1" i="1" dirty="0">
                <a:latin typeface="Arial" panose="020B0604020202020204" pitchFamily="34" charset="0"/>
                <a:cs typeface="Arial" panose="020B0604020202020204" pitchFamily="34" charset="0"/>
              </a:rPr>
              <a:t>Neely v. MacDonald</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0000" lnSpcReduction="20000"/>
          </a:bodyPr>
          <a:lstStyle/>
          <a:p>
            <a:pPr>
              <a:buNone/>
            </a:pPr>
            <a:r>
              <a:rPr lang="en-CA" b="1" i="1" dirty="0">
                <a:latin typeface="Arial" panose="020B0604020202020204" pitchFamily="34" charset="0"/>
                <a:cs typeface="Arial" panose="020B0604020202020204" pitchFamily="34" charset="0"/>
              </a:rPr>
              <a:t>Neely v. MacDonald</a:t>
            </a:r>
            <a:r>
              <a:rPr lang="en-CA" b="1" dirty="0">
                <a:latin typeface="Arial" panose="020B0604020202020204" pitchFamily="34" charset="0"/>
                <a:cs typeface="Arial" panose="020B0604020202020204" pitchFamily="34" charset="0"/>
              </a:rPr>
              <a:t>, 2014 ONCA 874</a:t>
            </a:r>
          </a:p>
          <a:p>
            <a:pPr>
              <a:buNone/>
            </a:pPr>
            <a:endParaRPr lang="en-CA" dirty="0">
              <a:latin typeface="Arial" panose="020B0604020202020204" pitchFamily="34" charset="0"/>
              <a:cs typeface="Arial" panose="020B0604020202020204" pitchFamily="34" charset="0"/>
            </a:endParaRPr>
          </a:p>
          <a:p>
            <a:pPr algn="just"/>
            <a:r>
              <a:rPr lang="en-CA" dirty="0">
                <a:latin typeface="Arial" panose="020B0604020202020204" pitchFamily="34" charset="0"/>
                <a:cs typeface="Arial" panose="020B0604020202020204" pitchFamily="34" charset="0"/>
              </a:rPr>
              <a:t>The plaintiff was injured in a golf cart accident at </a:t>
            </a:r>
            <a:r>
              <a:rPr lang="en-CA" dirty="0" err="1">
                <a:latin typeface="Arial" panose="020B0604020202020204" pitchFamily="34" charset="0"/>
                <a:cs typeface="Arial" panose="020B0604020202020204" pitchFamily="34" charset="0"/>
              </a:rPr>
              <a:t>ClubLink’s</a:t>
            </a:r>
            <a:r>
              <a:rPr lang="en-CA" dirty="0">
                <a:latin typeface="Arial" panose="020B0604020202020204" pitchFamily="34" charset="0"/>
                <a:cs typeface="Arial" panose="020B0604020202020204" pitchFamily="34" charset="0"/>
              </a:rPr>
              <a:t> golf course during a tournament put on by Canadian Litigation Counsel (“CLC”). </a:t>
            </a:r>
          </a:p>
          <a:p>
            <a:pPr algn="just"/>
            <a:endParaRPr lang="en-CA" dirty="0">
              <a:latin typeface="Arial" panose="020B0604020202020204" pitchFamily="34" charset="0"/>
              <a:cs typeface="Arial" panose="020B0604020202020204" pitchFamily="34" charset="0"/>
            </a:endParaRPr>
          </a:p>
          <a:p>
            <a:pPr algn="just"/>
            <a:r>
              <a:rPr lang="en-CA" dirty="0">
                <a:latin typeface="Arial" panose="020B0604020202020204" pitchFamily="34" charset="0"/>
                <a:cs typeface="Arial" panose="020B0604020202020204" pitchFamily="34" charset="0"/>
              </a:rPr>
              <a:t>The plaintiff sued </a:t>
            </a:r>
            <a:r>
              <a:rPr lang="en-CA" dirty="0" err="1">
                <a:latin typeface="Arial" panose="020B0604020202020204" pitchFamily="34" charset="0"/>
                <a:cs typeface="Arial" panose="020B0604020202020204" pitchFamily="34" charset="0"/>
              </a:rPr>
              <a:t>ClubLink</a:t>
            </a:r>
            <a:r>
              <a:rPr lang="en-CA" dirty="0">
                <a:latin typeface="Arial" panose="020B0604020202020204" pitchFamily="34" charset="0"/>
                <a:cs typeface="Arial" panose="020B0604020202020204" pitchFamily="34" charset="0"/>
              </a:rPr>
              <a:t> who in turn </a:t>
            </a:r>
            <a:r>
              <a:rPr lang="en-CA" dirty="0" err="1">
                <a:latin typeface="Arial" panose="020B0604020202020204" pitchFamily="34" charset="0"/>
                <a:cs typeface="Arial" panose="020B0604020202020204" pitchFamily="34" charset="0"/>
              </a:rPr>
              <a:t>crossclaimed</a:t>
            </a:r>
            <a:r>
              <a:rPr lang="en-CA" dirty="0">
                <a:latin typeface="Arial" panose="020B0604020202020204" pitchFamily="34" charset="0"/>
                <a:cs typeface="Arial" panose="020B0604020202020204" pitchFamily="34" charset="0"/>
              </a:rPr>
              <a:t> against CLC for indemnity under their “Special Function Contract”.</a:t>
            </a:r>
          </a:p>
          <a:p>
            <a:pPr algn="just"/>
            <a:endParaRPr lang="en-CA" dirty="0">
              <a:latin typeface="Arial" panose="020B0604020202020204" pitchFamily="34" charset="0"/>
              <a:cs typeface="Arial" panose="020B0604020202020204" pitchFamily="34" charset="0"/>
            </a:endParaRPr>
          </a:p>
          <a:p>
            <a:pPr algn="just"/>
            <a:r>
              <a:rPr lang="en-CA" dirty="0" smtClean="0">
                <a:latin typeface="Arial" panose="020B0604020202020204" pitchFamily="34" charset="0"/>
                <a:cs typeface="Arial" panose="020B0604020202020204" pitchFamily="34" charset="0"/>
              </a:rPr>
              <a:t>A </a:t>
            </a:r>
            <a:r>
              <a:rPr lang="en-CA" dirty="0">
                <a:latin typeface="Arial" panose="020B0604020202020204" pitchFamily="34" charset="0"/>
                <a:cs typeface="Arial" panose="020B0604020202020204" pitchFamily="34" charset="0"/>
              </a:rPr>
              <a:t>motions judge granted summary judgment against CLC obliging it to indemnify </a:t>
            </a:r>
            <a:r>
              <a:rPr lang="en-CA" dirty="0" err="1">
                <a:latin typeface="Arial" panose="020B0604020202020204" pitchFamily="34" charset="0"/>
                <a:cs typeface="Arial" panose="020B0604020202020204" pitchFamily="34" charset="0"/>
              </a:rPr>
              <a:t>ClubLink</a:t>
            </a:r>
            <a:r>
              <a:rPr lang="en-CA" dirty="0">
                <a:latin typeface="Arial" panose="020B0604020202020204" pitchFamily="34" charset="0"/>
                <a:cs typeface="Arial" panose="020B0604020202020204" pitchFamily="34" charset="0"/>
              </a:rPr>
              <a:t> for all of the plaintiff’s personal injury claims. CLC appealed. </a:t>
            </a:r>
          </a:p>
          <a:p>
            <a:endParaRPr lang="en-CA"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6985379" y="794"/>
            <a:ext cx="2133600" cy="365125"/>
          </a:xfrm>
        </p:spPr>
        <p:txBody>
          <a:bodyPr/>
          <a:lstStyle/>
          <a:p>
            <a:r>
              <a:rPr lang="en-US" dirty="0" smtClean="0"/>
              <a:t>			</a:t>
            </a:r>
            <a:fld id="{B3872650-0993-0043-91F1-F7DE4C62845B}" type="slidenum">
              <a:rPr lang="en-US" smtClean="0"/>
              <a:pPr/>
              <a:t>29</a:t>
            </a:fld>
            <a:endParaRPr lang="en-US" dirty="0"/>
          </a:p>
        </p:txBody>
      </p:sp>
    </p:spTree>
    <p:extLst>
      <p:ext uri="{BB962C8B-B14F-4D97-AF65-F5344CB8AC3E}">
        <p14:creationId xmlns:p14="http://schemas.microsoft.com/office/powerpoint/2010/main" val="38301122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4000" dirty="0" smtClean="0">
                <a:latin typeface="Arial" panose="020B0604020202020204" pitchFamily="34" charset="0"/>
                <a:cs typeface="Arial" panose="020B0604020202020204" pitchFamily="34" charset="0"/>
              </a:rPr>
              <a:t>Part I – Occupiers’ Liability Generally</a:t>
            </a:r>
            <a:endParaRPr lang="en-CA" sz="40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endParaRPr lang="en-CA" dirty="0"/>
          </a:p>
        </p:txBody>
      </p:sp>
      <p:sp>
        <p:nvSpPr>
          <p:cNvPr id="5" name="Slide Number Placeholder 4"/>
          <p:cNvSpPr>
            <a:spLocks noGrp="1"/>
          </p:cNvSpPr>
          <p:nvPr>
            <p:ph type="sldNum" sz="quarter" idx="12"/>
          </p:nvPr>
        </p:nvSpPr>
        <p:spPr>
          <a:xfrm>
            <a:off x="7010400" y="0"/>
            <a:ext cx="2133600" cy="365125"/>
          </a:xfrm>
        </p:spPr>
        <p:txBody>
          <a:bodyPr/>
          <a:lstStyle/>
          <a:p>
            <a:r>
              <a:rPr lang="en-US" dirty="0" smtClean="0"/>
              <a:t>			</a:t>
            </a:r>
            <a:fld id="{B3872650-0993-0043-91F1-F7DE4C62845B}" type="slidenum">
              <a:rPr lang="en-US" smtClean="0"/>
              <a:pPr/>
              <a:t>3</a:t>
            </a:fld>
            <a:endParaRPr lang="en-US" dirty="0"/>
          </a:p>
        </p:txBody>
      </p:sp>
    </p:spTree>
    <p:extLst>
      <p:ext uri="{BB962C8B-B14F-4D97-AF65-F5344CB8AC3E}">
        <p14:creationId xmlns:p14="http://schemas.microsoft.com/office/powerpoint/2010/main" val="31384383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b="1" i="1" dirty="0">
                <a:latin typeface="Arial" panose="020B0604020202020204" pitchFamily="34" charset="0"/>
                <a:cs typeface="Arial" panose="020B0604020202020204" pitchFamily="34" charset="0"/>
              </a:rPr>
              <a:t>Neely v. MacDonald</a:t>
            </a:r>
            <a:endParaRPr lang="en-CA" sz="3600" dirty="0"/>
          </a:p>
        </p:txBody>
      </p:sp>
      <p:sp>
        <p:nvSpPr>
          <p:cNvPr id="3" name="Content Placeholder 2"/>
          <p:cNvSpPr>
            <a:spLocks noGrp="1"/>
          </p:cNvSpPr>
          <p:nvPr>
            <p:ph idx="1"/>
          </p:nvPr>
        </p:nvSpPr>
        <p:spPr/>
        <p:txBody>
          <a:bodyPr>
            <a:normAutofit fontScale="62500" lnSpcReduction="20000"/>
          </a:bodyPr>
          <a:lstStyle/>
          <a:p>
            <a:pPr algn="just"/>
            <a:r>
              <a:rPr lang="en-CA" dirty="0">
                <a:latin typeface="Arial" panose="020B0604020202020204" pitchFamily="34" charset="0"/>
                <a:cs typeface="Arial" panose="020B0604020202020204" pitchFamily="34" charset="0"/>
              </a:rPr>
              <a:t>The basis for </a:t>
            </a:r>
            <a:r>
              <a:rPr lang="en-CA" dirty="0" err="1">
                <a:latin typeface="Arial" panose="020B0604020202020204" pitchFamily="34" charset="0"/>
                <a:cs typeface="Arial" panose="020B0604020202020204" pitchFamily="34" charset="0"/>
              </a:rPr>
              <a:t>ClubLink’s</a:t>
            </a:r>
            <a:r>
              <a:rPr lang="en-CA" dirty="0">
                <a:latin typeface="Arial" panose="020B0604020202020204" pitchFamily="34" charset="0"/>
                <a:cs typeface="Arial" panose="020B0604020202020204" pitchFamily="34" charset="0"/>
              </a:rPr>
              <a:t> indemnification claim against CLC was the following provision in the contract between them: </a:t>
            </a:r>
          </a:p>
          <a:p>
            <a:pPr algn="just"/>
            <a:endParaRPr lang="en-CA" dirty="0">
              <a:latin typeface="Arial" panose="020B0604020202020204" pitchFamily="34" charset="0"/>
              <a:cs typeface="Arial" panose="020B0604020202020204" pitchFamily="34" charset="0"/>
            </a:endParaRPr>
          </a:p>
          <a:p>
            <a:pPr marL="0" indent="0" algn="just">
              <a:buNone/>
            </a:pPr>
            <a:r>
              <a:rPr lang="en-CA" dirty="0" smtClean="0">
                <a:latin typeface="Arial" panose="020B0604020202020204" pitchFamily="34" charset="0"/>
                <a:cs typeface="Arial" panose="020B0604020202020204" pitchFamily="34" charset="0"/>
              </a:rPr>
              <a:t>	</a:t>
            </a:r>
            <a:r>
              <a:rPr lang="en-CA" i="1" dirty="0" smtClean="0">
                <a:latin typeface="Arial" panose="020B0604020202020204" pitchFamily="34" charset="0"/>
                <a:cs typeface="Arial" panose="020B0604020202020204" pitchFamily="34" charset="0"/>
              </a:rPr>
              <a:t>CUSTOMER </a:t>
            </a:r>
            <a:r>
              <a:rPr lang="en-CA" i="1" dirty="0">
                <a:latin typeface="Arial" panose="020B0604020202020204" pitchFamily="34" charset="0"/>
                <a:cs typeface="Arial" panose="020B0604020202020204" pitchFamily="34" charset="0"/>
              </a:rPr>
              <a:t>IS LIABLE FOR ALL DAMAGE CAUSED BY </a:t>
            </a:r>
            <a:r>
              <a:rPr lang="en-CA" i="1" dirty="0" smtClean="0">
                <a:latin typeface="Arial" panose="020B0604020202020204" pitchFamily="34" charset="0"/>
                <a:cs typeface="Arial" panose="020B0604020202020204" pitchFamily="34" charset="0"/>
              </a:rPr>
              <a:t>	CUSTOMER </a:t>
            </a:r>
            <a:r>
              <a:rPr lang="en-CA" i="1" dirty="0">
                <a:latin typeface="Arial" panose="020B0604020202020204" pitchFamily="34" charset="0"/>
                <a:cs typeface="Arial" panose="020B0604020202020204" pitchFamily="34" charset="0"/>
              </a:rPr>
              <a:t>AND/ OR THEIR GUEST(S)</a:t>
            </a:r>
          </a:p>
          <a:p>
            <a:pPr marL="0" indent="0" algn="just">
              <a:buNone/>
            </a:pPr>
            <a:endParaRPr lang="en-CA" i="1" dirty="0">
              <a:latin typeface="Arial" panose="020B0604020202020204" pitchFamily="34" charset="0"/>
              <a:cs typeface="Arial" panose="020B0604020202020204" pitchFamily="34" charset="0"/>
            </a:endParaRPr>
          </a:p>
          <a:p>
            <a:pPr marL="0" indent="0" algn="just">
              <a:buNone/>
            </a:pPr>
            <a:r>
              <a:rPr lang="en-CA" i="1" dirty="0" smtClean="0">
                <a:latin typeface="Arial" panose="020B0604020202020204" pitchFamily="34" charset="0"/>
                <a:cs typeface="Arial" panose="020B0604020202020204" pitchFamily="34" charset="0"/>
              </a:rPr>
              <a:t>	The </a:t>
            </a:r>
            <a:r>
              <a:rPr lang="en-CA" i="1" dirty="0">
                <a:latin typeface="Arial" panose="020B0604020202020204" pitchFamily="34" charset="0"/>
                <a:cs typeface="Arial" panose="020B0604020202020204" pitchFamily="34" charset="0"/>
              </a:rPr>
              <a:t>Customer and/or their guest(s) agree to hold </a:t>
            </a:r>
            <a:r>
              <a:rPr lang="en-CA" i="1" dirty="0" err="1">
                <a:latin typeface="Arial" panose="020B0604020202020204" pitchFamily="34" charset="0"/>
                <a:cs typeface="Arial" panose="020B0604020202020204" pitchFamily="34" charset="0"/>
              </a:rPr>
              <a:t>ClubLink</a:t>
            </a:r>
            <a:r>
              <a:rPr lang="en-CA" i="1" dirty="0">
                <a:latin typeface="Arial" panose="020B0604020202020204" pitchFamily="34" charset="0"/>
                <a:cs typeface="Arial" panose="020B0604020202020204" pitchFamily="34" charset="0"/>
              </a:rPr>
              <a:t> </a:t>
            </a:r>
            <a:r>
              <a:rPr lang="en-CA" i="1" dirty="0" smtClean="0">
                <a:latin typeface="Arial" panose="020B0604020202020204" pitchFamily="34" charset="0"/>
                <a:cs typeface="Arial" panose="020B0604020202020204" pitchFamily="34" charset="0"/>
              </a:rPr>
              <a:t>	Corporation </a:t>
            </a:r>
            <a:r>
              <a:rPr lang="en-CA" i="1" dirty="0">
                <a:latin typeface="Arial" panose="020B0604020202020204" pitchFamily="34" charset="0"/>
                <a:cs typeface="Arial" panose="020B0604020202020204" pitchFamily="34" charset="0"/>
              </a:rPr>
              <a:t>and its officers and employees free and harmless from </a:t>
            </a:r>
            <a:r>
              <a:rPr lang="en-CA" i="1" dirty="0" smtClean="0">
                <a:latin typeface="Arial" panose="020B0604020202020204" pitchFamily="34" charset="0"/>
                <a:cs typeface="Arial" panose="020B0604020202020204" pitchFamily="34" charset="0"/>
              </a:rPr>
              <a:t>	any </a:t>
            </a:r>
            <a:r>
              <a:rPr lang="en-CA" i="1" dirty="0">
                <a:latin typeface="Arial" panose="020B0604020202020204" pitchFamily="34" charset="0"/>
                <a:cs typeface="Arial" panose="020B0604020202020204" pitchFamily="34" charset="0"/>
              </a:rPr>
              <a:t>damage or claims of any nature whatsoever that may arise </a:t>
            </a:r>
            <a:r>
              <a:rPr lang="en-CA" i="1" dirty="0" smtClean="0">
                <a:latin typeface="Arial" panose="020B0604020202020204" pitchFamily="34" charset="0"/>
                <a:cs typeface="Arial" panose="020B0604020202020204" pitchFamily="34" charset="0"/>
              </a:rPr>
              <a:t>	from </a:t>
            </a:r>
            <a:r>
              <a:rPr lang="en-CA" i="1" dirty="0">
                <a:latin typeface="Arial" panose="020B0604020202020204" pitchFamily="34" charset="0"/>
                <a:cs typeface="Arial" panose="020B0604020202020204" pitchFamily="34" charset="0"/>
              </a:rPr>
              <a:t>or through the use of a golf cart.</a:t>
            </a:r>
          </a:p>
          <a:p>
            <a:pPr algn="just"/>
            <a:endParaRPr lang="en-CA" i="1" dirty="0">
              <a:latin typeface="Arial" panose="020B0604020202020204" pitchFamily="34" charset="0"/>
              <a:cs typeface="Arial" panose="020B0604020202020204" pitchFamily="34" charset="0"/>
            </a:endParaRPr>
          </a:p>
          <a:p>
            <a:pPr marL="0" indent="0" algn="just">
              <a:buNone/>
            </a:pPr>
            <a:r>
              <a:rPr lang="en-CA" i="1" dirty="0" smtClean="0">
                <a:latin typeface="Arial" panose="020B0604020202020204" pitchFamily="34" charset="0"/>
                <a:cs typeface="Arial" panose="020B0604020202020204" pitchFamily="34" charset="0"/>
              </a:rPr>
              <a:t>	It </a:t>
            </a:r>
            <a:r>
              <a:rPr lang="en-CA" i="1" dirty="0">
                <a:latin typeface="Arial" panose="020B0604020202020204" pitchFamily="34" charset="0"/>
                <a:cs typeface="Arial" panose="020B0604020202020204" pitchFamily="34" charset="0"/>
              </a:rPr>
              <a:t>is the Customer's and/or their guest(s) responsibility to fully </a:t>
            </a:r>
            <a:r>
              <a:rPr lang="en-CA" i="1" dirty="0" smtClean="0">
                <a:latin typeface="Arial" panose="020B0604020202020204" pitchFamily="34" charset="0"/>
                <a:cs typeface="Arial" panose="020B0604020202020204" pitchFamily="34" charset="0"/>
              </a:rPr>
              <a:t>	understand </a:t>
            </a:r>
            <a:r>
              <a:rPr lang="en-CA" i="1" dirty="0">
                <a:latin typeface="Arial" panose="020B0604020202020204" pitchFamily="34" charset="0"/>
                <a:cs typeface="Arial" panose="020B0604020202020204" pitchFamily="34" charset="0"/>
              </a:rPr>
              <a:t>the safe operating instructions of the golf cart and to </a:t>
            </a:r>
            <a:r>
              <a:rPr lang="en-CA" i="1" dirty="0" smtClean="0">
                <a:latin typeface="Arial" panose="020B0604020202020204" pitchFamily="34" charset="0"/>
                <a:cs typeface="Arial" panose="020B0604020202020204" pitchFamily="34" charset="0"/>
              </a:rPr>
              <a:t>	return </a:t>
            </a:r>
            <a:r>
              <a:rPr lang="en-CA" i="1" dirty="0">
                <a:latin typeface="Arial" panose="020B0604020202020204" pitchFamily="34" charset="0"/>
                <a:cs typeface="Arial" panose="020B0604020202020204" pitchFamily="34" charset="0"/>
              </a:rPr>
              <a:t>it immediately following the completion of the round of golf in </a:t>
            </a:r>
            <a:r>
              <a:rPr lang="en-CA" i="1" dirty="0" smtClean="0">
                <a:latin typeface="Arial" panose="020B0604020202020204" pitchFamily="34" charset="0"/>
                <a:cs typeface="Arial" panose="020B0604020202020204" pitchFamily="34" charset="0"/>
              </a:rPr>
              <a:t>	as </a:t>
            </a:r>
            <a:r>
              <a:rPr lang="en-CA" i="1" dirty="0">
                <a:latin typeface="Arial" panose="020B0604020202020204" pitchFamily="34" charset="0"/>
                <a:cs typeface="Arial" panose="020B0604020202020204" pitchFamily="34" charset="0"/>
              </a:rPr>
              <a:t>good condition as it was received.</a:t>
            </a:r>
          </a:p>
          <a:p>
            <a:endParaRPr lang="en-CA" dirty="0"/>
          </a:p>
        </p:txBody>
      </p:sp>
      <p:sp>
        <p:nvSpPr>
          <p:cNvPr id="5" name="Slide Number Placeholder 4"/>
          <p:cNvSpPr>
            <a:spLocks noGrp="1"/>
          </p:cNvSpPr>
          <p:nvPr>
            <p:ph type="sldNum" sz="quarter" idx="12"/>
          </p:nvPr>
        </p:nvSpPr>
        <p:spPr>
          <a:xfrm>
            <a:off x="7010400" y="20329"/>
            <a:ext cx="2133600" cy="365125"/>
          </a:xfrm>
        </p:spPr>
        <p:txBody>
          <a:bodyPr/>
          <a:lstStyle/>
          <a:p>
            <a:r>
              <a:rPr lang="en-US" dirty="0" smtClean="0"/>
              <a:t>			</a:t>
            </a:r>
            <a:fld id="{B3872650-0993-0043-91F1-F7DE4C62845B}" type="slidenum">
              <a:rPr lang="en-US" smtClean="0"/>
              <a:pPr/>
              <a:t>30</a:t>
            </a:fld>
            <a:endParaRPr lang="en-US" dirty="0"/>
          </a:p>
        </p:txBody>
      </p:sp>
    </p:spTree>
    <p:extLst>
      <p:ext uri="{BB962C8B-B14F-4D97-AF65-F5344CB8AC3E}">
        <p14:creationId xmlns:p14="http://schemas.microsoft.com/office/powerpoint/2010/main" val="13246108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b="1" i="1" dirty="0">
                <a:latin typeface="Arial" panose="020B0604020202020204" pitchFamily="34" charset="0"/>
                <a:cs typeface="Arial" panose="020B0604020202020204" pitchFamily="34" charset="0"/>
              </a:rPr>
              <a:t>Neely v. MacDonald</a:t>
            </a:r>
            <a:endParaRPr lang="en-CA" sz="3600" dirty="0"/>
          </a:p>
        </p:txBody>
      </p:sp>
      <p:sp>
        <p:nvSpPr>
          <p:cNvPr id="3" name="Content Placeholder 2"/>
          <p:cNvSpPr>
            <a:spLocks noGrp="1"/>
          </p:cNvSpPr>
          <p:nvPr>
            <p:ph idx="1"/>
          </p:nvPr>
        </p:nvSpPr>
        <p:spPr/>
        <p:txBody>
          <a:bodyPr>
            <a:normAutofit/>
          </a:bodyPr>
          <a:lstStyle/>
          <a:p>
            <a:pPr algn="just"/>
            <a:r>
              <a:rPr lang="en-CA" sz="2400" dirty="0">
                <a:latin typeface="Arial" panose="020B0604020202020204" pitchFamily="34" charset="0"/>
                <a:cs typeface="Arial" panose="020B0604020202020204" pitchFamily="34" charset="0"/>
              </a:rPr>
              <a:t>The Court of Appeal </a:t>
            </a:r>
            <a:r>
              <a:rPr lang="en-CA" sz="2400" dirty="0" smtClean="0">
                <a:latin typeface="Arial" panose="020B0604020202020204" pitchFamily="34" charset="0"/>
                <a:cs typeface="Arial" panose="020B0604020202020204" pitchFamily="34" charset="0"/>
              </a:rPr>
              <a:t> held that there was a significant distinction between the negligence of a guest operating a golf cart and the negligence of </a:t>
            </a:r>
            <a:r>
              <a:rPr lang="en-CA" sz="2400" dirty="0" err="1" smtClean="0">
                <a:latin typeface="Arial" panose="020B0604020202020204" pitchFamily="34" charset="0"/>
                <a:cs typeface="Arial" panose="020B0604020202020204" pitchFamily="34" charset="0"/>
              </a:rPr>
              <a:t>ClubLink</a:t>
            </a:r>
            <a:r>
              <a:rPr lang="en-CA" sz="2400" dirty="0" smtClean="0">
                <a:latin typeface="Arial" panose="020B0604020202020204" pitchFamily="34" charset="0"/>
                <a:cs typeface="Arial" panose="020B0604020202020204" pitchFamily="34" charset="0"/>
              </a:rPr>
              <a:t> relating to the design and operation of the golf course. </a:t>
            </a:r>
          </a:p>
          <a:p>
            <a:pPr marL="0" indent="0" algn="just">
              <a:buNone/>
            </a:pPr>
            <a:endParaRPr lang="en-CA" sz="2400" dirty="0" smtClean="0">
              <a:latin typeface="Arial" panose="020B0604020202020204" pitchFamily="34" charset="0"/>
              <a:cs typeface="Arial" panose="020B0604020202020204" pitchFamily="34" charset="0"/>
            </a:endParaRPr>
          </a:p>
          <a:p>
            <a:pPr algn="just"/>
            <a:r>
              <a:rPr lang="en-CA" sz="2400" dirty="0" smtClean="0">
                <a:latin typeface="Arial" panose="020B0604020202020204" pitchFamily="34" charset="0"/>
                <a:cs typeface="Arial" panose="020B0604020202020204" pitchFamily="34" charset="0"/>
              </a:rPr>
              <a:t>The indemnity provision did not clearly extend to </a:t>
            </a:r>
            <a:r>
              <a:rPr lang="en-CA" sz="2400" dirty="0" err="1" smtClean="0">
                <a:latin typeface="Arial" panose="020B0604020202020204" pitchFamily="34" charset="0"/>
                <a:cs typeface="Arial" panose="020B0604020202020204" pitchFamily="34" charset="0"/>
              </a:rPr>
              <a:t>ClubLink’s</a:t>
            </a:r>
            <a:r>
              <a:rPr lang="en-CA" sz="2400" dirty="0" smtClean="0">
                <a:latin typeface="Arial" panose="020B0604020202020204" pitchFamily="34" charset="0"/>
                <a:cs typeface="Arial" panose="020B0604020202020204" pitchFamily="34" charset="0"/>
              </a:rPr>
              <a:t> negligence and therefore </a:t>
            </a:r>
            <a:r>
              <a:rPr lang="en-CA" sz="2400" dirty="0" err="1" smtClean="0">
                <a:latin typeface="Arial" panose="020B0604020202020204" pitchFamily="34" charset="0"/>
                <a:cs typeface="Arial" panose="020B0604020202020204" pitchFamily="34" charset="0"/>
              </a:rPr>
              <a:t>ClubLinks</a:t>
            </a:r>
            <a:r>
              <a:rPr lang="en-CA" sz="2400" dirty="0" smtClean="0">
                <a:latin typeface="Arial" panose="020B0604020202020204" pitchFamily="34" charset="0"/>
                <a:cs typeface="Arial" panose="020B0604020202020204" pitchFamily="34" charset="0"/>
              </a:rPr>
              <a:t> was not protected by it. </a:t>
            </a:r>
          </a:p>
          <a:p>
            <a:endParaRPr lang="en-CA" dirty="0"/>
          </a:p>
        </p:txBody>
      </p:sp>
      <p:sp>
        <p:nvSpPr>
          <p:cNvPr id="5" name="Slide Number Placeholder 4"/>
          <p:cNvSpPr>
            <a:spLocks noGrp="1"/>
          </p:cNvSpPr>
          <p:nvPr>
            <p:ph type="sldNum" sz="quarter" idx="12"/>
          </p:nvPr>
        </p:nvSpPr>
        <p:spPr>
          <a:xfrm>
            <a:off x="6937612" y="794"/>
            <a:ext cx="2133600" cy="365125"/>
          </a:xfrm>
        </p:spPr>
        <p:txBody>
          <a:bodyPr/>
          <a:lstStyle/>
          <a:p>
            <a:r>
              <a:rPr lang="en-US" dirty="0" smtClean="0"/>
              <a:t>			</a:t>
            </a:r>
            <a:fld id="{B3872650-0993-0043-91F1-F7DE4C62845B}" type="slidenum">
              <a:rPr lang="en-US" smtClean="0"/>
              <a:pPr/>
              <a:t>31</a:t>
            </a:fld>
            <a:endParaRPr lang="en-US" dirty="0"/>
          </a:p>
        </p:txBody>
      </p:sp>
    </p:spTree>
    <p:extLst>
      <p:ext uri="{BB962C8B-B14F-4D97-AF65-F5344CB8AC3E}">
        <p14:creationId xmlns:p14="http://schemas.microsoft.com/office/powerpoint/2010/main" val="10190661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4000" dirty="0" smtClean="0">
                <a:latin typeface="Arial" panose="020B0604020202020204" pitchFamily="34" charset="0"/>
                <a:cs typeface="Arial" panose="020B0604020202020204" pitchFamily="34" charset="0"/>
              </a:rPr>
              <a:t>Part III – Insurance Clauses</a:t>
            </a:r>
            <a:endParaRPr lang="en-CA" sz="40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endParaRPr lang="en-CA" dirty="0"/>
          </a:p>
        </p:txBody>
      </p:sp>
      <p:sp>
        <p:nvSpPr>
          <p:cNvPr id="5" name="Slide Number Placeholder 4"/>
          <p:cNvSpPr>
            <a:spLocks noGrp="1"/>
          </p:cNvSpPr>
          <p:nvPr>
            <p:ph type="sldNum" sz="quarter" idx="12"/>
          </p:nvPr>
        </p:nvSpPr>
        <p:spPr>
          <a:xfrm>
            <a:off x="6971731" y="0"/>
            <a:ext cx="2133600" cy="365125"/>
          </a:xfrm>
        </p:spPr>
        <p:txBody>
          <a:bodyPr/>
          <a:lstStyle/>
          <a:p>
            <a:r>
              <a:rPr lang="en-US" dirty="0" smtClean="0"/>
              <a:t>			</a:t>
            </a:r>
            <a:fld id="{B3872650-0993-0043-91F1-F7DE4C62845B}" type="slidenum">
              <a:rPr lang="en-US" smtClean="0"/>
              <a:pPr/>
              <a:t>32</a:t>
            </a:fld>
            <a:endParaRPr lang="en-US" dirty="0"/>
          </a:p>
        </p:txBody>
      </p:sp>
    </p:spTree>
    <p:extLst>
      <p:ext uri="{BB962C8B-B14F-4D97-AF65-F5344CB8AC3E}">
        <p14:creationId xmlns:p14="http://schemas.microsoft.com/office/powerpoint/2010/main" val="7233229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dirty="0" smtClean="0">
                <a:latin typeface="Arial" panose="020B0604020202020204" pitchFamily="34" charset="0"/>
                <a:cs typeface="Arial" panose="020B0604020202020204" pitchFamily="34" charset="0"/>
              </a:rPr>
              <a:t>Insurance Clauses</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62500" lnSpcReduction="20000"/>
          </a:bodyPr>
          <a:lstStyle/>
          <a:p>
            <a:pPr algn="just"/>
            <a:r>
              <a:rPr lang="en-CA" dirty="0">
                <a:latin typeface="Arial" panose="020B0604020202020204" pitchFamily="34" charset="0"/>
                <a:cs typeface="Arial" panose="020B0604020202020204" pitchFamily="34" charset="0"/>
              </a:rPr>
              <a:t>A contractual promise to indemnify is only as good as the assets owned by the party making the promise. </a:t>
            </a:r>
          </a:p>
          <a:p>
            <a:pPr algn="just"/>
            <a:endParaRPr lang="en-CA" dirty="0">
              <a:latin typeface="Arial" panose="020B0604020202020204" pitchFamily="34" charset="0"/>
              <a:cs typeface="Arial" panose="020B0604020202020204" pitchFamily="34" charset="0"/>
            </a:endParaRPr>
          </a:p>
          <a:p>
            <a:pPr algn="just"/>
            <a:r>
              <a:rPr lang="en-CA" dirty="0">
                <a:latin typeface="Arial" panose="020B0604020202020204" pitchFamily="34" charset="0"/>
                <a:cs typeface="Arial" panose="020B0604020202020204" pitchFamily="34" charset="0"/>
              </a:rPr>
              <a:t>A common solution to impecunious contractors is the requirement that the contractor maintain a certain level of insurance and name the owner as an additional named insured. </a:t>
            </a:r>
          </a:p>
          <a:p>
            <a:pPr marL="0" indent="0" algn="just">
              <a:buNone/>
            </a:pPr>
            <a:endParaRPr lang="en-CA" dirty="0">
              <a:latin typeface="Arial" panose="020B0604020202020204" pitchFamily="34" charset="0"/>
              <a:cs typeface="Arial" panose="020B0604020202020204" pitchFamily="34" charset="0"/>
            </a:endParaRPr>
          </a:p>
          <a:p>
            <a:pPr algn="just"/>
            <a:r>
              <a:rPr lang="en-CA" dirty="0">
                <a:latin typeface="Arial" panose="020B0604020202020204" pitchFamily="34" charset="0"/>
                <a:cs typeface="Arial" panose="020B0604020202020204" pitchFamily="34" charset="0"/>
              </a:rPr>
              <a:t>An insurance clause is a companion to the indemnity clause: first, the indemnifying party agrees that it will be liable for the other party’s liability and, second, the indemnifying party agrees to secure insurance to cover that liability. </a:t>
            </a:r>
          </a:p>
          <a:p>
            <a:pPr marL="0" indent="0" algn="just">
              <a:buNone/>
            </a:pPr>
            <a:endParaRPr lang="en-CA" dirty="0">
              <a:latin typeface="Arial" panose="020B0604020202020204" pitchFamily="34" charset="0"/>
              <a:cs typeface="Arial" panose="020B0604020202020204" pitchFamily="34" charset="0"/>
            </a:endParaRPr>
          </a:p>
          <a:p>
            <a:pPr algn="just"/>
            <a:r>
              <a:rPr lang="en-CA" dirty="0" smtClean="0">
                <a:latin typeface="Arial" panose="020B0604020202020204" pitchFamily="34" charset="0"/>
                <a:cs typeface="Arial" panose="020B0604020202020204" pitchFamily="34" charset="0"/>
              </a:rPr>
              <a:t>It can </a:t>
            </a:r>
            <a:r>
              <a:rPr lang="en-CA" dirty="0">
                <a:latin typeface="Arial" panose="020B0604020202020204" pitchFamily="34" charset="0"/>
                <a:cs typeface="Arial" panose="020B0604020202020204" pitchFamily="34" charset="0"/>
              </a:rPr>
              <a:t>be a powerful mechanism for immunizing the contracting parties from liability. </a:t>
            </a:r>
          </a:p>
          <a:p>
            <a:endParaRPr lang="en-CA" dirty="0"/>
          </a:p>
        </p:txBody>
      </p:sp>
      <p:sp>
        <p:nvSpPr>
          <p:cNvPr id="5" name="Slide Number Placeholder 4"/>
          <p:cNvSpPr>
            <a:spLocks noGrp="1"/>
          </p:cNvSpPr>
          <p:nvPr>
            <p:ph type="sldNum" sz="quarter" idx="12"/>
          </p:nvPr>
        </p:nvSpPr>
        <p:spPr>
          <a:xfrm>
            <a:off x="6980830" y="0"/>
            <a:ext cx="2163170" cy="334323"/>
          </a:xfrm>
        </p:spPr>
        <p:txBody>
          <a:bodyPr/>
          <a:lstStyle/>
          <a:p>
            <a:r>
              <a:rPr lang="en-US" dirty="0" smtClean="0"/>
              <a:t>			</a:t>
            </a:r>
            <a:fld id="{B3872650-0993-0043-91F1-F7DE4C62845B}" type="slidenum">
              <a:rPr lang="en-US" smtClean="0"/>
              <a:pPr/>
              <a:t>33</a:t>
            </a:fld>
            <a:endParaRPr lang="en-US" dirty="0"/>
          </a:p>
        </p:txBody>
      </p:sp>
    </p:spTree>
    <p:extLst>
      <p:ext uri="{BB962C8B-B14F-4D97-AF65-F5344CB8AC3E}">
        <p14:creationId xmlns:p14="http://schemas.microsoft.com/office/powerpoint/2010/main" val="29688278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dirty="0" smtClean="0">
                <a:latin typeface="Arial" panose="020B0604020202020204" pitchFamily="34" charset="0"/>
                <a:cs typeface="Arial" panose="020B0604020202020204" pitchFamily="34" charset="0"/>
              </a:rPr>
              <a:t>Failure to Name as Additional Insured </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r>
              <a:rPr lang="en-CA" sz="2400" dirty="0">
                <a:latin typeface="Arial" panose="020B0604020202020204" pitchFamily="34" charset="0"/>
                <a:cs typeface="Arial" panose="020B0604020202020204" pitchFamily="34" charset="0"/>
              </a:rPr>
              <a:t>What happens when a contractor fails to name the owner-occupier as an additional insured under its general liability insurance contract contrary to the contractual arrangement between the owner and the contractor? </a:t>
            </a:r>
          </a:p>
          <a:p>
            <a:pPr marL="0" indent="0" algn="just">
              <a:lnSpc>
                <a:spcPct val="70000"/>
              </a:lnSpc>
              <a:buNone/>
            </a:pPr>
            <a:endParaRPr lang="en-CA" dirty="0">
              <a:latin typeface="Arial" panose="020B0604020202020204" pitchFamily="34" charset="0"/>
              <a:cs typeface="Arial" panose="020B0604020202020204" pitchFamily="34" charset="0"/>
            </a:endParaRPr>
          </a:p>
          <a:p>
            <a:pPr marL="0" indent="0">
              <a:buNone/>
            </a:pPr>
            <a:endParaRPr lang="en-CA" dirty="0"/>
          </a:p>
        </p:txBody>
      </p:sp>
      <p:sp>
        <p:nvSpPr>
          <p:cNvPr id="5" name="Slide Number Placeholder 4"/>
          <p:cNvSpPr>
            <a:spLocks noGrp="1"/>
          </p:cNvSpPr>
          <p:nvPr>
            <p:ph type="sldNum" sz="quarter" idx="12"/>
          </p:nvPr>
        </p:nvSpPr>
        <p:spPr>
          <a:xfrm>
            <a:off x="7010400" y="0"/>
            <a:ext cx="2133600" cy="365125"/>
          </a:xfrm>
        </p:spPr>
        <p:txBody>
          <a:bodyPr/>
          <a:lstStyle/>
          <a:p>
            <a:r>
              <a:rPr lang="en-US" dirty="0" smtClean="0"/>
              <a:t>			</a:t>
            </a:r>
            <a:fld id="{B3872650-0993-0043-91F1-F7DE4C62845B}" type="slidenum">
              <a:rPr lang="en-US" smtClean="0"/>
              <a:pPr/>
              <a:t>34</a:t>
            </a:fld>
            <a:endParaRPr lang="en-US" dirty="0"/>
          </a:p>
        </p:txBody>
      </p:sp>
    </p:spTree>
    <p:extLst>
      <p:ext uri="{BB962C8B-B14F-4D97-AF65-F5344CB8AC3E}">
        <p14:creationId xmlns:p14="http://schemas.microsoft.com/office/powerpoint/2010/main" val="37387729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i="1" dirty="0" err="1" smtClean="0">
                <a:latin typeface="Arial" panose="020B0604020202020204" pitchFamily="34" charset="0"/>
                <a:cs typeface="Arial" panose="020B0604020202020204" pitchFamily="34" charset="0"/>
              </a:rPr>
              <a:t>Papapetrou</a:t>
            </a:r>
            <a:r>
              <a:rPr lang="en-CA" sz="3600" i="1" dirty="0" smtClean="0">
                <a:latin typeface="Arial" panose="020B0604020202020204" pitchFamily="34" charset="0"/>
                <a:cs typeface="Arial" panose="020B0604020202020204" pitchFamily="34" charset="0"/>
              </a:rPr>
              <a:t> v. 1054422 Ontario Limited</a:t>
            </a:r>
            <a:endParaRPr lang="en-CA" sz="3600" i="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62500" lnSpcReduction="20000"/>
          </a:bodyPr>
          <a:lstStyle/>
          <a:p>
            <a:pPr marL="0" indent="0" algn="just">
              <a:buNone/>
            </a:pPr>
            <a:r>
              <a:rPr lang="en-CA" b="1" i="1" dirty="0" err="1">
                <a:latin typeface="Arial" panose="020B0604020202020204" pitchFamily="34" charset="0"/>
                <a:cs typeface="Arial" panose="020B0604020202020204" pitchFamily="34" charset="0"/>
              </a:rPr>
              <a:t>Papapetrou</a:t>
            </a:r>
            <a:r>
              <a:rPr lang="en-CA" b="1" i="1" dirty="0">
                <a:latin typeface="Arial" panose="020B0604020202020204" pitchFamily="34" charset="0"/>
                <a:cs typeface="Arial" panose="020B0604020202020204" pitchFamily="34" charset="0"/>
              </a:rPr>
              <a:t> v. 1054422 Ontario Limited et al</a:t>
            </a:r>
            <a:r>
              <a:rPr lang="en-CA" b="1" dirty="0">
                <a:latin typeface="Arial" panose="020B0604020202020204" pitchFamily="34" charset="0"/>
                <a:cs typeface="Arial" panose="020B0604020202020204" pitchFamily="34" charset="0"/>
              </a:rPr>
              <a:t>, 2012 ONCA 506</a:t>
            </a:r>
          </a:p>
          <a:p>
            <a:pPr algn="just"/>
            <a:endParaRPr lang="en-CA" dirty="0">
              <a:latin typeface="Arial" panose="020B0604020202020204" pitchFamily="34" charset="0"/>
              <a:cs typeface="Arial" panose="020B0604020202020204" pitchFamily="34" charset="0"/>
            </a:endParaRPr>
          </a:p>
          <a:p>
            <a:pPr algn="just"/>
            <a:r>
              <a:rPr lang="en-CA" dirty="0">
                <a:latin typeface="Arial" panose="020B0604020202020204" pitchFamily="34" charset="0"/>
                <a:cs typeface="Arial" panose="020B0604020202020204" pitchFamily="34" charset="0"/>
              </a:rPr>
              <a:t>Plaintiff was injured in a slip-and-fall accident on black ice that had accumulated on the stairs of a building. </a:t>
            </a:r>
          </a:p>
          <a:p>
            <a:pPr algn="just"/>
            <a:endParaRPr lang="en-CA" dirty="0">
              <a:latin typeface="Arial" panose="020B0604020202020204" pitchFamily="34" charset="0"/>
              <a:cs typeface="Arial" panose="020B0604020202020204" pitchFamily="34" charset="0"/>
            </a:endParaRPr>
          </a:p>
          <a:p>
            <a:pPr algn="just"/>
            <a:r>
              <a:rPr lang="en-CA" dirty="0">
                <a:latin typeface="Arial" panose="020B0604020202020204" pitchFamily="34" charset="0"/>
                <a:cs typeface="Arial" panose="020B0604020202020204" pitchFamily="34" charset="0"/>
              </a:rPr>
              <a:t>The owner of the building had a contract with a contractor for winter maintenance and snow removal services at the building. </a:t>
            </a:r>
          </a:p>
          <a:p>
            <a:pPr algn="just"/>
            <a:endParaRPr lang="en-CA" dirty="0">
              <a:latin typeface="Arial" panose="020B0604020202020204" pitchFamily="34" charset="0"/>
              <a:cs typeface="Arial" panose="020B0604020202020204" pitchFamily="34" charset="0"/>
            </a:endParaRPr>
          </a:p>
          <a:p>
            <a:pPr algn="just"/>
            <a:r>
              <a:rPr lang="en-CA" dirty="0">
                <a:latin typeface="Arial" panose="020B0604020202020204" pitchFamily="34" charset="0"/>
                <a:cs typeface="Arial" panose="020B0604020202020204" pitchFamily="34" charset="0"/>
              </a:rPr>
              <a:t>The contractor was contractually obliged to indemnify the owner against all claims arising from the contractor’s performance of the contract and to name the owner as an additional insured on the contractor’s general liability insurance policy. </a:t>
            </a:r>
          </a:p>
          <a:p>
            <a:pPr algn="just"/>
            <a:endParaRPr lang="en-CA" dirty="0">
              <a:latin typeface="Arial" panose="020B0604020202020204" pitchFamily="34" charset="0"/>
              <a:cs typeface="Arial" panose="020B0604020202020204" pitchFamily="34" charset="0"/>
            </a:endParaRPr>
          </a:p>
          <a:p>
            <a:pPr algn="just"/>
            <a:r>
              <a:rPr lang="en-CA" dirty="0">
                <a:latin typeface="Arial" panose="020B0604020202020204" pitchFamily="34" charset="0"/>
                <a:cs typeface="Arial" panose="020B0604020202020204" pitchFamily="34" charset="0"/>
              </a:rPr>
              <a:t>The contractor breached its obligation to name the owner as an additional insured.  </a:t>
            </a:r>
          </a:p>
          <a:p>
            <a:pPr marL="0" indent="0">
              <a:buNone/>
            </a:pPr>
            <a:endParaRPr lang="en-CA" dirty="0"/>
          </a:p>
        </p:txBody>
      </p:sp>
      <p:sp>
        <p:nvSpPr>
          <p:cNvPr id="5" name="Slide Number Placeholder 4"/>
          <p:cNvSpPr>
            <a:spLocks noGrp="1"/>
          </p:cNvSpPr>
          <p:nvPr>
            <p:ph type="sldNum" sz="quarter" idx="12"/>
          </p:nvPr>
        </p:nvSpPr>
        <p:spPr>
          <a:xfrm>
            <a:off x="7012675" y="33977"/>
            <a:ext cx="2133600" cy="365125"/>
          </a:xfrm>
        </p:spPr>
        <p:txBody>
          <a:bodyPr/>
          <a:lstStyle/>
          <a:p>
            <a:r>
              <a:rPr lang="en-US" dirty="0" smtClean="0"/>
              <a:t>			</a:t>
            </a:r>
            <a:fld id="{B3872650-0993-0043-91F1-F7DE4C62845B}" type="slidenum">
              <a:rPr lang="en-US" smtClean="0"/>
              <a:pPr/>
              <a:t>35</a:t>
            </a:fld>
            <a:endParaRPr lang="en-US" dirty="0"/>
          </a:p>
        </p:txBody>
      </p:sp>
    </p:spTree>
    <p:extLst>
      <p:ext uri="{BB962C8B-B14F-4D97-AF65-F5344CB8AC3E}">
        <p14:creationId xmlns:p14="http://schemas.microsoft.com/office/powerpoint/2010/main" val="14604970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i="1" dirty="0" err="1">
                <a:latin typeface="Arial" panose="020B0604020202020204" pitchFamily="34" charset="0"/>
                <a:cs typeface="Arial" panose="020B0604020202020204" pitchFamily="34" charset="0"/>
              </a:rPr>
              <a:t>Papapetrou</a:t>
            </a:r>
            <a:r>
              <a:rPr lang="en-CA" sz="3600" i="1" dirty="0">
                <a:latin typeface="Arial" panose="020B0604020202020204" pitchFamily="34" charset="0"/>
                <a:cs typeface="Arial" panose="020B0604020202020204" pitchFamily="34" charset="0"/>
              </a:rPr>
              <a:t> v. 1054422 Ontario Limited</a:t>
            </a:r>
            <a:endParaRPr lang="en-CA" sz="3600" dirty="0"/>
          </a:p>
        </p:txBody>
      </p:sp>
      <p:sp>
        <p:nvSpPr>
          <p:cNvPr id="3" name="Content Placeholder 2"/>
          <p:cNvSpPr>
            <a:spLocks noGrp="1"/>
          </p:cNvSpPr>
          <p:nvPr>
            <p:ph idx="1"/>
          </p:nvPr>
        </p:nvSpPr>
        <p:spPr/>
        <p:txBody>
          <a:bodyPr>
            <a:normAutofit fontScale="70000" lnSpcReduction="20000"/>
          </a:bodyPr>
          <a:lstStyle/>
          <a:p>
            <a:pPr algn="just"/>
            <a:r>
              <a:rPr lang="en-CA" dirty="0">
                <a:latin typeface="Arial" panose="020B0604020202020204" pitchFamily="34" charset="0"/>
                <a:cs typeface="Arial" panose="020B0604020202020204" pitchFamily="34" charset="0"/>
              </a:rPr>
              <a:t>The indemnity provision in the contract read as follows: </a:t>
            </a:r>
          </a:p>
          <a:p>
            <a:pPr algn="just"/>
            <a:endParaRPr lang="en-CA" dirty="0">
              <a:latin typeface="Arial" panose="020B0604020202020204" pitchFamily="34" charset="0"/>
              <a:cs typeface="Arial" panose="020B0604020202020204" pitchFamily="34" charset="0"/>
            </a:endParaRPr>
          </a:p>
          <a:p>
            <a:pPr lvl="1" algn="just"/>
            <a:r>
              <a:rPr lang="en-US" i="1" dirty="0">
                <a:latin typeface="Arial" panose="020B0604020202020204" pitchFamily="34" charset="0"/>
                <a:cs typeface="Arial" panose="020B0604020202020204" pitchFamily="34" charset="0"/>
              </a:rPr>
              <a:t>“The Contractor assumes sole responsibility for all persons engaged or employed in respect of the Work and shall take all reasonable and necessary precautions to protect persons and property from injury or damage. The Owner shall not be responsible in any way for any injury to or the death of the Contractor's employees . . . or to any other person . . . in any way resulting from any act or omission of the Contractor . . . . The Contractor shall indemnify and save harmless the Owner . . . against all claims, losses, liabilities, demands, suits and expenses from whatever source, nature and kind in any manner based upon, incidental to or arising out of the performance or non-performance of the contract by the Contractor.” </a:t>
            </a:r>
          </a:p>
          <a:p>
            <a:pPr algn="just"/>
            <a:endParaRPr lang="en-CA" dirty="0"/>
          </a:p>
        </p:txBody>
      </p:sp>
      <p:sp>
        <p:nvSpPr>
          <p:cNvPr id="5" name="Slide Number Placeholder 4"/>
          <p:cNvSpPr>
            <a:spLocks noGrp="1"/>
          </p:cNvSpPr>
          <p:nvPr>
            <p:ph type="sldNum" sz="quarter" idx="12"/>
          </p:nvPr>
        </p:nvSpPr>
        <p:spPr>
          <a:xfrm>
            <a:off x="7010400" y="794"/>
            <a:ext cx="2133600" cy="365125"/>
          </a:xfrm>
        </p:spPr>
        <p:txBody>
          <a:bodyPr/>
          <a:lstStyle/>
          <a:p>
            <a:r>
              <a:rPr lang="en-US" dirty="0" smtClean="0"/>
              <a:t>			</a:t>
            </a:r>
            <a:fld id="{B3872650-0993-0043-91F1-F7DE4C62845B}" type="slidenum">
              <a:rPr lang="en-US" smtClean="0"/>
              <a:pPr/>
              <a:t>36</a:t>
            </a:fld>
            <a:endParaRPr lang="en-US" dirty="0"/>
          </a:p>
        </p:txBody>
      </p:sp>
    </p:spTree>
    <p:extLst>
      <p:ext uri="{BB962C8B-B14F-4D97-AF65-F5344CB8AC3E}">
        <p14:creationId xmlns:p14="http://schemas.microsoft.com/office/powerpoint/2010/main" val="4180042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i="1" dirty="0" err="1">
                <a:latin typeface="Arial" panose="020B0604020202020204" pitchFamily="34" charset="0"/>
                <a:cs typeface="Arial" panose="020B0604020202020204" pitchFamily="34" charset="0"/>
              </a:rPr>
              <a:t>Papapetrou</a:t>
            </a:r>
            <a:r>
              <a:rPr lang="en-CA" sz="3600" i="1" dirty="0">
                <a:latin typeface="Arial" panose="020B0604020202020204" pitchFamily="34" charset="0"/>
                <a:cs typeface="Arial" panose="020B0604020202020204" pitchFamily="34" charset="0"/>
              </a:rPr>
              <a:t> v. 1054422 Ontario Limited</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0000" lnSpcReduction="20000"/>
          </a:bodyPr>
          <a:lstStyle/>
          <a:p>
            <a:pPr algn="just"/>
            <a:r>
              <a:rPr lang="en-US" dirty="0">
                <a:latin typeface="Arial" panose="020B0604020202020204" pitchFamily="34" charset="0"/>
                <a:cs typeface="Arial" panose="020B0604020202020204" pitchFamily="34" charset="0"/>
              </a:rPr>
              <a:t>The contractor had agreed to obtain comprehensive general liability insurance: </a:t>
            </a:r>
          </a:p>
          <a:p>
            <a:pPr lvl="1" algn="just"/>
            <a:r>
              <a:rPr lang="en-US" i="1" dirty="0">
                <a:latin typeface="Arial" panose="020B0604020202020204" pitchFamily="34" charset="0"/>
                <a:cs typeface="Arial" panose="020B0604020202020204" pitchFamily="34" charset="0"/>
              </a:rPr>
              <a:t>"covering the liability of the Contract [sic], his employees, agents and representatives for bodily injury . . . for a minimum of $2,000,000" </a:t>
            </a:r>
            <a:r>
              <a:rPr lang="en-US" dirty="0">
                <a:latin typeface="Arial" panose="020B0604020202020204" pitchFamily="34" charset="0"/>
                <a:cs typeface="Arial" panose="020B0604020202020204" pitchFamily="34" charset="0"/>
              </a:rPr>
              <a:t>as well as to </a:t>
            </a:r>
            <a:r>
              <a:rPr lang="en-US" i="1" dirty="0">
                <a:latin typeface="Arial" panose="020B0604020202020204" pitchFamily="34" charset="0"/>
                <a:cs typeface="Arial" panose="020B0604020202020204" pitchFamily="34" charset="0"/>
              </a:rPr>
              <a:t>"include the Owners as an additional insured" </a:t>
            </a:r>
            <a:r>
              <a:rPr lang="en-US" dirty="0">
                <a:latin typeface="Arial" panose="020B0604020202020204" pitchFamily="34" charset="0"/>
                <a:cs typeface="Arial" panose="020B0604020202020204" pitchFamily="34" charset="0"/>
              </a:rPr>
              <a:t>on the policy.</a:t>
            </a:r>
          </a:p>
          <a:p>
            <a:pPr marL="0" indent="0" algn="just">
              <a:buNone/>
            </a:pPr>
            <a:endParaRPr lang="en-US" i="1" dirty="0">
              <a:latin typeface="Arial" panose="020B0604020202020204" pitchFamily="34" charset="0"/>
              <a:cs typeface="Arial" panose="020B0604020202020204" pitchFamily="34" charset="0"/>
            </a:endParaRPr>
          </a:p>
          <a:p>
            <a:pPr algn="just"/>
            <a:r>
              <a:rPr lang="en-US" dirty="0">
                <a:latin typeface="Arial" panose="020B0604020202020204" pitchFamily="34" charset="0"/>
                <a:cs typeface="Arial" panose="020B0604020202020204" pitchFamily="34" charset="0"/>
              </a:rPr>
              <a:t>Contrary to its obligations under the service contract, the contractor obtained an insurance policy covering liabilities of up to a maximum of $1 million, instead of a minimum of $2 million. </a:t>
            </a:r>
          </a:p>
          <a:p>
            <a:pPr algn="just"/>
            <a:endParaRPr lang="en-US" dirty="0">
              <a:latin typeface="Arial" panose="020B0604020202020204" pitchFamily="34" charset="0"/>
              <a:cs typeface="Arial" panose="020B0604020202020204" pitchFamily="34" charset="0"/>
            </a:endParaRPr>
          </a:p>
          <a:p>
            <a:pPr algn="just"/>
            <a:r>
              <a:rPr lang="en-US" dirty="0">
                <a:latin typeface="Arial" panose="020B0604020202020204" pitchFamily="34" charset="0"/>
                <a:cs typeface="Arial" panose="020B0604020202020204" pitchFamily="34" charset="0"/>
              </a:rPr>
              <a:t>The contractor also failed to name the owner as an additional insured.</a:t>
            </a:r>
          </a:p>
          <a:p>
            <a:pPr marL="0" indent="0">
              <a:buNone/>
            </a:pPr>
            <a:endParaRPr lang="en-CA" dirty="0"/>
          </a:p>
        </p:txBody>
      </p:sp>
      <p:sp>
        <p:nvSpPr>
          <p:cNvPr id="5" name="Slide Number Placeholder 4"/>
          <p:cNvSpPr>
            <a:spLocks noGrp="1"/>
          </p:cNvSpPr>
          <p:nvPr>
            <p:ph type="sldNum" sz="quarter" idx="12"/>
          </p:nvPr>
        </p:nvSpPr>
        <p:spPr>
          <a:xfrm>
            <a:off x="7010400" y="794"/>
            <a:ext cx="2133600" cy="365125"/>
          </a:xfrm>
        </p:spPr>
        <p:txBody>
          <a:bodyPr/>
          <a:lstStyle/>
          <a:p>
            <a:r>
              <a:rPr lang="en-US" dirty="0" smtClean="0"/>
              <a:t>			</a:t>
            </a:r>
            <a:fld id="{B3872650-0993-0043-91F1-F7DE4C62845B}" type="slidenum">
              <a:rPr lang="en-US" smtClean="0"/>
              <a:pPr/>
              <a:t>37</a:t>
            </a:fld>
            <a:endParaRPr lang="en-US" dirty="0"/>
          </a:p>
        </p:txBody>
      </p:sp>
    </p:spTree>
    <p:extLst>
      <p:ext uri="{BB962C8B-B14F-4D97-AF65-F5344CB8AC3E}">
        <p14:creationId xmlns:p14="http://schemas.microsoft.com/office/powerpoint/2010/main" val="1330733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i="1" dirty="0" err="1">
                <a:latin typeface="Arial" panose="020B0604020202020204" pitchFamily="34" charset="0"/>
                <a:cs typeface="Arial" panose="020B0604020202020204" pitchFamily="34" charset="0"/>
              </a:rPr>
              <a:t>Papapetrou</a:t>
            </a:r>
            <a:r>
              <a:rPr lang="en-CA" sz="3600" i="1" dirty="0">
                <a:latin typeface="Arial" panose="020B0604020202020204" pitchFamily="34" charset="0"/>
                <a:cs typeface="Arial" panose="020B0604020202020204" pitchFamily="34" charset="0"/>
              </a:rPr>
              <a:t> v. 1054422 Ontario Limited</a:t>
            </a:r>
            <a:endParaRPr lang="en-CA" sz="3600" dirty="0"/>
          </a:p>
        </p:txBody>
      </p:sp>
      <p:sp>
        <p:nvSpPr>
          <p:cNvPr id="3" name="Content Placeholder 2"/>
          <p:cNvSpPr>
            <a:spLocks noGrp="1"/>
          </p:cNvSpPr>
          <p:nvPr>
            <p:ph idx="1"/>
          </p:nvPr>
        </p:nvSpPr>
        <p:spPr/>
        <p:txBody>
          <a:bodyPr>
            <a:normAutofit fontScale="62500" lnSpcReduction="20000"/>
          </a:bodyPr>
          <a:lstStyle/>
          <a:p>
            <a:pPr algn="just"/>
            <a:r>
              <a:rPr lang="en-CA" dirty="0">
                <a:latin typeface="Arial" panose="020B0604020202020204" pitchFamily="34" charset="0"/>
                <a:cs typeface="Arial" panose="020B0604020202020204" pitchFamily="34" charset="0"/>
              </a:rPr>
              <a:t>The court stated that the motion judge’s order that the contractor indemnify the owner prior to determining whether the contractor’s contractual obligation to indemnify has been triggered was premature: </a:t>
            </a:r>
          </a:p>
          <a:p>
            <a:pPr marL="457200" lvl="1" indent="0" algn="just">
              <a:buNone/>
            </a:pPr>
            <a:endParaRPr lang="en-CA" dirty="0">
              <a:latin typeface="Arial" panose="020B0604020202020204" pitchFamily="34" charset="0"/>
              <a:cs typeface="Arial" panose="020B0604020202020204" pitchFamily="34" charset="0"/>
            </a:endParaRPr>
          </a:p>
          <a:p>
            <a:pPr lvl="1" algn="just"/>
            <a:r>
              <a:rPr lang="en-US" i="1" dirty="0">
                <a:latin typeface="Arial" panose="020B0604020202020204" pitchFamily="34" charset="0"/>
                <a:cs typeface="Arial" panose="020B0604020202020204" pitchFamily="34" charset="0"/>
              </a:rPr>
              <a:t>“…contrary to the motion judge's finding, the service contract does not provide that [the contractor] will "assume sole responsibility . . . to protect persons and property from injury and damage". Rather, it provides that [the contractor] "assumes sole responsibility for all persons engaged or employed in respect of the Work" and that it shall "take all reasonable and necessary precautions to protect persons and property from injury and damage</a:t>
            </a:r>
            <a:r>
              <a:rPr lang="en-US" i="1" dirty="0" smtClean="0">
                <a:latin typeface="Arial" panose="020B0604020202020204" pitchFamily="34" charset="0"/>
                <a:cs typeface="Arial" panose="020B0604020202020204" pitchFamily="34" charset="0"/>
              </a:rPr>
              <a:t>".</a:t>
            </a:r>
          </a:p>
          <a:p>
            <a:pPr marL="457200" lvl="1" indent="0" algn="just">
              <a:buNone/>
            </a:pPr>
            <a:endParaRPr lang="en-US" i="1" dirty="0">
              <a:latin typeface="Arial" panose="020B0604020202020204" pitchFamily="34" charset="0"/>
              <a:cs typeface="Arial" panose="020B0604020202020204" pitchFamily="34" charset="0"/>
            </a:endParaRPr>
          </a:p>
          <a:p>
            <a:pPr lvl="1" algn="just"/>
            <a:r>
              <a:rPr lang="en-US" i="1" dirty="0">
                <a:latin typeface="Arial" panose="020B0604020202020204" pitchFamily="34" charset="0"/>
                <a:cs typeface="Arial" panose="020B0604020202020204" pitchFamily="34" charset="0"/>
              </a:rPr>
              <a:t>In addition, [the contractor’s] obligation to indemnify the owner under the terms of the service contract is not absolute. It is limited to claims "based upon, incidental to or arising out of [Collingwood's] performance or non-performance of the [service] contract".</a:t>
            </a:r>
          </a:p>
          <a:p>
            <a:pPr marL="0" indent="0">
              <a:buNone/>
            </a:pPr>
            <a:endParaRPr lang="en-CA" dirty="0"/>
          </a:p>
        </p:txBody>
      </p:sp>
      <p:sp>
        <p:nvSpPr>
          <p:cNvPr id="5" name="Slide Number Placeholder 4"/>
          <p:cNvSpPr>
            <a:spLocks noGrp="1"/>
          </p:cNvSpPr>
          <p:nvPr>
            <p:ph type="sldNum" sz="quarter" idx="12"/>
          </p:nvPr>
        </p:nvSpPr>
        <p:spPr>
          <a:xfrm>
            <a:off x="7010400" y="794"/>
            <a:ext cx="2133600" cy="365125"/>
          </a:xfrm>
        </p:spPr>
        <p:txBody>
          <a:bodyPr/>
          <a:lstStyle/>
          <a:p>
            <a:r>
              <a:rPr lang="en-US" dirty="0" smtClean="0"/>
              <a:t>			</a:t>
            </a:r>
            <a:fld id="{B3872650-0993-0043-91F1-F7DE4C62845B}" type="slidenum">
              <a:rPr lang="en-US" smtClean="0"/>
              <a:pPr/>
              <a:t>38</a:t>
            </a:fld>
            <a:endParaRPr lang="en-US" dirty="0"/>
          </a:p>
        </p:txBody>
      </p:sp>
    </p:spTree>
    <p:extLst>
      <p:ext uri="{BB962C8B-B14F-4D97-AF65-F5344CB8AC3E}">
        <p14:creationId xmlns:p14="http://schemas.microsoft.com/office/powerpoint/2010/main" val="11160893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dirty="0" smtClean="0">
                <a:latin typeface="Arial" panose="020B0604020202020204" pitchFamily="34" charset="0"/>
                <a:cs typeface="Arial" panose="020B0604020202020204" pitchFamily="34" charset="0"/>
              </a:rPr>
              <a:t>Defence Costs</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0000" lnSpcReduction="20000"/>
          </a:bodyPr>
          <a:lstStyle/>
          <a:p>
            <a:pPr algn="just"/>
            <a:r>
              <a:rPr lang="en-CA" i="1" dirty="0" err="1">
                <a:latin typeface="Arial" panose="020B0604020202020204" pitchFamily="34" charset="0"/>
                <a:cs typeface="Arial" panose="020B0604020202020204" pitchFamily="34" charset="0"/>
              </a:rPr>
              <a:t>Papapetrou</a:t>
            </a:r>
            <a:r>
              <a:rPr lang="en-CA" i="1" dirty="0">
                <a:latin typeface="Arial" panose="020B0604020202020204" pitchFamily="34" charset="0"/>
                <a:cs typeface="Arial" panose="020B0604020202020204" pitchFamily="34" charset="0"/>
              </a:rPr>
              <a:t> </a:t>
            </a:r>
            <a:r>
              <a:rPr lang="en-CA" dirty="0">
                <a:latin typeface="Arial" panose="020B0604020202020204" pitchFamily="34" charset="0"/>
                <a:cs typeface="Arial" panose="020B0604020202020204" pitchFamily="34" charset="0"/>
              </a:rPr>
              <a:t>also considered whether a duty to defend the owner arose because the contractor failed to name the owner as additional insured as was ordered by the motions judge. </a:t>
            </a:r>
          </a:p>
          <a:p>
            <a:pPr algn="just"/>
            <a:endParaRPr lang="en-CA" dirty="0">
              <a:latin typeface="Arial" panose="020B0604020202020204" pitchFamily="34" charset="0"/>
              <a:cs typeface="Arial" panose="020B0604020202020204" pitchFamily="34" charset="0"/>
            </a:endParaRPr>
          </a:p>
          <a:p>
            <a:pPr algn="just"/>
            <a:r>
              <a:rPr lang="en-CA" dirty="0">
                <a:latin typeface="Arial" panose="020B0604020202020204" pitchFamily="34" charset="0"/>
                <a:cs typeface="Arial" panose="020B0604020202020204" pitchFamily="34" charset="0"/>
              </a:rPr>
              <a:t>The Court of Appeal ruled that the contractor’s breach of the contractual obligation to name the owner as additional insured </a:t>
            </a:r>
            <a:r>
              <a:rPr lang="en-CA" u="sng" dirty="0">
                <a:latin typeface="Arial" panose="020B0604020202020204" pitchFamily="34" charset="0"/>
                <a:cs typeface="Arial" panose="020B0604020202020204" pitchFamily="34" charset="0"/>
              </a:rPr>
              <a:t>did not</a:t>
            </a:r>
            <a:r>
              <a:rPr lang="en-CA" i="1" u="sng" dirty="0">
                <a:latin typeface="Arial" panose="020B0604020202020204" pitchFamily="34" charset="0"/>
                <a:cs typeface="Arial" panose="020B0604020202020204" pitchFamily="34" charset="0"/>
              </a:rPr>
              <a:t> </a:t>
            </a:r>
            <a:r>
              <a:rPr lang="en-CA" u="sng" dirty="0">
                <a:latin typeface="Arial" panose="020B0604020202020204" pitchFamily="34" charset="0"/>
                <a:cs typeface="Arial" panose="020B0604020202020204" pitchFamily="34" charset="0"/>
              </a:rPr>
              <a:t>create a duty to defend</a:t>
            </a:r>
            <a:r>
              <a:rPr lang="en-CA" dirty="0">
                <a:latin typeface="Arial" panose="020B0604020202020204" pitchFamily="34" charset="0"/>
                <a:cs typeface="Arial" panose="020B0604020202020204" pitchFamily="34" charset="0"/>
              </a:rPr>
              <a:t>, but such breach did give rise to a remedy in damages. </a:t>
            </a:r>
          </a:p>
          <a:p>
            <a:pPr marL="0" indent="0" algn="just">
              <a:buNone/>
            </a:pPr>
            <a:endParaRPr lang="en-CA" dirty="0">
              <a:latin typeface="Arial" panose="020B0604020202020204" pitchFamily="34" charset="0"/>
              <a:cs typeface="Arial" panose="020B0604020202020204" pitchFamily="34" charset="0"/>
            </a:endParaRPr>
          </a:p>
          <a:p>
            <a:pPr algn="just"/>
            <a:r>
              <a:rPr lang="en-US" dirty="0">
                <a:latin typeface="Arial" panose="020B0604020202020204" pitchFamily="34" charset="0"/>
                <a:cs typeface="Arial" panose="020B0604020202020204" pitchFamily="34" charset="0"/>
              </a:rPr>
              <a:t>The quantum of such damages is the amount the owner will be required to pay for a </a:t>
            </a:r>
            <a:r>
              <a:rPr lang="en-US" dirty="0" err="1">
                <a:latin typeface="Arial" panose="020B0604020202020204" pitchFamily="34" charset="0"/>
                <a:cs typeface="Arial" panose="020B0604020202020204" pitchFamily="34" charset="0"/>
              </a:rPr>
              <a:t>defence</a:t>
            </a:r>
            <a:r>
              <a:rPr lang="en-US" dirty="0">
                <a:latin typeface="Arial" panose="020B0604020202020204" pitchFamily="34" charset="0"/>
                <a:cs typeface="Arial" panose="020B0604020202020204" pitchFamily="34" charset="0"/>
              </a:rPr>
              <a:t> of the claims the contractor’s insurer would have been obliged to defend on the owner’s behalf had the contractor fulfilled its contractual obligations.</a:t>
            </a:r>
            <a:endParaRPr lang="en-CA" dirty="0">
              <a:latin typeface="Arial" panose="020B0604020202020204" pitchFamily="34" charset="0"/>
              <a:cs typeface="Arial" panose="020B0604020202020204" pitchFamily="34" charset="0"/>
            </a:endParaRPr>
          </a:p>
          <a:p>
            <a:pPr marL="0" indent="0">
              <a:buNone/>
            </a:pPr>
            <a:endParaRPr lang="en-CA"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7012675" y="0"/>
            <a:ext cx="2133600" cy="365125"/>
          </a:xfrm>
        </p:spPr>
        <p:txBody>
          <a:bodyPr/>
          <a:lstStyle/>
          <a:p>
            <a:r>
              <a:rPr lang="en-US" dirty="0" smtClean="0"/>
              <a:t>			</a:t>
            </a:r>
            <a:fld id="{B3872650-0993-0043-91F1-F7DE4C62845B}" type="slidenum">
              <a:rPr lang="en-US" smtClean="0"/>
              <a:pPr/>
              <a:t>39</a:t>
            </a:fld>
            <a:endParaRPr lang="en-US" dirty="0"/>
          </a:p>
        </p:txBody>
      </p:sp>
    </p:spTree>
    <p:extLst>
      <p:ext uri="{BB962C8B-B14F-4D97-AF65-F5344CB8AC3E}">
        <p14:creationId xmlns:p14="http://schemas.microsoft.com/office/powerpoint/2010/main" val="89750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dirty="0" smtClean="0">
                <a:latin typeface="Arial" panose="020B0604020202020204" pitchFamily="34" charset="0"/>
                <a:cs typeface="Arial" panose="020B0604020202020204" pitchFamily="34" charset="0"/>
              </a:rPr>
              <a:t>Occupiers’ Liability Act</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lgn="just">
              <a:buNone/>
            </a:pPr>
            <a:r>
              <a:rPr lang="en-CA" sz="2400" dirty="0" smtClean="0">
                <a:latin typeface="Arial" panose="020B0604020202020204" pitchFamily="34" charset="0"/>
                <a:cs typeface="Arial" panose="020B0604020202020204" pitchFamily="34" charset="0"/>
              </a:rPr>
              <a:t>Section 1 of the </a:t>
            </a:r>
            <a:r>
              <a:rPr lang="en-CA" sz="2400" i="1" dirty="0" smtClean="0">
                <a:latin typeface="Arial" panose="020B0604020202020204" pitchFamily="34" charset="0"/>
                <a:cs typeface="Arial" panose="020B0604020202020204" pitchFamily="34" charset="0"/>
              </a:rPr>
              <a:t>Occupiers’ Liability Act </a:t>
            </a:r>
            <a:r>
              <a:rPr lang="en-CA" sz="2400" dirty="0" smtClean="0">
                <a:latin typeface="Arial" panose="020B0604020202020204" pitchFamily="34" charset="0"/>
                <a:cs typeface="Arial" panose="020B0604020202020204" pitchFamily="34" charset="0"/>
              </a:rPr>
              <a:t>defines “occupier” as follows:</a:t>
            </a:r>
          </a:p>
          <a:p>
            <a:pPr marL="0" indent="0" algn="just">
              <a:buNone/>
            </a:pPr>
            <a:r>
              <a:rPr lang="en-CA" sz="2400" dirty="0" smtClean="0">
                <a:latin typeface="Arial" panose="020B0604020202020204" pitchFamily="34" charset="0"/>
                <a:cs typeface="Arial" panose="020B0604020202020204" pitchFamily="34" charset="0"/>
              </a:rPr>
              <a:t/>
            </a:r>
            <a:br>
              <a:rPr lang="en-CA" sz="2400" dirty="0" smtClean="0">
                <a:latin typeface="Arial" panose="020B0604020202020204" pitchFamily="34" charset="0"/>
                <a:cs typeface="Arial" panose="020B0604020202020204" pitchFamily="34" charset="0"/>
              </a:rPr>
            </a:br>
            <a:r>
              <a:rPr lang="en-CA" sz="2400" dirty="0" smtClean="0">
                <a:latin typeface="Arial" panose="020B0604020202020204" pitchFamily="34" charset="0"/>
                <a:cs typeface="Arial" panose="020B0604020202020204" pitchFamily="34" charset="0"/>
              </a:rPr>
              <a:t>“‘</a:t>
            </a:r>
            <a:r>
              <a:rPr lang="en-CA" sz="2400" i="1" dirty="0" smtClean="0">
                <a:latin typeface="Arial" panose="020B0604020202020204" pitchFamily="34" charset="0"/>
                <a:cs typeface="Arial" panose="020B0604020202020204" pitchFamily="34" charset="0"/>
              </a:rPr>
              <a:t>Occupier’ includes:</a:t>
            </a:r>
          </a:p>
          <a:p>
            <a:pPr marL="514350" indent="-514350" algn="just">
              <a:buFont typeface="+mj-lt"/>
              <a:buAutoNum type="alphaLcParenR"/>
            </a:pPr>
            <a:r>
              <a:rPr lang="en-CA" sz="2400" i="1" dirty="0" smtClean="0">
                <a:latin typeface="Arial" panose="020B0604020202020204" pitchFamily="34" charset="0"/>
                <a:cs typeface="Arial" panose="020B0604020202020204" pitchFamily="34" charset="0"/>
              </a:rPr>
              <a:t>A person who is in physical possession of premises, or</a:t>
            </a:r>
          </a:p>
          <a:p>
            <a:pPr marL="514350" indent="-514350" algn="just">
              <a:buFont typeface="+mj-lt"/>
              <a:buAutoNum type="alphaLcParenR"/>
            </a:pPr>
            <a:r>
              <a:rPr lang="en-CA" sz="2400" i="1" dirty="0" smtClean="0">
                <a:latin typeface="Arial" panose="020B0604020202020204" pitchFamily="34" charset="0"/>
                <a:cs typeface="Arial" panose="020B0604020202020204" pitchFamily="34" charset="0"/>
              </a:rPr>
              <a:t>A person who has responsibility for and control over the condition of premises or the activities there carried on, or control over persons allowed to enter the premises, despite the fact that there is more than one occupier of the same premises</a:t>
            </a:r>
            <a:r>
              <a:rPr lang="en-CA" sz="2400" dirty="0" smtClean="0">
                <a:latin typeface="Arial" panose="020B0604020202020204" pitchFamily="34" charset="0"/>
                <a:cs typeface="Arial" panose="020B0604020202020204" pitchFamily="34" charset="0"/>
              </a:rPr>
              <a:t>”.</a:t>
            </a:r>
            <a:endParaRPr lang="en-CA" sz="24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7010400" y="20329"/>
            <a:ext cx="2133600" cy="365125"/>
          </a:xfrm>
        </p:spPr>
        <p:txBody>
          <a:bodyPr/>
          <a:lstStyle/>
          <a:p>
            <a:r>
              <a:rPr lang="en-US" dirty="0" smtClean="0"/>
              <a:t>			</a:t>
            </a:r>
            <a:fld id="{B3872650-0993-0043-91F1-F7DE4C62845B}" type="slidenum">
              <a:rPr lang="en-US" smtClean="0"/>
              <a:pPr/>
              <a:t>4</a:t>
            </a:fld>
            <a:endParaRPr lang="en-US" dirty="0"/>
          </a:p>
        </p:txBody>
      </p:sp>
    </p:spTree>
    <p:extLst>
      <p:ext uri="{BB962C8B-B14F-4D97-AF65-F5344CB8AC3E}">
        <p14:creationId xmlns:p14="http://schemas.microsoft.com/office/powerpoint/2010/main" val="5223185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dirty="0" smtClean="0">
                <a:latin typeface="Arial" panose="020B0604020202020204" pitchFamily="34" charset="0"/>
                <a:cs typeface="Arial" panose="020B0604020202020204" pitchFamily="34" charset="0"/>
              </a:rPr>
              <a:t>Conclusion</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n-CA" sz="2000" dirty="0" smtClean="0">
                <a:latin typeface="Arial" panose="020B0604020202020204" pitchFamily="34" charset="0"/>
                <a:cs typeface="Arial" panose="020B0604020202020204" pitchFamily="34" charset="0"/>
              </a:rPr>
              <a:t>Right to delegate duty under </a:t>
            </a:r>
            <a:r>
              <a:rPr lang="en-CA" sz="2000" i="1" dirty="0" smtClean="0">
                <a:latin typeface="Arial" panose="020B0604020202020204" pitchFamily="34" charset="0"/>
                <a:cs typeface="Arial" panose="020B0604020202020204" pitchFamily="34" charset="0"/>
              </a:rPr>
              <a:t>Occupiers’ Liability Act </a:t>
            </a:r>
            <a:r>
              <a:rPr lang="en-CA" sz="2000" dirty="0" smtClean="0">
                <a:latin typeface="Arial" panose="020B0604020202020204" pitchFamily="34" charset="0"/>
                <a:cs typeface="Arial" panose="020B0604020202020204" pitchFamily="34" charset="0"/>
              </a:rPr>
              <a:t>to a contractor. </a:t>
            </a:r>
          </a:p>
          <a:p>
            <a:endParaRPr lang="en-CA" sz="2000" dirty="0" smtClean="0">
              <a:latin typeface="Arial" panose="020B0604020202020204" pitchFamily="34" charset="0"/>
              <a:cs typeface="Arial" panose="020B0604020202020204" pitchFamily="34" charset="0"/>
            </a:endParaRPr>
          </a:p>
          <a:p>
            <a:r>
              <a:rPr lang="en-CA" sz="2000" dirty="0" smtClean="0">
                <a:latin typeface="Arial" panose="020B0604020202020204" pitchFamily="34" charset="0"/>
                <a:cs typeface="Arial" panose="020B0604020202020204" pitchFamily="34" charset="0"/>
              </a:rPr>
              <a:t>By contract an owner can have contractor indemnify it for its negligence. </a:t>
            </a:r>
          </a:p>
          <a:p>
            <a:pPr marL="0" indent="0">
              <a:buNone/>
            </a:pPr>
            <a:endParaRPr lang="en-CA" sz="2000" dirty="0" smtClean="0">
              <a:latin typeface="Arial" panose="020B0604020202020204" pitchFamily="34" charset="0"/>
              <a:cs typeface="Arial" panose="020B0604020202020204" pitchFamily="34" charset="0"/>
            </a:endParaRPr>
          </a:p>
          <a:p>
            <a:r>
              <a:rPr lang="en-CA" sz="2000" dirty="0" smtClean="0">
                <a:latin typeface="Arial" panose="020B0604020202020204" pitchFamily="34" charset="0"/>
                <a:cs typeface="Arial" panose="020B0604020202020204" pitchFamily="34" charset="0"/>
              </a:rPr>
              <a:t>To do so contractual wordings should be explicit.</a:t>
            </a:r>
          </a:p>
          <a:p>
            <a:pPr marL="0" indent="0">
              <a:buNone/>
            </a:pPr>
            <a:endParaRPr lang="en-CA" sz="2000" dirty="0" smtClean="0">
              <a:latin typeface="Arial" panose="020B0604020202020204" pitchFamily="34" charset="0"/>
              <a:cs typeface="Arial" panose="020B0604020202020204" pitchFamily="34" charset="0"/>
            </a:endParaRPr>
          </a:p>
          <a:p>
            <a:r>
              <a:rPr lang="en-CA" sz="2000" dirty="0" smtClean="0">
                <a:latin typeface="Arial" panose="020B0604020202020204" pitchFamily="34" charset="0"/>
                <a:cs typeface="Arial" panose="020B0604020202020204" pitchFamily="34" charset="0"/>
              </a:rPr>
              <a:t>By contract a contractor may have a duty to insure the owner under certain circumstances.</a:t>
            </a:r>
          </a:p>
          <a:p>
            <a:pPr marL="0" indent="0">
              <a:buNone/>
            </a:pPr>
            <a:endParaRPr lang="en-CA" sz="2000" dirty="0" smtClean="0">
              <a:latin typeface="Arial" panose="020B0604020202020204" pitchFamily="34" charset="0"/>
              <a:cs typeface="Arial" panose="020B0604020202020204" pitchFamily="34" charset="0"/>
            </a:endParaRPr>
          </a:p>
          <a:p>
            <a:r>
              <a:rPr lang="en-CA" sz="2000" dirty="0" smtClean="0">
                <a:latin typeface="Arial" panose="020B0604020202020204" pitchFamily="34" charset="0"/>
                <a:cs typeface="Arial" panose="020B0604020202020204" pitchFamily="34" charset="0"/>
              </a:rPr>
              <a:t>Those terms should be set out explicitly.</a:t>
            </a:r>
          </a:p>
          <a:p>
            <a:pPr marL="0" indent="0">
              <a:buNone/>
            </a:pPr>
            <a:endParaRPr lang="en-CA" sz="2000" dirty="0" smtClean="0">
              <a:latin typeface="Arial" panose="020B0604020202020204" pitchFamily="34" charset="0"/>
              <a:cs typeface="Arial" panose="020B0604020202020204" pitchFamily="34" charset="0"/>
            </a:endParaRPr>
          </a:p>
          <a:p>
            <a:r>
              <a:rPr lang="en-CA" sz="2000" dirty="0" smtClean="0">
                <a:latin typeface="Arial" panose="020B0604020202020204" pitchFamily="34" charset="0"/>
                <a:cs typeface="Arial" panose="020B0604020202020204" pitchFamily="34" charset="0"/>
              </a:rPr>
              <a:t>Failure to insure creates a remedy </a:t>
            </a:r>
            <a:r>
              <a:rPr lang="en-CA" sz="2000" smtClean="0">
                <a:latin typeface="Arial" panose="020B0604020202020204" pitchFamily="34" charset="0"/>
                <a:cs typeface="Arial" panose="020B0604020202020204" pitchFamily="34" charset="0"/>
              </a:rPr>
              <a:t>in damages.</a:t>
            </a:r>
            <a:endParaRPr lang="en-CA"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a:xfrm>
            <a:off x="7010400" y="794"/>
            <a:ext cx="2133600" cy="365125"/>
          </a:xfrm>
        </p:spPr>
        <p:txBody>
          <a:bodyPr/>
          <a:lstStyle/>
          <a:p>
            <a:r>
              <a:rPr lang="en-US" dirty="0" smtClean="0"/>
              <a:t>			</a:t>
            </a:r>
            <a:fld id="{B3872650-0993-0043-91F1-F7DE4C62845B}" type="slidenum">
              <a:rPr lang="en-US" smtClean="0"/>
              <a:pPr/>
              <a:t>40</a:t>
            </a:fld>
            <a:endParaRPr lang="en-US" dirty="0"/>
          </a:p>
        </p:txBody>
      </p:sp>
    </p:spTree>
    <p:extLst>
      <p:ext uri="{BB962C8B-B14F-4D97-AF65-F5344CB8AC3E}">
        <p14:creationId xmlns:p14="http://schemas.microsoft.com/office/powerpoint/2010/main" val="39295972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4000" dirty="0" smtClean="0">
                <a:latin typeface="Arial" panose="020B0604020202020204" pitchFamily="34" charset="0"/>
                <a:cs typeface="Arial" panose="020B0604020202020204" pitchFamily="34" charset="0"/>
              </a:rPr>
              <a:t>Questions?</a:t>
            </a:r>
            <a:endParaRPr lang="en-CA" sz="40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endParaRPr lang="en-CA" dirty="0"/>
          </a:p>
        </p:txBody>
      </p:sp>
      <p:sp>
        <p:nvSpPr>
          <p:cNvPr id="5" name="Slide Number Placeholder 4"/>
          <p:cNvSpPr>
            <a:spLocks noGrp="1"/>
          </p:cNvSpPr>
          <p:nvPr>
            <p:ph type="sldNum" sz="quarter" idx="12"/>
          </p:nvPr>
        </p:nvSpPr>
        <p:spPr>
          <a:xfrm>
            <a:off x="7010400" y="0"/>
            <a:ext cx="2133600" cy="365125"/>
          </a:xfrm>
        </p:spPr>
        <p:txBody>
          <a:bodyPr/>
          <a:lstStyle/>
          <a:p>
            <a:r>
              <a:rPr lang="en-US" dirty="0" smtClean="0"/>
              <a:t>			</a:t>
            </a:r>
            <a:fld id="{B3872650-0993-0043-91F1-F7DE4C62845B}" type="slidenum">
              <a:rPr lang="en-US" smtClean="0"/>
              <a:pPr/>
              <a:t>41</a:t>
            </a:fld>
            <a:endParaRPr lang="en-US" dirty="0"/>
          </a:p>
        </p:txBody>
      </p:sp>
    </p:spTree>
    <p:extLst>
      <p:ext uri="{BB962C8B-B14F-4D97-AF65-F5344CB8AC3E}">
        <p14:creationId xmlns:p14="http://schemas.microsoft.com/office/powerpoint/2010/main" val="27827586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4000" dirty="0" smtClean="0">
                <a:latin typeface="Arial" panose="020B0604020202020204" pitchFamily="34" charset="0"/>
                <a:cs typeface="Arial" panose="020B0604020202020204" pitchFamily="34" charset="0"/>
              </a:rPr>
              <a:t>Thank you</a:t>
            </a:r>
            <a:endParaRPr lang="en-CA" sz="40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a:bodyPr>
          <a:lstStyle/>
          <a:p>
            <a:r>
              <a:rPr lang="en-CA" sz="2800" dirty="0" smtClean="0">
                <a:latin typeface="Arial" panose="020B0604020202020204" pitchFamily="34" charset="0"/>
                <a:cs typeface="Arial" panose="020B0604020202020204" pitchFamily="34" charset="0"/>
              </a:rPr>
              <a:t>Miriam Tepperman</a:t>
            </a:r>
          </a:p>
          <a:p>
            <a:r>
              <a:rPr lang="en-CA" sz="2800" dirty="0">
                <a:latin typeface="Arial" panose="020B0604020202020204" pitchFamily="34" charset="0"/>
                <a:cs typeface="Arial" panose="020B0604020202020204" pitchFamily="34" charset="0"/>
              </a:rPr>
              <a:t>m</a:t>
            </a:r>
            <a:r>
              <a:rPr lang="en-CA" sz="2800" dirty="0" smtClean="0">
                <a:latin typeface="Arial" panose="020B0604020202020204" pitchFamily="34" charset="0"/>
                <a:cs typeface="Arial" panose="020B0604020202020204" pitchFamily="34" charset="0"/>
              </a:rPr>
              <a:t>iriam@isaacsco.ca</a:t>
            </a:r>
            <a:endParaRPr lang="en-CA" sz="28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7010400" y="0"/>
            <a:ext cx="2133600" cy="365125"/>
          </a:xfrm>
        </p:spPr>
        <p:txBody>
          <a:bodyPr/>
          <a:lstStyle/>
          <a:p>
            <a:r>
              <a:rPr lang="en-US" dirty="0" smtClean="0"/>
              <a:t>			</a:t>
            </a:r>
            <a:fld id="{B3872650-0993-0043-91F1-F7DE4C62845B}" type="slidenum">
              <a:rPr lang="en-US" smtClean="0"/>
              <a:pPr/>
              <a:t>42</a:t>
            </a:fld>
            <a:endParaRPr lang="en-US" dirty="0"/>
          </a:p>
        </p:txBody>
      </p:sp>
    </p:spTree>
    <p:extLst>
      <p:ext uri="{BB962C8B-B14F-4D97-AF65-F5344CB8AC3E}">
        <p14:creationId xmlns:p14="http://schemas.microsoft.com/office/powerpoint/2010/main" val="4173887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dirty="0" smtClean="0">
                <a:latin typeface="Arial" panose="020B0604020202020204" pitchFamily="34" charset="0"/>
                <a:cs typeface="Arial" panose="020B0604020202020204" pitchFamily="34" charset="0"/>
              </a:rPr>
              <a:t>Occupier </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just">
              <a:buFont typeface="Arial" panose="020B0604020202020204" pitchFamily="34" charset="0"/>
              <a:buChar char="•"/>
            </a:pPr>
            <a:r>
              <a:rPr lang="en-CA" sz="2400" dirty="0" smtClean="0">
                <a:latin typeface="Arial" panose="020B0604020202020204" pitchFamily="34" charset="0"/>
                <a:cs typeface="Arial" panose="020B0604020202020204" pitchFamily="34" charset="0"/>
              </a:rPr>
              <a:t>An occupier may be an owner.</a:t>
            </a:r>
          </a:p>
          <a:p>
            <a:pPr marL="0" indent="0" algn="just">
              <a:buNone/>
            </a:pPr>
            <a:endParaRPr lang="en-CA" sz="2400" dirty="0" smtClean="0">
              <a:latin typeface="Arial" panose="020B0604020202020204" pitchFamily="34" charset="0"/>
              <a:cs typeface="Arial" panose="020B0604020202020204" pitchFamily="34" charset="0"/>
            </a:endParaRPr>
          </a:p>
          <a:p>
            <a:pPr algn="just">
              <a:buFont typeface="Arial" panose="020B0604020202020204" pitchFamily="34" charset="0"/>
              <a:buChar char="•"/>
            </a:pPr>
            <a:r>
              <a:rPr lang="en-CA" sz="2400" dirty="0" smtClean="0">
                <a:latin typeface="Arial" panose="020B0604020202020204" pitchFamily="34" charset="0"/>
                <a:cs typeface="Arial" panose="020B0604020202020204" pitchFamily="34" charset="0"/>
              </a:rPr>
              <a:t>An occupier may be a different entity </a:t>
            </a:r>
            <a:r>
              <a:rPr lang="en-CA" sz="2400" dirty="0" err="1" smtClean="0">
                <a:latin typeface="Arial" panose="020B0604020202020204" pitchFamily="34" charset="0"/>
                <a:cs typeface="Arial" panose="020B0604020202020204" pitchFamily="34" charset="0"/>
              </a:rPr>
              <a:t>ie</a:t>
            </a:r>
            <a:r>
              <a:rPr lang="en-CA" sz="2400" dirty="0" smtClean="0">
                <a:latin typeface="Arial" panose="020B0604020202020204" pitchFamily="34" charset="0"/>
                <a:cs typeface="Arial" panose="020B0604020202020204" pitchFamily="34" charset="0"/>
              </a:rPr>
              <a:t>. a contractor who assumes responsibility for the condition of the premises.</a:t>
            </a:r>
          </a:p>
          <a:p>
            <a:pPr marL="0" indent="0" algn="just">
              <a:buNone/>
            </a:pPr>
            <a:endParaRPr lang="en-CA" sz="2400" dirty="0" smtClean="0">
              <a:latin typeface="Arial" panose="020B0604020202020204" pitchFamily="34" charset="0"/>
              <a:cs typeface="Arial" panose="020B0604020202020204" pitchFamily="34" charset="0"/>
            </a:endParaRPr>
          </a:p>
          <a:p>
            <a:pPr algn="just">
              <a:buFont typeface="Arial" panose="020B0604020202020204" pitchFamily="34" charset="0"/>
              <a:buChar char="•"/>
            </a:pPr>
            <a:r>
              <a:rPr lang="en-CA" sz="2400" dirty="0" smtClean="0">
                <a:latin typeface="Arial" panose="020B0604020202020204" pitchFamily="34" charset="0"/>
                <a:cs typeface="Arial" panose="020B0604020202020204" pitchFamily="34" charset="0"/>
              </a:rPr>
              <a:t>There can be more than one occupier.</a:t>
            </a:r>
            <a:endParaRPr lang="en-CA" sz="24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7010400" y="794"/>
            <a:ext cx="2133600" cy="365125"/>
          </a:xfrm>
        </p:spPr>
        <p:txBody>
          <a:bodyPr/>
          <a:lstStyle/>
          <a:p>
            <a:r>
              <a:rPr lang="en-US" dirty="0" smtClean="0"/>
              <a:t>			</a:t>
            </a:r>
            <a:fld id="{B3872650-0993-0043-91F1-F7DE4C62845B}" type="slidenum">
              <a:rPr lang="en-US" smtClean="0"/>
              <a:pPr/>
              <a:t>5</a:t>
            </a:fld>
            <a:endParaRPr lang="en-US" dirty="0"/>
          </a:p>
        </p:txBody>
      </p:sp>
    </p:spTree>
    <p:extLst>
      <p:ext uri="{BB962C8B-B14F-4D97-AF65-F5344CB8AC3E}">
        <p14:creationId xmlns:p14="http://schemas.microsoft.com/office/powerpoint/2010/main" val="42817196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dirty="0" smtClean="0">
                <a:latin typeface="Arial" panose="020B0604020202020204" pitchFamily="34" charset="0"/>
                <a:cs typeface="Arial" panose="020B0604020202020204" pitchFamily="34" charset="0"/>
              </a:rPr>
              <a:t>Duty of Care</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just">
              <a:buNone/>
            </a:pPr>
            <a:r>
              <a:rPr lang="en-CA" sz="2800" dirty="0" smtClean="0">
                <a:latin typeface="Arial" panose="020B0604020202020204" pitchFamily="34" charset="0"/>
                <a:cs typeface="Arial" panose="020B0604020202020204" pitchFamily="34" charset="0"/>
              </a:rPr>
              <a:t>Section 3(1):  “</a:t>
            </a:r>
            <a:r>
              <a:rPr lang="en-CA" sz="2800" i="1" dirty="0" smtClean="0">
                <a:latin typeface="Arial" panose="020B0604020202020204" pitchFamily="34" charset="0"/>
                <a:cs typeface="Arial" panose="020B0604020202020204" pitchFamily="34" charset="0"/>
              </a:rPr>
              <a:t>An occupier of a premises owes a duty to take such care as in all the circumstances of the case is reasonable to see that persons entering on the premises, and the property brought on the premises by those persons are reasonably safe while on the premises.</a:t>
            </a:r>
            <a:r>
              <a:rPr lang="en-CA" sz="2800" dirty="0" smtClean="0">
                <a:latin typeface="Arial" panose="020B0604020202020204" pitchFamily="34" charset="0"/>
                <a:cs typeface="Arial" panose="020B0604020202020204" pitchFamily="34" charset="0"/>
              </a:rPr>
              <a:t>”</a:t>
            </a:r>
            <a:endParaRPr lang="en-CA" sz="28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7010400" y="20329"/>
            <a:ext cx="2133600" cy="365125"/>
          </a:xfrm>
        </p:spPr>
        <p:txBody>
          <a:bodyPr/>
          <a:lstStyle/>
          <a:p>
            <a:r>
              <a:rPr lang="en-US" dirty="0" smtClean="0"/>
              <a:t>			</a:t>
            </a:r>
            <a:fld id="{B3872650-0993-0043-91F1-F7DE4C62845B}" type="slidenum">
              <a:rPr lang="en-US" smtClean="0"/>
              <a:pPr/>
              <a:t>6</a:t>
            </a:fld>
            <a:endParaRPr lang="en-US" dirty="0"/>
          </a:p>
        </p:txBody>
      </p:sp>
    </p:spTree>
    <p:extLst>
      <p:ext uri="{BB962C8B-B14F-4D97-AF65-F5344CB8AC3E}">
        <p14:creationId xmlns:p14="http://schemas.microsoft.com/office/powerpoint/2010/main" val="14400761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dirty="0" smtClean="0">
                <a:latin typeface="Arial" panose="020B0604020202020204" pitchFamily="34" charset="0"/>
                <a:cs typeface="Arial" panose="020B0604020202020204" pitchFamily="34" charset="0"/>
              </a:rPr>
              <a:t>Duty of Care</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just">
              <a:buNone/>
            </a:pPr>
            <a:r>
              <a:rPr lang="en-CA" sz="2400" dirty="0" smtClean="0">
                <a:latin typeface="Arial" panose="020B0604020202020204" pitchFamily="34" charset="0"/>
                <a:cs typeface="Arial" panose="020B0604020202020204" pitchFamily="34" charset="0"/>
              </a:rPr>
              <a:t>Ontario’s </a:t>
            </a:r>
            <a:r>
              <a:rPr lang="en-CA" sz="2400" i="1" dirty="0" smtClean="0">
                <a:latin typeface="Arial" panose="020B0604020202020204" pitchFamily="34" charset="0"/>
                <a:cs typeface="Arial" panose="020B0604020202020204" pitchFamily="34" charset="0"/>
              </a:rPr>
              <a:t>Occupiers’ Liability Act </a:t>
            </a:r>
            <a:r>
              <a:rPr lang="en-CA" sz="2400" dirty="0" smtClean="0">
                <a:latin typeface="Arial" panose="020B0604020202020204" pitchFamily="34" charset="0"/>
                <a:cs typeface="Arial" panose="020B0604020202020204" pitchFamily="34" charset="0"/>
              </a:rPr>
              <a:t>imposes a duty on occupiers of a premises:</a:t>
            </a:r>
          </a:p>
          <a:p>
            <a:pPr marL="0" indent="0" algn="just">
              <a:buNone/>
            </a:pPr>
            <a:endParaRPr lang="en-CA" sz="2400" dirty="0" smtClean="0">
              <a:latin typeface="Arial" panose="020B0604020202020204" pitchFamily="34" charset="0"/>
              <a:cs typeface="Arial" panose="020B0604020202020204" pitchFamily="34" charset="0"/>
            </a:endParaRPr>
          </a:p>
          <a:p>
            <a:pPr algn="just"/>
            <a:r>
              <a:rPr lang="en-CA" sz="2400" dirty="0">
                <a:latin typeface="Arial" panose="020B0604020202020204" pitchFamily="34" charset="0"/>
                <a:cs typeface="Arial" panose="020B0604020202020204" pitchFamily="34" charset="0"/>
              </a:rPr>
              <a:t>D</a:t>
            </a:r>
            <a:r>
              <a:rPr lang="en-CA" sz="2400" dirty="0" smtClean="0">
                <a:latin typeface="Arial" panose="020B0604020202020204" pitchFamily="34" charset="0"/>
                <a:cs typeface="Arial" panose="020B0604020202020204" pitchFamily="34" charset="0"/>
              </a:rPr>
              <a:t>uty of occupier to take </a:t>
            </a:r>
            <a:r>
              <a:rPr lang="en-CA" sz="2400" u="sng" dirty="0" smtClean="0">
                <a:latin typeface="Arial" panose="020B0604020202020204" pitchFamily="34" charset="0"/>
                <a:cs typeface="Arial" panose="020B0604020202020204" pitchFamily="34" charset="0"/>
              </a:rPr>
              <a:t>reasonable</a:t>
            </a:r>
            <a:r>
              <a:rPr lang="en-CA" sz="2400" dirty="0" smtClean="0">
                <a:latin typeface="Arial" panose="020B0604020202020204" pitchFamily="34" charset="0"/>
                <a:cs typeface="Arial" panose="020B0604020202020204" pitchFamily="34" charset="0"/>
              </a:rPr>
              <a:t> care.</a:t>
            </a:r>
          </a:p>
          <a:p>
            <a:pPr marL="0" indent="0" algn="just">
              <a:buNone/>
            </a:pPr>
            <a:endParaRPr lang="en-CA" sz="2400" dirty="0" smtClean="0">
              <a:latin typeface="Arial" panose="020B0604020202020204" pitchFamily="34" charset="0"/>
              <a:cs typeface="Arial" panose="020B0604020202020204" pitchFamily="34" charset="0"/>
            </a:endParaRPr>
          </a:p>
          <a:p>
            <a:pPr algn="just"/>
            <a:r>
              <a:rPr lang="en-CA" sz="2400" dirty="0" smtClean="0">
                <a:latin typeface="Arial" panose="020B0604020202020204" pitchFamily="34" charset="0"/>
                <a:cs typeface="Arial" panose="020B0604020202020204" pitchFamily="34" charset="0"/>
              </a:rPr>
              <a:t>Duty to keep those on the premises </a:t>
            </a:r>
            <a:r>
              <a:rPr lang="en-CA" sz="2400" u="sng" dirty="0" smtClean="0">
                <a:latin typeface="Arial" panose="020B0604020202020204" pitchFamily="34" charset="0"/>
                <a:cs typeface="Arial" panose="020B0604020202020204" pitchFamily="34" charset="0"/>
              </a:rPr>
              <a:t>reasonably</a:t>
            </a:r>
            <a:r>
              <a:rPr lang="en-CA" sz="2400" dirty="0" smtClean="0">
                <a:latin typeface="Arial" panose="020B0604020202020204" pitchFamily="34" charset="0"/>
                <a:cs typeface="Arial" panose="020B0604020202020204" pitchFamily="34" charset="0"/>
              </a:rPr>
              <a:t> safe.</a:t>
            </a:r>
          </a:p>
        </p:txBody>
      </p:sp>
      <p:sp>
        <p:nvSpPr>
          <p:cNvPr id="5" name="Slide Number Placeholder 4"/>
          <p:cNvSpPr>
            <a:spLocks noGrp="1"/>
          </p:cNvSpPr>
          <p:nvPr>
            <p:ph type="sldNum" sz="quarter" idx="12"/>
          </p:nvPr>
        </p:nvSpPr>
        <p:spPr>
          <a:xfrm>
            <a:off x="7012675" y="794"/>
            <a:ext cx="2133600" cy="365125"/>
          </a:xfrm>
        </p:spPr>
        <p:txBody>
          <a:bodyPr/>
          <a:lstStyle/>
          <a:p>
            <a:r>
              <a:rPr lang="en-US" dirty="0" smtClean="0"/>
              <a:t>			</a:t>
            </a:r>
            <a:fld id="{B3872650-0993-0043-91F1-F7DE4C62845B}" type="slidenum">
              <a:rPr lang="en-US" smtClean="0"/>
              <a:pPr/>
              <a:t>7</a:t>
            </a:fld>
            <a:endParaRPr lang="en-US" dirty="0"/>
          </a:p>
        </p:txBody>
      </p:sp>
    </p:spTree>
    <p:extLst>
      <p:ext uri="{BB962C8B-B14F-4D97-AF65-F5344CB8AC3E}">
        <p14:creationId xmlns:p14="http://schemas.microsoft.com/office/powerpoint/2010/main" val="1062945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i="1" dirty="0" err="1" smtClean="0">
                <a:latin typeface="Arial" panose="020B0604020202020204" pitchFamily="34" charset="0"/>
                <a:cs typeface="Arial" panose="020B0604020202020204" pitchFamily="34" charset="0"/>
              </a:rPr>
              <a:t>Waldick</a:t>
            </a:r>
            <a:r>
              <a:rPr lang="en-CA" sz="3600" i="1" dirty="0" smtClean="0">
                <a:latin typeface="Arial" panose="020B0604020202020204" pitchFamily="34" charset="0"/>
                <a:cs typeface="Arial" panose="020B0604020202020204" pitchFamily="34" charset="0"/>
              </a:rPr>
              <a:t> v Malcolm</a:t>
            </a:r>
            <a:endParaRPr lang="en-CA" sz="3600" i="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buNone/>
            </a:pPr>
            <a:r>
              <a:rPr lang="en-CA" sz="2000" i="1" dirty="0" smtClean="0">
                <a:latin typeface="Arial" panose="020B0604020202020204" pitchFamily="34" charset="0"/>
                <a:cs typeface="Arial" panose="020B0604020202020204" pitchFamily="34" charset="0"/>
              </a:rPr>
              <a:t>     </a:t>
            </a:r>
            <a:r>
              <a:rPr lang="en-CA" sz="2000" i="1" dirty="0" err="1" smtClean="0">
                <a:latin typeface="Arial" panose="020B0604020202020204" pitchFamily="34" charset="0"/>
                <a:cs typeface="Arial" panose="020B0604020202020204" pitchFamily="34" charset="0"/>
              </a:rPr>
              <a:t>Waldick</a:t>
            </a:r>
            <a:r>
              <a:rPr lang="en-CA" sz="2000" i="1" dirty="0" smtClean="0">
                <a:latin typeface="Arial" panose="020B0604020202020204" pitchFamily="34" charset="0"/>
                <a:cs typeface="Arial" panose="020B0604020202020204" pitchFamily="34" charset="0"/>
              </a:rPr>
              <a:t> v. Malcolm</a:t>
            </a:r>
            <a:r>
              <a:rPr lang="en-CA" sz="2000" dirty="0" smtClean="0">
                <a:latin typeface="Arial" panose="020B0604020202020204" pitchFamily="34" charset="0"/>
                <a:cs typeface="Arial" panose="020B0604020202020204" pitchFamily="34" charset="0"/>
              </a:rPr>
              <a:t>, [1989] 70 OR (2d) 717, </a:t>
            </a:r>
            <a:r>
              <a:rPr lang="en-CA" sz="2000" dirty="0" err="1" smtClean="0">
                <a:latin typeface="Arial" panose="020B0604020202020204" pitchFamily="34" charset="0"/>
                <a:cs typeface="Arial" panose="020B0604020202020204" pitchFamily="34" charset="0"/>
              </a:rPr>
              <a:t>para</a:t>
            </a:r>
            <a:r>
              <a:rPr lang="en-CA" sz="2000" dirty="0" smtClean="0">
                <a:latin typeface="Arial" panose="020B0604020202020204" pitchFamily="34" charset="0"/>
                <a:cs typeface="Arial" panose="020B0604020202020204" pitchFamily="34" charset="0"/>
              </a:rPr>
              <a:t>. 19. [affirmed by the Ontario Court of Appeal and the Supreme Court of Canada]</a:t>
            </a:r>
          </a:p>
          <a:p>
            <a:pPr algn="just">
              <a:buNone/>
            </a:pPr>
            <a:endParaRPr lang="en-CA" sz="2000" dirty="0" smtClean="0">
              <a:latin typeface="Arial" panose="020B0604020202020204" pitchFamily="34" charset="0"/>
              <a:cs typeface="Arial" panose="020B0604020202020204" pitchFamily="34" charset="0"/>
            </a:endParaRPr>
          </a:p>
          <a:p>
            <a:pPr algn="just"/>
            <a:r>
              <a:rPr lang="en-CA" sz="2000" dirty="0" smtClean="0">
                <a:latin typeface="Arial" panose="020B0604020202020204" pitchFamily="34" charset="0"/>
                <a:cs typeface="Arial" panose="020B0604020202020204" pitchFamily="34" charset="0"/>
              </a:rPr>
              <a:t>The plaintiff slipped on ice on the laneway of a rural property.</a:t>
            </a:r>
          </a:p>
          <a:p>
            <a:pPr marL="0" indent="0" algn="just">
              <a:buNone/>
            </a:pPr>
            <a:endParaRPr lang="en-CA" sz="2000" dirty="0" smtClean="0">
              <a:latin typeface="Arial" panose="020B0604020202020204" pitchFamily="34" charset="0"/>
              <a:cs typeface="Arial" panose="020B0604020202020204" pitchFamily="34" charset="0"/>
            </a:endParaRPr>
          </a:p>
          <a:p>
            <a:pPr algn="just"/>
            <a:r>
              <a:rPr lang="en-CA" sz="2000" dirty="0" smtClean="0">
                <a:latin typeface="Arial" panose="020B0604020202020204" pitchFamily="34" charset="0"/>
                <a:cs typeface="Arial" panose="020B0604020202020204" pitchFamily="34" charset="0"/>
              </a:rPr>
              <a:t>There was an ice storm 4 days before the date of loss. </a:t>
            </a:r>
          </a:p>
          <a:p>
            <a:pPr marL="0" indent="0" algn="just">
              <a:buNone/>
            </a:pPr>
            <a:endParaRPr lang="en-CA" sz="2000" dirty="0" smtClean="0">
              <a:latin typeface="Arial" panose="020B0604020202020204" pitchFamily="34" charset="0"/>
              <a:cs typeface="Arial" panose="020B0604020202020204" pitchFamily="34" charset="0"/>
            </a:endParaRPr>
          </a:p>
          <a:p>
            <a:pPr algn="just"/>
            <a:r>
              <a:rPr lang="en-CA" sz="2000" dirty="0" smtClean="0">
                <a:latin typeface="Arial" panose="020B0604020202020204" pitchFamily="34" charset="0"/>
                <a:cs typeface="Arial" panose="020B0604020202020204" pitchFamily="34" charset="0"/>
              </a:rPr>
              <a:t>The defendants did not take any steps to clear the ice. </a:t>
            </a:r>
          </a:p>
          <a:p>
            <a:pPr marL="0" indent="0" algn="just">
              <a:buNone/>
            </a:pPr>
            <a:endParaRPr lang="en-CA" sz="2000" dirty="0" smtClean="0">
              <a:latin typeface="Arial" panose="020B0604020202020204" pitchFamily="34" charset="0"/>
              <a:cs typeface="Arial" panose="020B0604020202020204" pitchFamily="34" charset="0"/>
            </a:endParaRPr>
          </a:p>
          <a:p>
            <a:pPr algn="just"/>
            <a:r>
              <a:rPr lang="en-CA" sz="2000" dirty="0" smtClean="0">
                <a:latin typeface="Arial" panose="020B0604020202020204" pitchFamily="34" charset="0"/>
                <a:cs typeface="Arial" panose="020B0604020202020204" pitchFamily="34" charset="0"/>
              </a:rPr>
              <a:t>The plaintiff was aware the laneway was icy.</a:t>
            </a:r>
          </a:p>
          <a:p>
            <a:pPr algn="just"/>
            <a:endParaRPr lang="en-CA" sz="2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6971731" y="794"/>
            <a:ext cx="2133600" cy="365125"/>
          </a:xfrm>
        </p:spPr>
        <p:txBody>
          <a:bodyPr/>
          <a:lstStyle/>
          <a:p>
            <a:r>
              <a:rPr lang="en-US" dirty="0" smtClean="0"/>
              <a:t>			</a:t>
            </a:r>
            <a:fld id="{B3872650-0993-0043-91F1-F7DE4C62845B}" type="slidenum">
              <a:rPr lang="en-US" smtClean="0"/>
              <a:pPr/>
              <a:t>8</a:t>
            </a:fld>
            <a:endParaRPr lang="en-US" dirty="0"/>
          </a:p>
        </p:txBody>
      </p:sp>
    </p:spTree>
    <p:extLst>
      <p:ext uri="{BB962C8B-B14F-4D97-AF65-F5344CB8AC3E}">
        <p14:creationId xmlns:p14="http://schemas.microsoft.com/office/powerpoint/2010/main" val="20647930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i="1" dirty="0" err="1" smtClean="0">
                <a:latin typeface="Arial" panose="020B0604020202020204" pitchFamily="34" charset="0"/>
                <a:cs typeface="Arial" panose="020B0604020202020204" pitchFamily="34" charset="0"/>
              </a:rPr>
              <a:t>Waldick</a:t>
            </a:r>
            <a:r>
              <a:rPr lang="en-CA" sz="3600" i="1" dirty="0" smtClean="0">
                <a:latin typeface="Arial" panose="020B0604020202020204" pitchFamily="34" charset="0"/>
                <a:cs typeface="Arial" panose="020B0604020202020204" pitchFamily="34" charset="0"/>
              </a:rPr>
              <a:t> v Malcolm</a:t>
            </a:r>
            <a:endParaRPr lang="en-CA" sz="3600" i="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pPr algn="just"/>
            <a:r>
              <a:rPr lang="en-CA" sz="2400" dirty="0" smtClean="0">
                <a:latin typeface="Arial" panose="020B0604020202020204" pitchFamily="34" charset="0"/>
                <a:cs typeface="Arial" panose="020B0604020202020204" pitchFamily="34" charset="0"/>
              </a:rPr>
              <a:t>The Duty of Care:</a:t>
            </a:r>
          </a:p>
          <a:p>
            <a:pPr lvl="1" algn="just"/>
            <a:r>
              <a:rPr lang="en-CA" sz="2400" dirty="0" smtClean="0">
                <a:latin typeface="Arial" panose="020B0604020202020204" pitchFamily="34" charset="0"/>
                <a:cs typeface="Arial" panose="020B0604020202020204" pitchFamily="34" charset="0"/>
              </a:rPr>
              <a:t>Affirmative duty;</a:t>
            </a:r>
          </a:p>
          <a:p>
            <a:pPr lvl="1" algn="just"/>
            <a:r>
              <a:rPr lang="en-CA" sz="2400" dirty="0" smtClean="0">
                <a:latin typeface="Arial" panose="020B0604020202020204" pitchFamily="34" charset="0"/>
                <a:cs typeface="Arial" panose="020B0604020202020204" pitchFamily="34" charset="0"/>
              </a:rPr>
              <a:t>Reasonably safe;</a:t>
            </a:r>
          </a:p>
          <a:p>
            <a:pPr lvl="1" algn="just"/>
            <a:r>
              <a:rPr lang="en-CA" sz="2400" dirty="0" smtClean="0">
                <a:latin typeface="Arial" panose="020B0604020202020204" pitchFamily="34" charset="0"/>
                <a:cs typeface="Arial" panose="020B0604020202020204" pitchFamily="34" charset="0"/>
              </a:rPr>
              <a:t>Not an absolute duty;</a:t>
            </a:r>
          </a:p>
          <a:p>
            <a:pPr lvl="1" algn="just"/>
            <a:r>
              <a:rPr lang="en-CA" sz="2400" dirty="0" smtClean="0">
                <a:latin typeface="Arial" panose="020B0604020202020204" pitchFamily="34" charset="0"/>
                <a:cs typeface="Arial" panose="020B0604020202020204" pitchFamily="34" charset="0"/>
              </a:rPr>
              <a:t>Occupiers are not insurers;</a:t>
            </a:r>
          </a:p>
          <a:p>
            <a:pPr lvl="1" algn="just"/>
            <a:r>
              <a:rPr lang="en-CA" sz="2400" dirty="0" smtClean="0">
                <a:latin typeface="Arial" panose="020B0604020202020204" pitchFamily="34" charset="0"/>
                <a:cs typeface="Arial" panose="020B0604020202020204" pitchFamily="34" charset="0"/>
              </a:rPr>
              <a:t>Occupiers are not liable for risks “willingly assumed”.</a:t>
            </a:r>
          </a:p>
          <a:p>
            <a:pPr marL="457200" lvl="1" indent="0" algn="just">
              <a:buNone/>
            </a:pPr>
            <a:endParaRPr lang="en-CA" sz="2400" dirty="0" smtClean="0">
              <a:latin typeface="Arial" panose="020B0604020202020204" pitchFamily="34" charset="0"/>
              <a:cs typeface="Arial" panose="020B0604020202020204" pitchFamily="34" charset="0"/>
            </a:endParaRPr>
          </a:p>
          <a:p>
            <a:r>
              <a:rPr lang="en-CA" sz="2400" dirty="0" smtClean="0">
                <a:latin typeface="Arial" panose="020B0604020202020204" pitchFamily="34" charset="0"/>
                <a:cs typeface="Arial" panose="020B0604020202020204" pitchFamily="34" charset="0"/>
              </a:rPr>
              <a:t>The Court held that the defendants breached the duty of care by failing to salt and sand 4 days after an ice storm.</a:t>
            </a:r>
            <a:endParaRPr lang="en-CA" sz="24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7010400" y="47625"/>
            <a:ext cx="2133600" cy="365125"/>
          </a:xfrm>
        </p:spPr>
        <p:txBody>
          <a:bodyPr/>
          <a:lstStyle/>
          <a:p>
            <a:r>
              <a:rPr lang="en-US" dirty="0" smtClean="0"/>
              <a:t>			</a:t>
            </a:r>
            <a:fld id="{B3872650-0993-0043-91F1-F7DE4C62845B}"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823</TotalTime>
  <Words>2633</Words>
  <Application>Microsoft Office PowerPoint</Application>
  <PresentationFormat>On-screen Show (4:3)</PresentationFormat>
  <Paragraphs>279</Paragraphs>
  <Slides>42</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42</vt:i4>
      </vt:variant>
    </vt:vector>
  </HeadingPairs>
  <TitlesOfParts>
    <vt:vector size="45" baseType="lpstr">
      <vt:lpstr>Arial</vt:lpstr>
      <vt:lpstr>Calibri</vt:lpstr>
      <vt:lpstr>Office Theme</vt:lpstr>
      <vt:lpstr>Indemnity &amp; Insurance Provisions in the Occupiers’ Liability Context  </vt:lpstr>
      <vt:lpstr>Table of Contents</vt:lpstr>
      <vt:lpstr>Part I – Occupiers’ Liability Generally</vt:lpstr>
      <vt:lpstr>Occupiers’ Liability Act</vt:lpstr>
      <vt:lpstr>Occupier </vt:lpstr>
      <vt:lpstr>Duty of Care</vt:lpstr>
      <vt:lpstr>Duty of Care</vt:lpstr>
      <vt:lpstr>Waldick v Malcolm</vt:lpstr>
      <vt:lpstr>Waldick v Malcolm</vt:lpstr>
      <vt:lpstr>Delegation of the Duty</vt:lpstr>
      <vt:lpstr>Delegation of the Duty</vt:lpstr>
      <vt:lpstr>Gardiner v. Thunder Bay Regional Hospital</vt:lpstr>
      <vt:lpstr>Gardiner v. Thunder Bay Regional Hospital</vt:lpstr>
      <vt:lpstr>Gardiner v. Thunder Bay Regional Hospital</vt:lpstr>
      <vt:lpstr>Contracting out of Liability</vt:lpstr>
      <vt:lpstr>Part II – Indemnity Provisions</vt:lpstr>
      <vt:lpstr>Indemnity Clauses</vt:lpstr>
      <vt:lpstr>Indemnity Clauses</vt:lpstr>
      <vt:lpstr>Interpretation of Indemnity Clauses</vt:lpstr>
      <vt:lpstr>Indemnity Clauses and Negligence</vt:lpstr>
      <vt:lpstr>Potvin v. Canadian Museum of Nature</vt:lpstr>
      <vt:lpstr>Potvin v. Canadian Museum of Nature</vt:lpstr>
      <vt:lpstr>Potvin v. Canadian Museum of Nature</vt:lpstr>
      <vt:lpstr>Harris v. Memorial Boys’ and Girls’ Club</vt:lpstr>
      <vt:lpstr>Harris v. Memorial Boys’ and Girls’ Club</vt:lpstr>
      <vt:lpstr>Harris v. Memorial Boys’ and Girls’ Club</vt:lpstr>
      <vt:lpstr>Beatty v Waterloo </vt:lpstr>
      <vt:lpstr>Beatty v Waterloo </vt:lpstr>
      <vt:lpstr>Neely v. MacDonald</vt:lpstr>
      <vt:lpstr>Neely v. MacDonald</vt:lpstr>
      <vt:lpstr>Neely v. MacDonald</vt:lpstr>
      <vt:lpstr>Part III – Insurance Clauses</vt:lpstr>
      <vt:lpstr>Insurance Clauses</vt:lpstr>
      <vt:lpstr>Failure to Name as Additional Insured </vt:lpstr>
      <vt:lpstr>Papapetrou v. 1054422 Ontario Limited</vt:lpstr>
      <vt:lpstr>Papapetrou v. 1054422 Ontario Limited</vt:lpstr>
      <vt:lpstr>Papapetrou v. 1054422 Ontario Limited</vt:lpstr>
      <vt:lpstr>Papapetrou v. 1054422 Ontario Limited</vt:lpstr>
      <vt:lpstr>Defence Costs</vt:lpstr>
      <vt:lpstr>Conclusion</vt:lpstr>
      <vt:lpstr>Questions?</vt:lpstr>
      <vt:lpstr>Thank you</vt:lpstr>
    </vt:vector>
  </TitlesOfParts>
  <Company>Vivid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Multimedia1</dc:creator>
  <cp:lastModifiedBy>Cody Hannath</cp:lastModifiedBy>
  <cp:revision>122</cp:revision>
  <cp:lastPrinted>2015-06-05T16:33:28Z</cp:lastPrinted>
  <dcterms:created xsi:type="dcterms:W3CDTF">2011-03-11T21:49:39Z</dcterms:created>
  <dcterms:modified xsi:type="dcterms:W3CDTF">2016-03-28T20:04:12Z</dcterms:modified>
</cp:coreProperties>
</file>