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handoutMasterIdLst>
    <p:handoutMasterId r:id="rId54"/>
  </p:handoutMasterIdLst>
  <p:sldIdLst>
    <p:sldId id="313" r:id="rId2"/>
    <p:sldId id="314" r:id="rId3"/>
    <p:sldId id="298" r:id="rId4"/>
    <p:sldId id="306" r:id="rId5"/>
    <p:sldId id="279" r:id="rId6"/>
    <p:sldId id="286" r:id="rId7"/>
    <p:sldId id="257" r:id="rId8"/>
    <p:sldId id="272" r:id="rId9"/>
    <p:sldId id="265" r:id="rId10"/>
    <p:sldId id="307" r:id="rId11"/>
    <p:sldId id="280" r:id="rId12"/>
    <p:sldId id="287" r:id="rId13"/>
    <p:sldId id="258" r:id="rId14"/>
    <p:sldId id="273" r:id="rId15"/>
    <p:sldId id="266" r:id="rId16"/>
    <p:sldId id="308" r:id="rId17"/>
    <p:sldId id="281" r:id="rId18"/>
    <p:sldId id="288" r:id="rId19"/>
    <p:sldId id="259" r:id="rId20"/>
    <p:sldId id="274" r:id="rId21"/>
    <p:sldId id="267" r:id="rId22"/>
    <p:sldId id="315" r:id="rId23"/>
    <p:sldId id="316" r:id="rId24"/>
    <p:sldId id="317" r:id="rId25"/>
    <p:sldId id="318" r:id="rId26"/>
    <p:sldId id="319" r:id="rId27"/>
    <p:sldId id="320" r:id="rId28"/>
    <p:sldId id="309" r:id="rId29"/>
    <p:sldId id="282" r:id="rId30"/>
    <p:sldId id="289" r:id="rId31"/>
    <p:sldId id="260" r:id="rId32"/>
    <p:sldId id="275" r:id="rId33"/>
    <p:sldId id="268" r:id="rId34"/>
    <p:sldId id="310" r:id="rId35"/>
    <p:sldId id="283" r:id="rId36"/>
    <p:sldId id="290" r:id="rId37"/>
    <p:sldId id="261" r:id="rId38"/>
    <p:sldId id="276" r:id="rId39"/>
    <p:sldId id="269" r:id="rId40"/>
    <p:sldId id="312" r:id="rId41"/>
    <p:sldId id="285" r:id="rId42"/>
    <p:sldId id="292" r:id="rId43"/>
    <p:sldId id="263" r:id="rId44"/>
    <p:sldId id="278" r:id="rId45"/>
    <p:sldId id="271" r:id="rId46"/>
    <p:sldId id="299" r:id="rId47"/>
    <p:sldId id="301" r:id="rId48"/>
    <p:sldId id="300" r:id="rId49"/>
    <p:sldId id="321" r:id="rId50"/>
    <p:sldId id="302" r:id="rId51"/>
    <p:sldId id="303" r:id="rId52"/>
    <p:sldId id="304" r:id="rId53"/>
  </p:sldIdLst>
  <p:sldSz cx="9144000" cy="6858000" type="letter"/>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9" autoAdjust="0"/>
    <p:restoredTop sz="94676" autoAdjust="0"/>
  </p:normalViewPr>
  <p:slideViewPr>
    <p:cSldViewPr snapToGrid="0">
      <p:cViewPr varScale="1">
        <p:scale>
          <a:sx n="106" d="100"/>
          <a:sy n="106" d="100"/>
        </p:scale>
        <p:origin x="1218" y="108"/>
      </p:cViewPr>
      <p:guideLst>
        <p:guide orient="horz" pos="2160"/>
        <p:guide pos="2880"/>
      </p:guideLst>
    </p:cSldViewPr>
  </p:slideViewPr>
  <p:outlineViewPr>
    <p:cViewPr>
      <p:scale>
        <a:sx n="33" d="100"/>
        <a:sy n="33" d="100"/>
      </p:scale>
      <p:origin x="48" y="3157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5C8469C8-E2FE-43B8-9C86-13A348457E46}" type="datetimeFigureOut">
              <a:rPr lang="en-US" smtClean="0"/>
              <a:t>3/28/2016</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62159287-3CBF-4581-8EF1-D46631B1E5E8}" type="slidenum">
              <a:rPr lang="en-US" smtClean="0"/>
              <a:t>‹#›</a:t>
            </a:fld>
            <a:endParaRPr lang="en-US" dirty="0"/>
          </a:p>
        </p:txBody>
      </p:sp>
    </p:spTree>
    <p:extLst>
      <p:ext uri="{BB962C8B-B14F-4D97-AF65-F5344CB8AC3E}">
        <p14:creationId xmlns:p14="http://schemas.microsoft.com/office/powerpoint/2010/main" val="12330446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5"/>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4"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eaLnBrk="1" latinLnBrk="0" hangingPunct="1"/>
            <a:fld id="{544213AF-26F6-41FA-8D85-E2C5388D6E58}" type="datetimeFigureOut">
              <a:rPr lang="en-US" smtClean="0"/>
              <a:pPr eaLnBrk="1" latinLnBrk="0" hangingPunct="1"/>
              <a:t>3/28/2016</a:t>
            </a:fld>
            <a:endParaRPr lang="en-US" dirty="0">
              <a:solidFill>
                <a:srgbClr val="FFFFFF"/>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kumimoji="0" lang="en-US" dirty="0">
              <a:solidFill>
                <a:schemeClr val="accent1">
                  <a:tint val="20000"/>
                </a:scheme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5BBC35B-A44B-4119-B8DA-DE9E3DFADA20}"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3"/>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3/28/2016</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4"/>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3/28/2016</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3/28/2016</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3/28/2016</a:t>
            </a:fld>
            <a:endParaRPr lang="en-US" dirty="0"/>
          </a:p>
        </p:txBody>
      </p:sp>
      <p:sp>
        <p:nvSpPr>
          <p:cNvPr id="5" name="Footer Placeholder 4"/>
          <p:cNvSpPr>
            <a:spLocks noGrp="1"/>
          </p:cNvSpPr>
          <p:nvPr>
            <p:ph type="ftr" sz="quarter" idx="11"/>
          </p:nvPr>
        </p:nvSpPr>
        <p:spPr/>
        <p:txBody>
          <a:bodyPr/>
          <a:lstStyle>
            <a:extLst/>
          </a:lstStyle>
          <a:p>
            <a:endParaRPr kumimoji="0" lang="en-US" dirty="0"/>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2"/>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32"/>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3/28/2016</a:t>
            </a:fld>
            <a:endParaRPr lang="en-US" dirty="0"/>
          </a:p>
        </p:txBody>
      </p:sp>
      <p:sp>
        <p:nvSpPr>
          <p:cNvPr id="6" name="Footer Placeholder 5"/>
          <p:cNvSpPr>
            <a:spLocks noGrp="1"/>
          </p:cNvSpPr>
          <p:nvPr>
            <p:ph type="ftr" sz="quarter" idx="11"/>
          </p:nvPr>
        </p:nvSpPr>
        <p:spPr/>
        <p:txBody>
          <a:bodyPr/>
          <a:lstStyle>
            <a:extLst/>
          </a:lstStyle>
          <a:p>
            <a:endParaRPr kumimoji="0" lang="en-US" dirty="0"/>
          </a:p>
        </p:txBody>
      </p:sp>
      <p:sp>
        <p:nvSpPr>
          <p:cNvPr id="7" name="Slide Number Placeholder 6"/>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8"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8"/>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7" y="1444298"/>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3/28/2016</a:t>
            </a:fld>
            <a:endParaRPr lang="en-US" dirty="0"/>
          </a:p>
        </p:txBody>
      </p:sp>
      <p:sp>
        <p:nvSpPr>
          <p:cNvPr id="8" name="Footer Placeholder 7"/>
          <p:cNvSpPr>
            <a:spLocks noGrp="1"/>
          </p:cNvSpPr>
          <p:nvPr>
            <p:ph type="ftr" sz="quarter" idx="11"/>
          </p:nvPr>
        </p:nvSpPr>
        <p:spPr/>
        <p:txBody>
          <a:bodyPr/>
          <a:lstStyle>
            <a:extLst/>
          </a:lstStyle>
          <a:p>
            <a:endParaRPr kumimoji="0" lang="en-US" dirty="0"/>
          </a:p>
        </p:txBody>
      </p:sp>
      <p:sp>
        <p:nvSpPr>
          <p:cNvPr id="9" name="Slide Number Placeholder 8"/>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3/28/2016</a:t>
            </a:fld>
            <a:endParaRPr lang="en-US" dirty="0"/>
          </a:p>
        </p:txBody>
      </p:sp>
      <p:sp>
        <p:nvSpPr>
          <p:cNvPr id="4" name="Footer Placeholder 3"/>
          <p:cNvSpPr>
            <a:spLocks noGrp="1"/>
          </p:cNvSpPr>
          <p:nvPr>
            <p:ph type="ftr" sz="quarter" idx="11"/>
          </p:nvPr>
        </p:nvSpPr>
        <p:spPr/>
        <p:txBody>
          <a:bodyPr/>
          <a:lstStyle>
            <a:extLst/>
          </a:lstStyle>
          <a:p>
            <a:endParaRPr kumimoji="0" lang="en-US" dirty="0"/>
          </a:p>
        </p:txBody>
      </p:sp>
      <p:sp>
        <p:nvSpPr>
          <p:cNvPr id="5" name="Slide Number Placeholder 4"/>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3/28/2016</a:t>
            </a:fld>
            <a:endParaRPr lang="en-US" dirty="0"/>
          </a:p>
        </p:txBody>
      </p:sp>
      <p:sp>
        <p:nvSpPr>
          <p:cNvPr id="3" name="Footer Placeholder 2"/>
          <p:cNvSpPr>
            <a:spLocks noGrp="1"/>
          </p:cNvSpPr>
          <p:nvPr>
            <p:ph type="ftr" sz="quarter" idx="11"/>
          </p:nvPr>
        </p:nvSpPr>
        <p:spPr/>
        <p:txBody>
          <a:bodyPr/>
          <a:lstStyle>
            <a:extLst/>
          </a:lstStyle>
          <a:p>
            <a:endParaRPr kumimoji="0" lang="en-US" dirty="0"/>
          </a:p>
        </p:txBody>
      </p:sp>
      <p:sp>
        <p:nvSpPr>
          <p:cNvPr id="4" name="Slide Number Placeholder 3"/>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eaLnBrk="1" latinLnBrk="0" hangingPunct="1"/>
            <a:fld id="{544213AF-26F6-41FA-8D85-E2C5388D6E58}" type="datetimeFigureOut">
              <a:rPr lang="en-US" smtClean="0"/>
              <a:pPr eaLnBrk="1" latinLnBrk="0" hangingPunct="1"/>
              <a:t>3/28/2016</a:t>
            </a:fld>
            <a:endParaRPr lang="en-US" dirty="0"/>
          </a:p>
        </p:txBody>
      </p:sp>
      <p:sp>
        <p:nvSpPr>
          <p:cNvPr id="6" name="Footer Placeholder 5"/>
          <p:cNvSpPr>
            <a:spLocks noGrp="1"/>
          </p:cNvSpPr>
          <p:nvPr>
            <p:ph type="ftr" sz="quarter" idx="11"/>
          </p:nvPr>
        </p:nvSpPr>
        <p:spPr/>
        <p:txBody>
          <a:bodyPr/>
          <a:lstStyle>
            <a:extLst/>
          </a:lstStyle>
          <a:p>
            <a:endParaRPr kumimoji="0" lang="en-US" dirty="0"/>
          </a:p>
        </p:txBody>
      </p:sp>
      <p:sp>
        <p:nvSpPr>
          <p:cNvPr id="7" name="Slide Number Placeholder 6"/>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eaLnBrk="1" latinLnBrk="0" hangingPunct="1"/>
            <a:fld id="{544213AF-26F6-41FA-8D85-E2C5388D6E58}" type="datetimeFigureOut">
              <a:rPr lang="en-US" smtClean="0"/>
              <a:pPr eaLnBrk="1" latinLnBrk="0" hangingPunct="1"/>
              <a:t>3/28/2016</a:t>
            </a:fld>
            <a:endParaRPr lang="en-US" dirty="0">
              <a:solidFill>
                <a:schemeClr val="tx1"/>
              </a:solidFill>
            </a:endParaRPr>
          </a:p>
        </p:txBody>
      </p:sp>
      <p:sp>
        <p:nvSpPr>
          <p:cNvPr id="6" name="Footer Placeholder 5"/>
          <p:cNvSpPr>
            <a:spLocks noGrp="1"/>
          </p:cNvSpPr>
          <p:nvPr>
            <p:ph type="ftr" sz="quarter" idx="11"/>
          </p:nvPr>
        </p:nvSpPr>
        <p:spPr>
          <a:xfrm>
            <a:off x="4380074" y="6407948"/>
            <a:ext cx="2350681" cy="365125"/>
          </a:xfrm>
        </p:spPr>
        <p:txBody>
          <a:bodyPr/>
          <a:lstStyle>
            <a:lvl1pPr>
              <a:defRPr>
                <a:solidFill>
                  <a:schemeClr val="tx1"/>
                </a:solidFill>
              </a:defRPr>
            </a:lvl1pPr>
            <a:extLst/>
          </a:lstStyle>
          <a:p>
            <a:endParaRPr kumimoji="0" lang="en-US" dirty="0">
              <a:solidFill>
                <a:schemeClr val="tx1"/>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5BBC35B-A44B-4119-B8DA-DE9E3DFADA20}" type="slidenum">
              <a:rPr kumimoji="0" lang="en-US" smtClean="0"/>
              <a:pPr eaLnBrk="1" latinLnBrk="0" hangingPunct="1"/>
              <a:t>‹#›</a:t>
            </a:fld>
            <a:endParaRPr kumimoji="0" lang="en-US" dirty="0">
              <a:solidFill>
                <a:schemeClr val="tx1"/>
              </a:solidFill>
            </a:endParaRPr>
          </a:p>
        </p:txBody>
      </p:sp>
      <p:sp>
        <p:nvSpPr>
          <p:cNvPr id="2" name="Title 1"/>
          <p:cNvSpPr>
            <a:spLocks noGrp="1"/>
          </p:cNvSpPr>
          <p:nvPr>
            <p:ph type="title"/>
          </p:nvPr>
        </p:nvSpPr>
        <p:spPr>
          <a:xfrm>
            <a:off x="228601"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42"/>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42"/>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32"/>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eaLnBrk="1" latinLnBrk="0" hangingPunct="1"/>
            <a:fld id="{544213AF-26F6-41FA-8D85-E2C5388D6E58}" type="datetimeFigureOut">
              <a:rPr lang="en-US" smtClean="0"/>
              <a:pPr eaLnBrk="1" latinLnBrk="0" hangingPunct="1"/>
              <a:t>3/28/2016</a:t>
            </a:fld>
            <a:endParaRPr lang="en-US" sz="1000" dirty="0">
              <a:solidFill>
                <a:schemeClr val="tx1"/>
              </a:solidFill>
            </a:endParaRPr>
          </a:p>
        </p:txBody>
      </p:sp>
      <p:sp>
        <p:nvSpPr>
          <p:cNvPr id="22" name="Footer Placeholder 21"/>
          <p:cNvSpPr>
            <a:spLocks noGrp="1"/>
          </p:cNvSpPr>
          <p:nvPr>
            <p:ph type="ftr" sz="quarter" idx="3"/>
          </p:nvPr>
        </p:nvSpPr>
        <p:spPr>
          <a:xfrm>
            <a:off x="4380074" y="6407948"/>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8647272" y="6407948"/>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eaLnBrk="1" latinLnBrk="0" hangingPunct="1"/>
              <a:t>‹#›</a:t>
            </a:fld>
            <a:endParaRPr kumimoji="0" lang="en-US" sz="1000" b="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355600" y="2623185"/>
            <a:ext cx="8229600" cy="3797936"/>
          </a:xfrm>
        </p:spPr>
        <p:txBody>
          <a:bodyPr>
            <a:normAutofit/>
          </a:bodyPr>
          <a:lstStyle/>
          <a:p>
            <a:pPr marL="109728" indent="0" algn="l">
              <a:buNone/>
            </a:pPr>
            <a:r>
              <a:rPr lang="en-US" sz="2000" u="sng" dirty="0" smtClean="0"/>
              <a:t>Panelists</a:t>
            </a:r>
            <a:r>
              <a:rPr lang="en-US" sz="2000" dirty="0" smtClean="0"/>
              <a:t>:	</a:t>
            </a:r>
            <a:r>
              <a:rPr lang="en-US" sz="2000" b="1" dirty="0" smtClean="0"/>
              <a:t>Stephanie </a:t>
            </a:r>
            <a:r>
              <a:rPr lang="en-US" sz="2000" b="1" dirty="0"/>
              <a:t>Penninger, Esq.</a:t>
            </a:r>
            <a:r>
              <a:rPr lang="en-US" sz="2000" dirty="0"/>
              <a:t>,</a:t>
            </a:r>
            <a:r>
              <a:rPr lang="en-US" sz="2000" b="1" dirty="0"/>
              <a:t> </a:t>
            </a:r>
            <a:endParaRPr lang="en-US" sz="2000" dirty="0"/>
          </a:p>
          <a:p>
            <a:pPr marL="109728" indent="0" algn="l">
              <a:buNone/>
            </a:pPr>
            <a:r>
              <a:rPr lang="en-US" sz="2000" i="1" dirty="0" smtClean="0"/>
              <a:t>		Benesch</a:t>
            </a:r>
            <a:r>
              <a:rPr lang="en-US" sz="2000" i="1" dirty="0"/>
              <a:t>, Friedlander, Coplan &amp; Aronoff LLP </a:t>
            </a:r>
            <a:endParaRPr lang="en-US" sz="2000" i="1" dirty="0" smtClean="0"/>
          </a:p>
          <a:p>
            <a:pPr marL="109728" indent="0" algn="l">
              <a:buNone/>
            </a:pPr>
            <a:endParaRPr lang="en-US" sz="1000" dirty="0"/>
          </a:p>
          <a:p>
            <a:pPr marL="109728" indent="0" algn="l">
              <a:buNone/>
            </a:pPr>
            <a:r>
              <a:rPr lang="en-US" sz="2000" b="1" dirty="0" smtClean="0"/>
              <a:t>		Bonnie </a:t>
            </a:r>
            <a:r>
              <a:rPr lang="en-US" sz="2000" b="1" dirty="0"/>
              <a:t>Huen, Esq.</a:t>
            </a:r>
            <a:endParaRPr lang="en-US" sz="2000" dirty="0"/>
          </a:p>
          <a:p>
            <a:pPr marL="109728" indent="0" algn="l">
              <a:buNone/>
            </a:pPr>
            <a:r>
              <a:rPr lang="en-US" sz="2000" i="1" dirty="0" smtClean="0"/>
              <a:t>		Isaacs </a:t>
            </a:r>
            <a:r>
              <a:rPr lang="en-US" sz="2000" i="1" dirty="0"/>
              <a:t>and Co</a:t>
            </a:r>
            <a:r>
              <a:rPr lang="en-US" sz="2000" i="1" dirty="0" smtClean="0"/>
              <a:t>.</a:t>
            </a:r>
          </a:p>
          <a:p>
            <a:pPr algn="l"/>
            <a:endParaRPr lang="en-US" sz="1000" dirty="0"/>
          </a:p>
          <a:p>
            <a:pPr marL="109728" indent="0" algn="l">
              <a:buNone/>
            </a:pPr>
            <a:r>
              <a:rPr lang="en-US" sz="2000" b="1" dirty="0" smtClean="0"/>
              <a:t>		Carrol </a:t>
            </a:r>
            <a:r>
              <a:rPr lang="en-US" sz="2000" b="1" dirty="0"/>
              <a:t>Hand, Esq.</a:t>
            </a:r>
            <a:endParaRPr lang="en-US" sz="2000" dirty="0"/>
          </a:p>
          <a:p>
            <a:pPr marL="109728" indent="0" algn="l">
              <a:buNone/>
            </a:pPr>
            <a:r>
              <a:rPr lang="en-US" sz="2000" i="1" dirty="0" smtClean="0"/>
              <a:t>		International </a:t>
            </a:r>
            <a:r>
              <a:rPr lang="en-US" sz="2000" i="1" dirty="0"/>
              <a:t>Registries, Inc</a:t>
            </a:r>
            <a:r>
              <a:rPr lang="en-US" sz="2000" i="1" dirty="0" smtClean="0"/>
              <a:t>.</a:t>
            </a:r>
          </a:p>
          <a:p>
            <a:pPr algn="l"/>
            <a:endParaRPr lang="en-US" sz="1000" dirty="0"/>
          </a:p>
          <a:p>
            <a:pPr marL="109728" indent="0" algn="l">
              <a:buNone/>
            </a:pPr>
            <a:r>
              <a:rPr lang="en-US" sz="2000" u="sng" dirty="0"/>
              <a:t>Moderator</a:t>
            </a:r>
            <a:r>
              <a:rPr lang="en-US" sz="2000" dirty="0"/>
              <a:t>:  </a:t>
            </a:r>
            <a:r>
              <a:rPr lang="en-US" sz="2000" dirty="0" smtClean="0"/>
              <a:t>	</a:t>
            </a:r>
            <a:r>
              <a:rPr lang="en-US" sz="2000" b="1" dirty="0" smtClean="0"/>
              <a:t>Sarah </a:t>
            </a:r>
            <a:r>
              <a:rPr lang="en-US" sz="2000" b="1" dirty="0"/>
              <a:t>Yantakosol Gayer, Esq.</a:t>
            </a:r>
            <a:r>
              <a:rPr lang="en-US" sz="2000" dirty="0"/>
              <a:t>, </a:t>
            </a:r>
          </a:p>
          <a:p>
            <a:pPr marL="109728" indent="0" algn="l">
              <a:buNone/>
            </a:pPr>
            <a:r>
              <a:rPr lang="en-US" sz="2000" i="1" dirty="0" smtClean="0"/>
              <a:t>		Thompson </a:t>
            </a:r>
            <a:r>
              <a:rPr lang="en-US" sz="2000" i="1" dirty="0"/>
              <a:t>&amp; Bowie, LLP</a:t>
            </a:r>
            <a:r>
              <a:rPr lang="en-US" sz="2000" dirty="0"/>
              <a:t> </a:t>
            </a:r>
          </a:p>
          <a:p>
            <a:pPr algn="l"/>
            <a:endParaRPr lang="en-US" dirty="0" smtClean="0"/>
          </a:p>
          <a:p>
            <a:pPr algn="l"/>
            <a:endParaRPr lang="en-US" dirty="0" smtClean="0"/>
          </a:p>
          <a:p>
            <a:pPr algn="l"/>
            <a:endParaRPr lang="en-US" dirty="0" smtClean="0"/>
          </a:p>
          <a:p>
            <a:pPr algn="ctr"/>
            <a:endParaRPr lang="en-US" sz="6000" dirty="0" smtClean="0"/>
          </a:p>
          <a:p>
            <a:pPr algn="ctr"/>
            <a:endParaRPr lang="en-US" dirty="0"/>
          </a:p>
        </p:txBody>
      </p:sp>
      <p:sp>
        <p:nvSpPr>
          <p:cNvPr id="2" name="Title 1"/>
          <p:cNvSpPr>
            <a:spLocks noGrp="1"/>
          </p:cNvSpPr>
          <p:nvPr>
            <p:ph type="title"/>
          </p:nvPr>
        </p:nvSpPr>
        <p:spPr>
          <a:xfrm>
            <a:off x="477520" y="1263968"/>
            <a:ext cx="8229600" cy="1143000"/>
          </a:xfrm>
        </p:spPr>
        <p:txBody>
          <a:bodyPr>
            <a:normAutofit fontScale="90000"/>
          </a:bodyPr>
          <a:lstStyle/>
          <a:p>
            <a:pPr algn="ctr"/>
            <a:r>
              <a:rPr lang="en-US" sz="4400" dirty="0" smtClean="0"/>
              <a:t>Know the Ropes When Flagging Your Vessel</a:t>
            </a:r>
            <a:endParaRPr lang="en-US" sz="44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3490" y="225423"/>
            <a:ext cx="7021513"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4429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t="12053" b="12053"/>
          <a:stretch>
            <a:fillRect/>
          </a:stretch>
        </p:blipFill>
        <p:spPr>
          <a:xfrm>
            <a:off x="228600" y="346137"/>
            <a:ext cx="4608456" cy="2328483"/>
          </a:xfrm>
        </p:spPr>
      </p:pic>
      <p:sp>
        <p:nvSpPr>
          <p:cNvPr id="6" name="Text Placeholder 5"/>
          <p:cNvSpPr>
            <a:spLocks noGrp="1"/>
          </p:cNvSpPr>
          <p:nvPr>
            <p:ph type="body" sz="half" idx="2"/>
          </p:nvPr>
        </p:nvSpPr>
        <p:spPr>
          <a:xfrm>
            <a:off x="1141232" y="5623560"/>
            <a:ext cx="7162800" cy="720090"/>
          </a:xfrm>
        </p:spPr>
        <p:txBody>
          <a:bodyPr>
            <a:normAutofit fontScale="77500" lnSpcReduction="20000"/>
          </a:bodyPr>
          <a:lstStyle/>
          <a:p>
            <a:endParaRPr lang="en-US" dirty="0" smtClean="0"/>
          </a:p>
          <a:p>
            <a:r>
              <a:rPr lang="en-US" sz="3600" dirty="0" smtClean="0"/>
              <a:t>Qualifications for Vessel Registration </a:t>
            </a:r>
            <a:endParaRPr lang="en-US" sz="3600" dirty="0"/>
          </a:p>
        </p:txBody>
      </p:sp>
      <p:sp>
        <p:nvSpPr>
          <p:cNvPr id="4" name="Title 3"/>
          <p:cNvSpPr>
            <a:spLocks noGrp="1"/>
          </p:cNvSpPr>
          <p:nvPr>
            <p:ph type="title"/>
          </p:nvPr>
        </p:nvSpPr>
        <p:spPr/>
        <p:txBody>
          <a:bodyPr>
            <a:noAutofit/>
          </a:bodyPr>
          <a:lstStyle/>
          <a:p>
            <a:r>
              <a:rPr lang="en-US" sz="4800" dirty="0" smtClean="0"/>
              <a:t>Plain Sailing</a:t>
            </a:r>
            <a:endParaRPr lang="en-US" sz="4800" dirty="0"/>
          </a:p>
        </p:txBody>
      </p:sp>
      <p:pic>
        <p:nvPicPr>
          <p:cNvPr id="2050" name="Picture 2" descr="C:\Users\spenninger\Pictures\Vessel Registry Presentation\documentation-249x1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3380" y="2113127"/>
            <a:ext cx="4450080" cy="2502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580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Traditional Registry </a:t>
            </a:r>
          </a:p>
          <a:p>
            <a:pPr lvl="1"/>
            <a:r>
              <a:rPr lang="en-US" dirty="0"/>
              <a:t>Strict and complex </a:t>
            </a:r>
            <a:r>
              <a:rPr lang="en-US" dirty="0" smtClean="0"/>
              <a:t>requirements </a:t>
            </a:r>
          </a:p>
          <a:p>
            <a:r>
              <a:rPr lang="en-US" dirty="0" smtClean="0"/>
              <a:t>General Eligibility Requirements:</a:t>
            </a:r>
          </a:p>
          <a:p>
            <a:pPr lvl="1"/>
            <a:r>
              <a:rPr lang="en-US" dirty="0" smtClean="0"/>
              <a:t>At least 5 net tons</a:t>
            </a:r>
          </a:p>
          <a:p>
            <a:pPr lvl="1"/>
            <a:r>
              <a:rPr lang="en-US" dirty="0" smtClean="0"/>
              <a:t>U.S. built</a:t>
            </a:r>
          </a:p>
          <a:p>
            <a:pPr lvl="1"/>
            <a:r>
              <a:rPr lang="en-US" dirty="0" smtClean="0"/>
              <a:t>U.S. citizenship</a:t>
            </a:r>
          </a:p>
          <a:p>
            <a:pPr lvl="1"/>
            <a:r>
              <a:rPr lang="en-US" dirty="0"/>
              <a:t>N</a:t>
            </a:r>
            <a:r>
              <a:rPr lang="en-US" dirty="0" smtClean="0"/>
              <a:t>ot </a:t>
            </a:r>
            <a:r>
              <a:rPr lang="en-US" dirty="0"/>
              <a:t>documented under the laws of a foreign </a:t>
            </a:r>
            <a:r>
              <a:rPr lang="en-US" dirty="0" smtClean="0"/>
              <a:t>country</a:t>
            </a:r>
          </a:p>
          <a:p>
            <a:r>
              <a:rPr lang="en-US" dirty="0"/>
              <a:t>Registration requirements include:</a:t>
            </a:r>
          </a:p>
          <a:p>
            <a:pPr lvl="1"/>
            <a:r>
              <a:rPr lang="en-US" dirty="0"/>
              <a:t>Establishing ownership of the vessel by providing the Builder’s Certification, bill of sale, or title documentation;</a:t>
            </a:r>
          </a:p>
          <a:p>
            <a:pPr lvl="1"/>
            <a:r>
              <a:rPr lang="en-US" dirty="0"/>
              <a:t>Proving ownership by U.S. citizen by completion of form CG-1258 (individuals and business entities); and </a:t>
            </a:r>
          </a:p>
          <a:p>
            <a:pPr lvl="1"/>
            <a:r>
              <a:rPr lang="en-US" dirty="0"/>
              <a:t>Eligibility for the endorsement sought</a:t>
            </a:r>
          </a:p>
          <a:p>
            <a:pPr lvl="2"/>
            <a:r>
              <a:rPr lang="en-US" dirty="0"/>
              <a:t>Registry, coastwise, </a:t>
            </a:r>
            <a:r>
              <a:rPr lang="en-US" dirty="0" smtClean="0"/>
              <a:t>fishery</a:t>
            </a:r>
            <a:r>
              <a:rPr lang="en-US" dirty="0"/>
              <a:t>, and recreational</a:t>
            </a:r>
          </a:p>
          <a:p>
            <a:pPr lvl="1"/>
            <a:endParaRPr lang="en-US" dirty="0" smtClean="0"/>
          </a:p>
        </p:txBody>
      </p:sp>
      <p:sp>
        <p:nvSpPr>
          <p:cNvPr id="2" name="Title 1"/>
          <p:cNvSpPr>
            <a:spLocks noGrp="1"/>
          </p:cNvSpPr>
          <p:nvPr>
            <p:ph type="title"/>
          </p:nvPr>
        </p:nvSpPr>
        <p:spPr/>
        <p:txBody>
          <a:bodyPr>
            <a:normAutofit fontScale="90000"/>
          </a:bodyPr>
          <a:lstStyle/>
          <a:p>
            <a:r>
              <a:rPr lang="en-US" dirty="0" smtClean="0"/>
              <a:t>Qualifications for Registration – United States</a:t>
            </a:r>
            <a:endParaRPr lang="en-US" dirty="0"/>
          </a:p>
        </p:txBody>
      </p:sp>
    </p:spTree>
    <p:extLst>
      <p:ext uri="{BB962C8B-B14F-4D97-AF65-F5344CB8AC3E}">
        <p14:creationId xmlns:p14="http://schemas.microsoft.com/office/powerpoint/2010/main" val="934631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Must be a Canadian citizen or a permanent resident</a:t>
            </a:r>
          </a:p>
          <a:p>
            <a:r>
              <a:rPr lang="en-US" dirty="0" smtClean="0"/>
              <a:t>A corporation/subsidiary of a corporation incorporated under the laws of Canada or a province (Note: New Brunswick does not have a residency requirement for directors.) </a:t>
            </a:r>
          </a:p>
          <a:p>
            <a:r>
              <a:rPr lang="en-US" dirty="0" smtClean="0"/>
              <a:t>Ship management company incorporated under the laws of Canada or a province, acting with respect to all matters relating to the vessel </a:t>
            </a:r>
          </a:p>
          <a:p>
            <a:r>
              <a:rPr lang="en-US" dirty="0" smtClean="0"/>
              <a:t>Unlike the U.S., there is no Canadian-built requirement</a:t>
            </a:r>
            <a:endParaRPr lang="en-US" dirty="0"/>
          </a:p>
        </p:txBody>
      </p:sp>
      <p:sp>
        <p:nvSpPr>
          <p:cNvPr id="2" name="Title 1"/>
          <p:cNvSpPr>
            <a:spLocks noGrp="1"/>
          </p:cNvSpPr>
          <p:nvPr>
            <p:ph type="title"/>
          </p:nvPr>
        </p:nvSpPr>
        <p:spPr/>
        <p:txBody>
          <a:bodyPr>
            <a:normAutofit fontScale="90000"/>
          </a:bodyPr>
          <a:lstStyle/>
          <a:p>
            <a:r>
              <a:rPr lang="en-US" dirty="0" smtClean="0"/>
              <a:t>Qualifications for Registration – Canada</a:t>
            </a:r>
            <a:endParaRPr lang="en-US" dirty="0"/>
          </a:p>
        </p:txBody>
      </p:sp>
    </p:spTree>
    <p:extLst>
      <p:ext uri="{BB962C8B-B14F-4D97-AF65-F5344CB8AC3E}">
        <p14:creationId xmlns:p14="http://schemas.microsoft.com/office/powerpoint/2010/main" val="975067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03020"/>
            <a:ext cx="8229600" cy="4996180"/>
          </a:xfrm>
        </p:spPr>
        <p:txBody>
          <a:bodyPr>
            <a:normAutofit fontScale="62500" lnSpcReduction="20000"/>
          </a:bodyPr>
          <a:lstStyle/>
          <a:p>
            <a:r>
              <a:rPr lang="en-US" dirty="0" smtClean="0"/>
              <a:t>Vessel eligibility</a:t>
            </a:r>
          </a:p>
          <a:p>
            <a:pPr lvl="1"/>
            <a:r>
              <a:rPr lang="en-US" dirty="0" smtClean="0"/>
              <a:t>Vessels engaged in foreign trade</a:t>
            </a:r>
          </a:p>
          <a:p>
            <a:pPr lvl="1"/>
            <a:r>
              <a:rPr lang="en-US" dirty="0" smtClean="0"/>
              <a:t>Vessels under construction</a:t>
            </a:r>
          </a:p>
          <a:p>
            <a:r>
              <a:rPr lang="en-US" dirty="0" smtClean="0"/>
              <a:t>Vessels should be under 20 years of age</a:t>
            </a:r>
          </a:p>
          <a:p>
            <a:pPr lvl="1"/>
            <a:r>
              <a:rPr lang="en-US" dirty="0" smtClean="0"/>
              <a:t>Waiver of Age may be granted</a:t>
            </a:r>
          </a:p>
          <a:p>
            <a:pPr lvl="1"/>
            <a:r>
              <a:rPr lang="en-US" dirty="0" smtClean="0"/>
              <a:t>Vessels 15+ years old must include additional documentation</a:t>
            </a:r>
          </a:p>
          <a:p>
            <a:r>
              <a:rPr lang="en-US" dirty="0" smtClean="0"/>
              <a:t>Ownership </a:t>
            </a:r>
            <a:r>
              <a:rPr lang="en-US" dirty="0"/>
              <a:t>through an RMI business entity</a:t>
            </a:r>
          </a:p>
          <a:p>
            <a:pPr lvl="1"/>
            <a:r>
              <a:rPr lang="en-US" dirty="0"/>
              <a:t>Types of entities</a:t>
            </a:r>
          </a:p>
          <a:p>
            <a:pPr lvl="1"/>
            <a:r>
              <a:rPr lang="en-US" dirty="0"/>
              <a:t>Process for entity formation</a:t>
            </a:r>
          </a:p>
          <a:p>
            <a:r>
              <a:rPr lang="en-US" dirty="0" smtClean="0"/>
              <a:t>Vetting procedures</a:t>
            </a:r>
          </a:p>
          <a:p>
            <a:pPr lvl="1"/>
            <a:r>
              <a:rPr lang="en-US" dirty="0" smtClean="0"/>
              <a:t>Vessel physically vetted</a:t>
            </a:r>
          </a:p>
          <a:p>
            <a:pPr lvl="1"/>
            <a:r>
              <a:rPr lang="en-US" dirty="0" smtClean="0"/>
              <a:t>Vessel owner and operator are vetted regarding port State control record, casualties, pollution incidents, etc.</a:t>
            </a:r>
          </a:p>
          <a:p>
            <a:pPr lvl="1"/>
            <a:r>
              <a:rPr lang="en-US" dirty="0" smtClean="0"/>
              <a:t>All known parties are vetted through World-Check</a:t>
            </a:r>
          </a:p>
          <a:p>
            <a:r>
              <a:rPr lang="en-US" dirty="0" smtClean="0"/>
              <a:t>Classification and statutory survey and certification requirements for commercial vessels and commercial yachts</a:t>
            </a:r>
          </a:p>
          <a:p>
            <a:pPr lvl="1"/>
            <a:r>
              <a:rPr lang="en-US" dirty="0" smtClean="0"/>
              <a:t>Surveys completed by Recognized Organizations (“Ros”) and compliance verifications for yachts completed by Appointment Representatives (“ARs”)</a:t>
            </a:r>
          </a:p>
          <a:p>
            <a:pPr lvl="1"/>
            <a:r>
              <a:rPr lang="en-US" dirty="0" smtClean="0"/>
              <a:t>Commercial vessels, including commercial yachts of 500 gross tons or more and passenger yachts, must be classed by a recognized Classification Society</a:t>
            </a:r>
          </a:p>
        </p:txBody>
      </p:sp>
      <p:sp>
        <p:nvSpPr>
          <p:cNvPr id="2" name="Title 1"/>
          <p:cNvSpPr>
            <a:spLocks noGrp="1"/>
          </p:cNvSpPr>
          <p:nvPr>
            <p:ph type="title"/>
          </p:nvPr>
        </p:nvSpPr>
        <p:spPr>
          <a:xfrm>
            <a:off x="457200" y="274638"/>
            <a:ext cx="8229600" cy="1005522"/>
          </a:xfrm>
        </p:spPr>
        <p:txBody>
          <a:bodyPr>
            <a:normAutofit fontScale="90000"/>
          </a:bodyPr>
          <a:lstStyle/>
          <a:p>
            <a:r>
              <a:rPr lang="en-US" dirty="0" smtClean="0"/>
              <a:t>Qualifications for Registration - RMI</a:t>
            </a:r>
            <a:endParaRPr lang="en-US" dirty="0"/>
          </a:p>
        </p:txBody>
      </p:sp>
    </p:spTree>
    <p:extLst>
      <p:ext uri="{BB962C8B-B14F-4D97-AF65-F5344CB8AC3E}">
        <p14:creationId xmlns:p14="http://schemas.microsoft.com/office/powerpoint/2010/main" val="1859064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Any individual or corporate entity may register a vessel under Panamanian flag</a:t>
            </a:r>
          </a:p>
          <a:p>
            <a:r>
              <a:rPr lang="en-US" dirty="0" smtClean="0"/>
              <a:t>Corporations need not maintain a place of business in Panama</a:t>
            </a:r>
          </a:p>
          <a:p>
            <a:r>
              <a:rPr lang="en-US" dirty="0" smtClean="0"/>
              <a:t>Corporate officers and directors need not maintain residency in Panama</a:t>
            </a:r>
          </a:p>
          <a:p>
            <a:r>
              <a:rPr lang="en-US" dirty="0" smtClean="0"/>
              <a:t>No minimum tonnage requirement</a:t>
            </a:r>
          </a:p>
          <a:p>
            <a:r>
              <a:rPr lang="en-US" dirty="0" smtClean="0"/>
              <a:t>Vessels over 20 years of age require special inspections</a:t>
            </a:r>
          </a:p>
          <a:p>
            <a:r>
              <a:rPr lang="en-US" dirty="0" smtClean="0"/>
              <a:t>Panama allows dual registry</a:t>
            </a:r>
            <a:endParaRPr lang="en-US" dirty="0"/>
          </a:p>
        </p:txBody>
      </p:sp>
      <p:sp>
        <p:nvSpPr>
          <p:cNvPr id="2" name="Title 1"/>
          <p:cNvSpPr>
            <a:spLocks noGrp="1"/>
          </p:cNvSpPr>
          <p:nvPr>
            <p:ph type="title"/>
          </p:nvPr>
        </p:nvSpPr>
        <p:spPr/>
        <p:txBody>
          <a:bodyPr>
            <a:normAutofit fontScale="90000"/>
          </a:bodyPr>
          <a:lstStyle/>
          <a:p>
            <a:r>
              <a:rPr lang="en-US" dirty="0" smtClean="0"/>
              <a:t>Qualifications for Registration - Panama</a:t>
            </a:r>
            <a:endParaRPr lang="en-US" dirty="0"/>
          </a:p>
        </p:txBody>
      </p:sp>
    </p:spTree>
    <p:extLst>
      <p:ext uri="{BB962C8B-B14F-4D97-AF65-F5344CB8AC3E}">
        <p14:creationId xmlns:p14="http://schemas.microsoft.com/office/powerpoint/2010/main" val="752130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CA" dirty="0"/>
              <a:t>Submit Bill of Sale, existing registry and statutory certificates, and certificate of competency for all officers on board vessel</a:t>
            </a:r>
            <a:endParaRPr lang="en-US" dirty="0"/>
          </a:p>
          <a:p>
            <a:pPr lvl="0"/>
            <a:r>
              <a:rPr lang="en-CA" dirty="0"/>
              <a:t>No restrictions on ownership of vessel (owner’s nationality/registration not taken into consideration) as long as applicant capable of owning vessel under laws of its national country</a:t>
            </a:r>
            <a:endParaRPr lang="en-US" dirty="0"/>
          </a:p>
          <a:p>
            <a:r>
              <a:rPr lang="en-CA" dirty="0"/>
              <a:t>Completed within 24 hours</a:t>
            </a:r>
            <a:endParaRPr lang="en-US" dirty="0"/>
          </a:p>
        </p:txBody>
      </p:sp>
      <p:sp>
        <p:nvSpPr>
          <p:cNvPr id="2" name="Title 1"/>
          <p:cNvSpPr>
            <a:spLocks noGrp="1"/>
          </p:cNvSpPr>
          <p:nvPr>
            <p:ph type="title"/>
          </p:nvPr>
        </p:nvSpPr>
        <p:spPr/>
        <p:txBody>
          <a:bodyPr>
            <a:normAutofit fontScale="90000"/>
          </a:bodyPr>
          <a:lstStyle/>
          <a:p>
            <a:r>
              <a:rPr lang="en-US" dirty="0" smtClean="0"/>
              <a:t>Qualifications for Registration – Mongolia</a:t>
            </a:r>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0790" y="4640309"/>
            <a:ext cx="2457559" cy="2060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4150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141232" y="5443402"/>
            <a:ext cx="7162800" cy="831668"/>
          </a:xfrm>
        </p:spPr>
        <p:txBody>
          <a:bodyPr>
            <a:normAutofit fontScale="25000" lnSpcReduction="20000"/>
          </a:bodyPr>
          <a:lstStyle/>
          <a:p>
            <a:endParaRPr lang="en-US" dirty="0" smtClean="0"/>
          </a:p>
          <a:p>
            <a:endParaRPr lang="en-US" sz="4300" dirty="0" smtClean="0"/>
          </a:p>
          <a:p>
            <a:endParaRPr lang="en-US" sz="4300" dirty="0"/>
          </a:p>
          <a:p>
            <a:r>
              <a:rPr lang="en-US" sz="11200" dirty="0" smtClean="0"/>
              <a:t>Registration Fees</a:t>
            </a:r>
            <a:endParaRPr lang="en-US" sz="11200"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2781" r="2781"/>
          <a:stretch>
            <a:fillRect/>
          </a:stretch>
        </p:blipFill>
        <p:spPr>
          <a:xfrm>
            <a:off x="731520" y="669064"/>
            <a:ext cx="7783830" cy="3932883"/>
          </a:xfrm>
        </p:spPr>
      </p:pic>
      <p:sp>
        <p:nvSpPr>
          <p:cNvPr id="4" name="Title 3"/>
          <p:cNvSpPr>
            <a:spLocks noGrp="1"/>
          </p:cNvSpPr>
          <p:nvPr>
            <p:ph type="title"/>
          </p:nvPr>
        </p:nvSpPr>
        <p:spPr/>
        <p:txBody>
          <a:bodyPr>
            <a:noAutofit/>
          </a:bodyPr>
          <a:lstStyle/>
          <a:p>
            <a:r>
              <a:rPr lang="en-US" sz="4800" dirty="0" smtClean="0"/>
              <a:t>Get Underway</a:t>
            </a:r>
            <a:endParaRPr lang="en-US" sz="4800" dirty="0"/>
          </a:p>
        </p:txBody>
      </p:sp>
    </p:spTree>
    <p:extLst>
      <p:ext uri="{BB962C8B-B14F-4D97-AF65-F5344CB8AC3E}">
        <p14:creationId xmlns:p14="http://schemas.microsoft.com/office/powerpoint/2010/main" val="2698023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Initial Certificate of Documentation: $133</a:t>
            </a:r>
          </a:p>
          <a:p>
            <a:r>
              <a:rPr lang="en-US" dirty="0" smtClean="0"/>
              <a:t>Exchange Certificate of Documentation: $84</a:t>
            </a:r>
          </a:p>
          <a:p>
            <a:r>
              <a:rPr lang="en-US" dirty="0" smtClean="0"/>
              <a:t>Return of Vessel to Documentation: $84</a:t>
            </a:r>
          </a:p>
          <a:p>
            <a:r>
              <a:rPr lang="en-US" dirty="0" smtClean="0"/>
              <a:t>Replacement of Lost or Mutilated: $50</a:t>
            </a:r>
          </a:p>
          <a:p>
            <a:r>
              <a:rPr lang="en-US" dirty="0" smtClean="0"/>
              <a:t>Approval of Exchange of COD requiring Mortgagee consent: $24</a:t>
            </a:r>
          </a:p>
          <a:p>
            <a:r>
              <a:rPr lang="en-US" dirty="0" smtClean="0"/>
              <a:t>Late Renewal: $5</a:t>
            </a:r>
          </a:p>
          <a:p>
            <a:r>
              <a:rPr lang="en-US" dirty="0" smtClean="0"/>
              <a:t>Trade Endorsements</a:t>
            </a:r>
          </a:p>
          <a:p>
            <a:pPr lvl="1"/>
            <a:r>
              <a:rPr lang="en-US" dirty="0" smtClean="0"/>
              <a:t>Coastwise: $29</a:t>
            </a:r>
          </a:p>
          <a:p>
            <a:pPr lvl="1"/>
            <a:r>
              <a:rPr lang="en-US" dirty="0" smtClean="0"/>
              <a:t>Coastwise Bowaters: $29</a:t>
            </a:r>
          </a:p>
          <a:p>
            <a:pPr lvl="1"/>
            <a:r>
              <a:rPr lang="en-US" dirty="0" smtClean="0"/>
              <a:t>Fishery: $12</a:t>
            </a:r>
          </a:p>
          <a:p>
            <a:pPr lvl="1"/>
            <a:r>
              <a:rPr lang="en-US" dirty="0" smtClean="0"/>
              <a:t>Registry: No fee required</a:t>
            </a:r>
          </a:p>
          <a:p>
            <a:pPr lvl="1"/>
            <a:r>
              <a:rPr lang="en-US" dirty="0" smtClean="0"/>
              <a:t>Recreational: No fee required</a:t>
            </a:r>
          </a:p>
        </p:txBody>
      </p:sp>
      <p:sp>
        <p:nvSpPr>
          <p:cNvPr id="2" name="Title 1"/>
          <p:cNvSpPr>
            <a:spLocks noGrp="1"/>
          </p:cNvSpPr>
          <p:nvPr>
            <p:ph type="title"/>
          </p:nvPr>
        </p:nvSpPr>
        <p:spPr/>
        <p:txBody>
          <a:bodyPr>
            <a:normAutofit fontScale="90000"/>
          </a:bodyPr>
          <a:lstStyle/>
          <a:p>
            <a:r>
              <a:rPr lang="en-US" dirty="0" smtClean="0"/>
              <a:t>Registration Fees – United States</a:t>
            </a:r>
            <a:endParaRPr lang="en-US" dirty="0"/>
          </a:p>
        </p:txBody>
      </p:sp>
    </p:spTree>
    <p:extLst>
      <p:ext uri="{BB962C8B-B14F-4D97-AF65-F5344CB8AC3E}">
        <p14:creationId xmlns:p14="http://schemas.microsoft.com/office/powerpoint/2010/main" val="4894100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Registration fee: $250</a:t>
            </a:r>
          </a:p>
          <a:p>
            <a:r>
              <a:rPr lang="en-US" dirty="0" smtClean="0"/>
              <a:t>Registration applies to non-pleasure vessels powered by an engine of 10 hp or more</a:t>
            </a:r>
            <a:endParaRPr lang="en-US" dirty="0"/>
          </a:p>
        </p:txBody>
      </p:sp>
      <p:sp>
        <p:nvSpPr>
          <p:cNvPr id="2" name="Title 1"/>
          <p:cNvSpPr>
            <a:spLocks noGrp="1"/>
          </p:cNvSpPr>
          <p:nvPr>
            <p:ph type="title"/>
          </p:nvPr>
        </p:nvSpPr>
        <p:spPr/>
        <p:txBody>
          <a:bodyPr/>
          <a:lstStyle/>
          <a:p>
            <a:r>
              <a:rPr lang="en-US" dirty="0" smtClean="0"/>
              <a:t>Registration Fees – Canada</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348" y="2894266"/>
            <a:ext cx="3249605" cy="3280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4665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Registration Fees</a:t>
            </a:r>
          </a:p>
          <a:p>
            <a:pPr lvl="1"/>
            <a:r>
              <a:rPr lang="en-US" dirty="0" smtClean="0"/>
              <a:t>Schedule A - Standard fees</a:t>
            </a:r>
          </a:p>
          <a:p>
            <a:pPr lvl="1"/>
            <a:r>
              <a:rPr lang="en-US" dirty="0" smtClean="0"/>
              <a:t>Schedule B – Sliding scale for various tonnage categories and a fleet discount</a:t>
            </a:r>
          </a:p>
          <a:p>
            <a:r>
              <a:rPr lang="en-US" dirty="0" smtClean="0"/>
              <a:t>Tonnage tax calculator</a:t>
            </a:r>
            <a:endParaRPr lang="en-US" dirty="0"/>
          </a:p>
        </p:txBody>
      </p:sp>
      <p:sp>
        <p:nvSpPr>
          <p:cNvPr id="2" name="Title 1"/>
          <p:cNvSpPr>
            <a:spLocks noGrp="1"/>
          </p:cNvSpPr>
          <p:nvPr>
            <p:ph type="title"/>
          </p:nvPr>
        </p:nvSpPr>
        <p:spPr/>
        <p:txBody>
          <a:bodyPr/>
          <a:lstStyle/>
          <a:p>
            <a:r>
              <a:rPr lang="en-US" dirty="0" smtClean="0"/>
              <a:t>Registration Fees - RMI</a:t>
            </a:r>
            <a:endParaRPr lang="en-US" dirty="0"/>
          </a:p>
        </p:txBody>
      </p:sp>
    </p:spTree>
    <p:extLst>
      <p:ext uri="{BB962C8B-B14F-4D97-AF65-F5344CB8AC3E}">
        <p14:creationId xmlns:p14="http://schemas.microsoft.com/office/powerpoint/2010/main" val="3752548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Considerations when Registering a Vessel</a:t>
            </a:r>
          </a:p>
          <a:p>
            <a:r>
              <a:rPr lang="en-US" dirty="0" smtClean="0"/>
              <a:t>A Comparison of the Worlds </a:t>
            </a:r>
            <a:r>
              <a:rPr lang="en-US" i="1" dirty="0" smtClean="0"/>
              <a:t>Du Jour</a:t>
            </a:r>
            <a:r>
              <a:rPr lang="en-US" dirty="0" smtClean="0"/>
              <a:t> Vessel Registries:</a:t>
            </a:r>
          </a:p>
          <a:p>
            <a:pPr lvl="1"/>
            <a:r>
              <a:rPr lang="en-US" dirty="0" smtClean="0"/>
              <a:t>International Treatment</a:t>
            </a:r>
          </a:p>
          <a:p>
            <a:pPr lvl="1"/>
            <a:r>
              <a:rPr lang="en-US" dirty="0" smtClean="0"/>
              <a:t>Registration Qualifications</a:t>
            </a:r>
          </a:p>
          <a:p>
            <a:pPr lvl="1"/>
            <a:r>
              <a:rPr lang="en-US" dirty="0" smtClean="0"/>
              <a:t>Registration Fees</a:t>
            </a:r>
          </a:p>
          <a:p>
            <a:pPr lvl="1"/>
            <a:r>
              <a:rPr lang="en-US" dirty="0" smtClean="0"/>
              <a:t>Taxation</a:t>
            </a:r>
          </a:p>
          <a:p>
            <a:pPr lvl="1"/>
            <a:r>
              <a:rPr lang="en-US" dirty="0" smtClean="0"/>
              <a:t>Mortgages and Maritime Liens</a:t>
            </a:r>
          </a:p>
          <a:p>
            <a:pPr lvl="1"/>
            <a:r>
              <a:rPr lang="en-US" dirty="0" smtClean="0"/>
              <a:t>Manning and Safety Requirements</a:t>
            </a:r>
          </a:p>
          <a:p>
            <a:pPr lvl="1"/>
            <a:r>
              <a:rPr lang="en-US" dirty="0" smtClean="0"/>
              <a:t>Labor and Operating Costs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30504430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Registration fees in Panama are lower than many other registries</a:t>
            </a:r>
          </a:p>
          <a:p>
            <a:r>
              <a:rPr lang="en-US" dirty="0" smtClean="0"/>
              <a:t>Approximately $0.25 per registered ton plus an additional $0.10 per net ton in annual tonnage tax</a:t>
            </a:r>
          </a:p>
          <a:p>
            <a:r>
              <a:rPr lang="en-US" dirty="0" smtClean="0"/>
              <a:t>Owners may receive fee and tonnage tax discounts when registering a fleet of vessels </a:t>
            </a:r>
            <a:endParaRPr lang="en-US" dirty="0"/>
          </a:p>
        </p:txBody>
      </p:sp>
      <p:sp>
        <p:nvSpPr>
          <p:cNvPr id="2" name="Title 1"/>
          <p:cNvSpPr>
            <a:spLocks noGrp="1"/>
          </p:cNvSpPr>
          <p:nvPr>
            <p:ph type="title"/>
          </p:nvPr>
        </p:nvSpPr>
        <p:spPr/>
        <p:txBody>
          <a:bodyPr/>
          <a:lstStyle/>
          <a:p>
            <a:r>
              <a:rPr lang="en-US" dirty="0" smtClean="0"/>
              <a:t>Registration Fees - Panama</a:t>
            </a:r>
            <a:endParaRPr lang="en-US" dirty="0"/>
          </a:p>
        </p:txBody>
      </p:sp>
    </p:spTree>
    <p:extLst>
      <p:ext uri="{BB962C8B-B14F-4D97-AF65-F5344CB8AC3E}">
        <p14:creationId xmlns:p14="http://schemas.microsoft.com/office/powerpoint/2010/main" val="18880070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CA" dirty="0"/>
              <a:t>“Low initial registration and annual tonnage taxes”</a:t>
            </a:r>
            <a:endParaRPr lang="en-US" dirty="0"/>
          </a:p>
          <a:p>
            <a:r>
              <a:rPr lang="en-CA" dirty="0"/>
              <a:t>No cost to </a:t>
            </a:r>
            <a:r>
              <a:rPr lang="en-CA" dirty="0" smtClean="0"/>
              <a:t>ship owners </a:t>
            </a:r>
            <a:r>
              <a:rPr lang="en-CA" dirty="0"/>
              <a:t>for setting up owning company</a:t>
            </a:r>
            <a:endParaRPr lang="en-US" dirty="0"/>
          </a:p>
        </p:txBody>
      </p:sp>
      <p:sp>
        <p:nvSpPr>
          <p:cNvPr id="2" name="Title 1"/>
          <p:cNvSpPr>
            <a:spLocks noGrp="1"/>
          </p:cNvSpPr>
          <p:nvPr>
            <p:ph type="title"/>
          </p:nvPr>
        </p:nvSpPr>
        <p:spPr/>
        <p:txBody>
          <a:bodyPr/>
          <a:lstStyle/>
          <a:p>
            <a:r>
              <a:rPr lang="en-US" dirty="0" smtClean="0"/>
              <a:t>Registration Fees - Mongolia</a:t>
            </a:r>
            <a:endParaRPr lang="en-US" dirty="0"/>
          </a:p>
        </p:txBody>
      </p:sp>
    </p:spTree>
    <p:extLst>
      <p:ext uri="{BB962C8B-B14F-4D97-AF65-F5344CB8AC3E}">
        <p14:creationId xmlns:p14="http://schemas.microsoft.com/office/powerpoint/2010/main" val="9788112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141232" y="5715000"/>
            <a:ext cx="7162800" cy="560070"/>
          </a:xfrm>
        </p:spPr>
        <p:txBody>
          <a:bodyPr>
            <a:normAutofit fontScale="25000" lnSpcReduction="20000"/>
          </a:bodyPr>
          <a:lstStyle/>
          <a:p>
            <a:endParaRPr lang="en-US" dirty="0" smtClean="0"/>
          </a:p>
          <a:p>
            <a:endParaRPr lang="en-US" sz="4400" dirty="0" smtClean="0"/>
          </a:p>
          <a:p>
            <a:r>
              <a:rPr lang="en-US" sz="14400" dirty="0" smtClean="0"/>
              <a:t>Taxation</a:t>
            </a:r>
            <a:endParaRPr lang="en-US" sz="14400" dirty="0"/>
          </a:p>
        </p:txBody>
      </p:sp>
      <p:sp>
        <p:nvSpPr>
          <p:cNvPr id="4" name="Title 3"/>
          <p:cNvSpPr>
            <a:spLocks noGrp="1"/>
          </p:cNvSpPr>
          <p:nvPr>
            <p:ph type="title"/>
          </p:nvPr>
        </p:nvSpPr>
        <p:spPr/>
        <p:txBody>
          <a:bodyPr>
            <a:noAutofit/>
          </a:bodyPr>
          <a:lstStyle/>
          <a:p>
            <a:r>
              <a:rPr lang="en-US" sz="6000" dirty="0" smtClean="0"/>
              <a:t>High and Dry</a:t>
            </a:r>
            <a:endParaRPr lang="en-US" sz="6000" dirty="0"/>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t="15174" b="15174"/>
          <a:stretch>
            <a:fillRect/>
          </a:stretch>
        </p:blipFill>
        <p:spPr>
          <a:xfrm>
            <a:off x="1108710" y="692888"/>
            <a:ext cx="7600950" cy="3840480"/>
          </a:xfrm>
        </p:spPr>
      </p:pic>
    </p:spTree>
    <p:extLst>
      <p:ext uri="{BB962C8B-B14F-4D97-AF65-F5344CB8AC3E}">
        <p14:creationId xmlns:p14="http://schemas.microsoft.com/office/powerpoint/2010/main" val="17921352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32"/>
            <a:ext cx="8229600" cy="4885178"/>
          </a:xfrm>
        </p:spPr>
        <p:txBody>
          <a:bodyPr>
            <a:normAutofit fontScale="92500" lnSpcReduction="10000"/>
          </a:bodyPr>
          <a:lstStyle/>
          <a:p>
            <a:r>
              <a:rPr lang="en-US" dirty="0" smtClean="0"/>
              <a:t>The American Jobs Creation Act of 2004 created an “alternative tonnage tax” for income from the operation of certain U.S.-flag vessels in </a:t>
            </a:r>
            <a:r>
              <a:rPr lang="en-US" b="1" dirty="0" smtClean="0"/>
              <a:t>international </a:t>
            </a:r>
            <a:r>
              <a:rPr lang="en-US" dirty="0" smtClean="0"/>
              <a:t>trade (not domestic/Jones Act) </a:t>
            </a:r>
          </a:p>
          <a:p>
            <a:pPr lvl="1"/>
            <a:r>
              <a:rPr lang="en-US" dirty="0" smtClean="0"/>
              <a:t>Flat tax </a:t>
            </a:r>
          </a:p>
          <a:p>
            <a:pPr lvl="1"/>
            <a:r>
              <a:rPr lang="en-US" dirty="0" smtClean="0"/>
              <a:t>Based on vessel tonnage and number of days the vessel operated in the international trades</a:t>
            </a:r>
          </a:p>
          <a:p>
            <a:pPr lvl="1"/>
            <a:r>
              <a:rPr lang="en-US" dirty="0" smtClean="0"/>
              <a:t>If elected, the alternative tonnage tax is imposed in lieu of the normal corporate income tax with respect to the operation of the taxpayer’s “qualifying vessels”</a:t>
            </a:r>
          </a:p>
          <a:p>
            <a:r>
              <a:rPr lang="en-US" dirty="0"/>
              <a:t>L</a:t>
            </a:r>
            <a:r>
              <a:rPr lang="en-US" dirty="0" smtClean="0"/>
              <a:t>evels the playing field for U.S. Flag operators </a:t>
            </a:r>
          </a:p>
          <a:p>
            <a:pPr lvl="1"/>
            <a:r>
              <a:rPr lang="en-US" dirty="0" smtClean="0"/>
              <a:t>European countries were already allowing resident entities to elect a lower, alternative tonnage tax in lieu of income tax </a:t>
            </a:r>
            <a:endParaRPr lang="en-US" dirty="0"/>
          </a:p>
        </p:txBody>
      </p:sp>
      <p:sp>
        <p:nvSpPr>
          <p:cNvPr id="2" name="Title 1"/>
          <p:cNvSpPr>
            <a:spLocks noGrp="1"/>
          </p:cNvSpPr>
          <p:nvPr>
            <p:ph type="title"/>
          </p:nvPr>
        </p:nvSpPr>
        <p:spPr/>
        <p:txBody>
          <a:bodyPr/>
          <a:lstStyle/>
          <a:p>
            <a:r>
              <a:rPr lang="en-US" dirty="0" smtClean="0"/>
              <a:t>Taxation – United States</a:t>
            </a:r>
            <a:endParaRPr lang="en-US" dirty="0"/>
          </a:p>
        </p:txBody>
      </p:sp>
    </p:spTree>
    <p:extLst>
      <p:ext uri="{BB962C8B-B14F-4D97-AF65-F5344CB8AC3E}">
        <p14:creationId xmlns:p14="http://schemas.microsoft.com/office/powerpoint/2010/main" val="23851320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Commercial marine activities undertaken in Canadian waters (i.e. Coasting Trade) are reserved to vessels registered in Canada on which all taxes under the Customs Tariff and </a:t>
            </a:r>
            <a:r>
              <a:rPr lang="en-US" i="1" dirty="0" smtClean="0"/>
              <a:t>Excise Tax Act </a:t>
            </a:r>
            <a:r>
              <a:rPr lang="en-US" dirty="0" smtClean="0"/>
              <a:t>have been paid</a:t>
            </a:r>
          </a:p>
          <a:p>
            <a:r>
              <a:rPr lang="en-US" dirty="0" smtClean="0"/>
              <a:t>Canadian corporations subject to </a:t>
            </a:r>
            <a:r>
              <a:rPr lang="en-US" i="1" dirty="0" smtClean="0"/>
              <a:t>Income Tax Act</a:t>
            </a:r>
            <a:r>
              <a:rPr lang="en-US" dirty="0" smtClean="0"/>
              <a:t> </a:t>
            </a:r>
            <a:endParaRPr lang="en-US" dirty="0"/>
          </a:p>
        </p:txBody>
      </p:sp>
      <p:sp>
        <p:nvSpPr>
          <p:cNvPr id="2" name="Title 1"/>
          <p:cNvSpPr>
            <a:spLocks noGrp="1"/>
          </p:cNvSpPr>
          <p:nvPr>
            <p:ph type="title"/>
          </p:nvPr>
        </p:nvSpPr>
        <p:spPr/>
        <p:txBody>
          <a:bodyPr/>
          <a:lstStyle/>
          <a:p>
            <a:r>
              <a:rPr lang="en-US" dirty="0" smtClean="0"/>
              <a:t>Taxation - Canada</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2824" y="4283003"/>
            <a:ext cx="3613803" cy="2329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20423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sz="2800" dirty="0" smtClean="0"/>
              <a:t>Corporate</a:t>
            </a:r>
          </a:p>
          <a:p>
            <a:pPr lvl="1"/>
            <a:r>
              <a:rPr lang="en-US" sz="2800" dirty="0" smtClean="0"/>
              <a:t>Pursuant to section 12 of the RMI Business Corporations Act, all non-resident domestic business entities are exempt from taxes in the RMI </a:t>
            </a:r>
          </a:p>
          <a:p>
            <a:pPr lvl="1"/>
            <a:r>
              <a:rPr lang="en-US" sz="2800" dirty="0" smtClean="0"/>
              <a:t>Annual maintenance fee is due on the anniversary of existence </a:t>
            </a:r>
          </a:p>
          <a:p>
            <a:r>
              <a:rPr lang="en-US" sz="2800" dirty="0" smtClean="0"/>
              <a:t>Tonnage taxes</a:t>
            </a:r>
          </a:p>
          <a:p>
            <a:pPr lvl="1"/>
            <a:r>
              <a:rPr lang="en-US" sz="2800" dirty="0" smtClean="0"/>
              <a:t>Due in fall on January 1 of a given year</a:t>
            </a:r>
          </a:p>
          <a:p>
            <a:pPr lvl="2"/>
            <a:r>
              <a:rPr lang="en-US" sz="2600" dirty="0" smtClean="0"/>
              <a:t>Schedule A</a:t>
            </a:r>
          </a:p>
          <a:p>
            <a:pPr lvl="2"/>
            <a:r>
              <a:rPr lang="en-US" sz="2600" dirty="0" smtClean="0"/>
              <a:t>Schedule B</a:t>
            </a:r>
          </a:p>
        </p:txBody>
      </p:sp>
      <p:sp>
        <p:nvSpPr>
          <p:cNvPr id="2" name="Title 1"/>
          <p:cNvSpPr>
            <a:spLocks noGrp="1"/>
          </p:cNvSpPr>
          <p:nvPr>
            <p:ph type="title"/>
          </p:nvPr>
        </p:nvSpPr>
        <p:spPr/>
        <p:txBody>
          <a:bodyPr/>
          <a:lstStyle/>
          <a:p>
            <a:r>
              <a:rPr lang="en-US" dirty="0" smtClean="0"/>
              <a:t>Taxation - RMI</a:t>
            </a:r>
            <a:endParaRPr lang="en-US" dirty="0"/>
          </a:p>
        </p:txBody>
      </p:sp>
    </p:spTree>
    <p:extLst>
      <p:ext uri="{BB962C8B-B14F-4D97-AF65-F5344CB8AC3E}">
        <p14:creationId xmlns:p14="http://schemas.microsoft.com/office/powerpoint/2010/main" val="34344066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3200" dirty="0" smtClean="0"/>
              <a:t>Panama does not collect income tax on profits resulting from the business made from merchant shipping outside of Panama</a:t>
            </a:r>
          </a:p>
          <a:p>
            <a:r>
              <a:rPr lang="en-US" sz="3200" dirty="0" smtClean="0"/>
              <a:t>Shipping companies are not required to withhold income taxes from employees’ salaries if the vessel is on a coastal trade or performing work in the navigable waters of Panama</a:t>
            </a:r>
            <a:endParaRPr lang="en-US" sz="3200" dirty="0"/>
          </a:p>
        </p:txBody>
      </p:sp>
      <p:sp>
        <p:nvSpPr>
          <p:cNvPr id="2" name="Title 1"/>
          <p:cNvSpPr>
            <a:spLocks noGrp="1"/>
          </p:cNvSpPr>
          <p:nvPr>
            <p:ph type="title"/>
          </p:nvPr>
        </p:nvSpPr>
        <p:spPr/>
        <p:txBody>
          <a:bodyPr/>
          <a:lstStyle/>
          <a:p>
            <a:r>
              <a:rPr lang="en-US" dirty="0" smtClean="0"/>
              <a:t>Taxation - Panama</a:t>
            </a:r>
            <a:endParaRPr lang="en-US" dirty="0"/>
          </a:p>
        </p:txBody>
      </p:sp>
    </p:spTree>
    <p:extLst>
      <p:ext uri="{BB962C8B-B14F-4D97-AF65-F5344CB8AC3E}">
        <p14:creationId xmlns:p14="http://schemas.microsoft.com/office/powerpoint/2010/main" val="38024197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CA" sz="4000" dirty="0"/>
              <a:t>Not much information on taxation</a:t>
            </a:r>
            <a:endParaRPr lang="en-US" sz="4000" dirty="0"/>
          </a:p>
          <a:p>
            <a:pPr lvl="0"/>
            <a:r>
              <a:rPr lang="en-CA" sz="4000" dirty="0"/>
              <a:t>Low initial registration and annual tonnage taxes</a:t>
            </a:r>
            <a:endParaRPr lang="en-US" sz="4000" dirty="0"/>
          </a:p>
          <a:p>
            <a:r>
              <a:rPr lang="en-CA" sz="4000" dirty="0"/>
              <a:t>No taxes on profits or capital gains</a:t>
            </a:r>
            <a:endParaRPr lang="en-US" sz="4000" dirty="0"/>
          </a:p>
        </p:txBody>
      </p:sp>
      <p:sp>
        <p:nvSpPr>
          <p:cNvPr id="2" name="Title 1"/>
          <p:cNvSpPr>
            <a:spLocks noGrp="1"/>
          </p:cNvSpPr>
          <p:nvPr>
            <p:ph type="title"/>
          </p:nvPr>
        </p:nvSpPr>
        <p:spPr/>
        <p:txBody>
          <a:bodyPr/>
          <a:lstStyle/>
          <a:p>
            <a:r>
              <a:rPr lang="en-US" dirty="0" smtClean="0"/>
              <a:t>Taxation - Mongolia</a:t>
            </a:r>
            <a:endParaRPr lang="en-US" dirty="0"/>
          </a:p>
        </p:txBody>
      </p:sp>
    </p:spTree>
    <p:extLst>
      <p:ext uri="{BB962C8B-B14F-4D97-AF65-F5344CB8AC3E}">
        <p14:creationId xmlns:p14="http://schemas.microsoft.com/office/powerpoint/2010/main" val="35307687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141232" y="5623560"/>
            <a:ext cx="7162800" cy="468074"/>
          </a:xfrm>
        </p:spPr>
        <p:txBody>
          <a:bodyPr>
            <a:noAutofit/>
          </a:bodyPr>
          <a:lstStyle/>
          <a:p>
            <a:r>
              <a:rPr lang="en-US" sz="2400" dirty="0" smtClean="0"/>
              <a:t>Vessel Mortgages and Liens</a:t>
            </a:r>
            <a:endParaRPr lang="en-US" sz="2400"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11968" b="11968"/>
          <a:stretch>
            <a:fillRect/>
          </a:stretch>
        </p:blipFill>
        <p:spPr>
          <a:xfrm>
            <a:off x="400050" y="392098"/>
            <a:ext cx="8286750" cy="4186989"/>
          </a:xfrm>
        </p:spPr>
      </p:pic>
      <p:sp>
        <p:nvSpPr>
          <p:cNvPr id="4" name="Title 3"/>
          <p:cNvSpPr>
            <a:spLocks noGrp="1"/>
          </p:cNvSpPr>
          <p:nvPr>
            <p:ph type="title"/>
          </p:nvPr>
        </p:nvSpPr>
        <p:spPr/>
        <p:txBody>
          <a:bodyPr>
            <a:normAutofit/>
          </a:bodyPr>
          <a:lstStyle/>
          <a:p>
            <a:r>
              <a:rPr lang="en-US" sz="2800" dirty="0" smtClean="0"/>
              <a:t>Between the Devil and the Deep Blue Sea</a:t>
            </a:r>
            <a:endParaRPr lang="en-US" sz="2800" dirty="0"/>
          </a:p>
        </p:txBody>
      </p:sp>
    </p:spTree>
    <p:extLst>
      <p:ext uri="{BB962C8B-B14F-4D97-AF65-F5344CB8AC3E}">
        <p14:creationId xmlns:p14="http://schemas.microsoft.com/office/powerpoint/2010/main" val="2973680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05890"/>
            <a:ext cx="8229600" cy="5349240"/>
          </a:xfrm>
        </p:spPr>
        <p:txBody>
          <a:bodyPr>
            <a:noAutofit/>
          </a:bodyPr>
          <a:lstStyle/>
          <a:p>
            <a:r>
              <a:rPr lang="en-US" sz="1600" dirty="0"/>
              <a:t>Mortgage recordation</a:t>
            </a:r>
          </a:p>
          <a:p>
            <a:pPr lvl="1"/>
            <a:r>
              <a:rPr lang="en-US" sz="1600" dirty="0"/>
              <a:t>Any vessel documented under U.S. law can be the subject of a preferred mortgage</a:t>
            </a:r>
          </a:p>
          <a:p>
            <a:pPr lvl="1"/>
            <a:r>
              <a:rPr lang="en-US" sz="1600" dirty="0"/>
              <a:t>Any individual/entity can be a </a:t>
            </a:r>
            <a:r>
              <a:rPr lang="en-US" sz="1600" dirty="0" smtClean="0"/>
              <a:t>U.S. vessel mortgagee </a:t>
            </a:r>
            <a:endParaRPr lang="en-US" sz="1600" dirty="0"/>
          </a:p>
          <a:p>
            <a:pPr lvl="1"/>
            <a:r>
              <a:rPr lang="en-US" sz="1600" dirty="0"/>
              <a:t>The U.S. Coast Guard records vessel mortgages through its administration of the National Vessel Documentation </a:t>
            </a:r>
            <a:r>
              <a:rPr lang="en-US" sz="1600" dirty="0" smtClean="0"/>
              <a:t>Center (NVDC)</a:t>
            </a:r>
            <a:endParaRPr lang="en-US" sz="1600" dirty="0"/>
          </a:p>
          <a:p>
            <a:pPr lvl="1"/>
            <a:r>
              <a:rPr lang="en-US" sz="1600" dirty="0"/>
              <a:t>Preferred mortgage has priority over all claims against a vessel except preferred maritime liens (wages, general average, salvage, maritime tort damages), expenses and costs allowed by a court</a:t>
            </a:r>
          </a:p>
          <a:p>
            <a:r>
              <a:rPr lang="en-US" sz="1600" dirty="0" smtClean="0"/>
              <a:t>Preferred </a:t>
            </a:r>
            <a:r>
              <a:rPr lang="en-US" sz="1600" dirty="0"/>
              <a:t>Mortgage Requirements : </a:t>
            </a:r>
            <a:endParaRPr lang="en-US" sz="1600" dirty="0" smtClean="0"/>
          </a:p>
          <a:p>
            <a:pPr lvl="1"/>
            <a:r>
              <a:rPr lang="en-US" sz="1600" dirty="0" smtClean="0"/>
              <a:t>Signed by or on behalf of the vessel owner and acknowledged by a notary public;</a:t>
            </a:r>
          </a:p>
          <a:p>
            <a:pPr lvl="1"/>
            <a:r>
              <a:rPr lang="en-US" sz="1600" dirty="0"/>
              <a:t>A</a:t>
            </a:r>
            <a:r>
              <a:rPr lang="en-US" sz="1600" dirty="0" smtClean="0"/>
              <a:t>ddresses of the mortgagor and mortgagee;</a:t>
            </a:r>
          </a:p>
          <a:p>
            <a:pPr lvl="1"/>
            <a:r>
              <a:rPr lang="en-US" sz="1600" dirty="0" smtClean="0"/>
              <a:t>Cover the “whole” of the vessel, cite a definite amount, and identify the vessel name and official number/hull number;</a:t>
            </a:r>
          </a:p>
          <a:p>
            <a:pPr lvl="1"/>
            <a:r>
              <a:rPr lang="en-US" sz="1600" dirty="0"/>
              <a:t>F</a:t>
            </a:r>
            <a:r>
              <a:rPr lang="en-US" sz="1600" dirty="0" smtClean="0"/>
              <a:t>iling and recording fee;</a:t>
            </a:r>
            <a:r>
              <a:rPr lang="en-US" sz="1600" dirty="0"/>
              <a:t> </a:t>
            </a:r>
            <a:r>
              <a:rPr lang="en-US" sz="1600" dirty="0" smtClean="0"/>
              <a:t>and </a:t>
            </a:r>
          </a:p>
          <a:p>
            <a:pPr lvl="1"/>
            <a:r>
              <a:rPr lang="en-US" sz="1600" dirty="0" smtClean="0"/>
              <a:t>Valid </a:t>
            </a:r>
            <a:r>
              <a:rPr lang="en-US" sz="1600" dirty="0"/>
              <a:t>Certificate of Documentation or an a</a:t>
            </a:r>
            <a:r>
              <a:rPr lang="en-US" sz="1600" dirty="0" smtClean="0"/>
              <a:t>pplication on file and pending</a:t>
            </a:r>
            <a:endParaRPr lang="en-US" sz="1600" dirty="0"/>
          </a:p>
        </p:txBody>
      </p:sp>
      <p:sp>
        <p:nvSpPr>
          <p:cNvPr id="2" name="Title 1"/>
          <p:cNvSpPr>
            <a:spLocks noGrp="1"/>
          </p:cNvSpPr>
          <p:nvPr>
            <p:ph type="title"/>
          </p:nvPr>
        </p:nvSpPr>
        <p:spPr/>
        <p:txBody>
          <a:bodyPr>
            <a:normAutofit fontScale="90000"/>
          </a:bodyPr>
          <a:lstStyle/>
          <a:p>
            <a:r>
              <a:rPr lang="en-US" sz="3600" dirty="0"/>
              <a:t>Mortgaging Vessels &amp; Maritime </a:t>
            </a:r>
            <a:r>
              <a:rPr lang="en-US" sz="3600" dirty="0" smtClean="0"/>
              <a:t>Liens – United States</a:t>
            </a:r>
            <a:endParaRPr lang="en-US" sz="3600" dirty="0"/>
          </a:p>
        </p:txBody>
      </p:sp>
    </p:spTree>
    <p:extLst>
      <p:ext uri="{BB962C8B-B14F-4D97-AF65-F5344CB8AC3E}">
        <p14:creationId xmlns:p14="http://schemas.microsoft.com/office/powerpoint/2010/main" val="3973009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United </a:t>
            </a:r>
            <a:r>
              <a:rPr lang="en-US" dirty="0"/>
              <a:t>National Convention on the Law of the Sea (UNCLOS), Article 91:</a:t>
            </a:r>
          </a:p>
          <a:p>
            <a:pPr lvl="1"/>
            <a:r>
              <a:rPr lang="en-US" dirty="0"/>
              <a:t>“Every State shall fix the conditions for the grant of its nationality to ships, for the registration of ships in its territory, and for the right to fly its flag. Ships have the nationality of the State whose flag they are entitled to fly.”	</a:t>
            </a:r>
          </a:p>
          <a:p>
            <a:r>
              <a:rPr lang="en-US" dirty="0" smtClean="0"/>
              <a:t>Types </a:t>
            </a:r>
            <a:r>
              <a:rPr lang="en-US" dirty="0"/>
              <a:t>of flags and distinguishing characteristics</a:t>
            </a:r>
          </a:p>
          <a:p>
            <a:pPr lvl="1"/>
            <a:r>
              <a:rPr lang="en-US" dirty="0" smtClean="0"/>
              <a:t>Traditional 	</a:t>
            </a:r>
            <a:r>
              <a:rPr lang="en-US" dirty="0"/>
              <a:t>	</a:t>
            </a:r>
          </a:p>
          <a:p>
            <a:pPr lvl="1"/>
            <a:r>
              <a:rPr lang="en-US" dirty="0" smtClean="0"/>
              <a:t>Open</a:t>
            </a:r>
            <a:r>
              <a:rPr lang="en-US" dirty="0"/>
              <a:t>	</a:t>
            </a:r>
          </a:p>
          <a:p>
            <a:pPr lvl="1"/>
            <a:r>
              <a:rPr lang="en-US" dirty="0" smtClean="0"/>
              <a:t>Hybrid</a:t>
            </a:r>
            <a:endParaRPr lang="en-US" dirty="0"/>
          </a:p>
        </p:txBody>
      </p:sp>
      <p:sp>
        <p:nvSpPr>
          <p:cNvPr id="3" name="Title 2"/>
          <p:cNvSpPr>
            <a:spLocks noGrp="1"/>
          </p:cNvSpPr>
          <p:nvPr>
            <p:ph type="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11652911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$150 fee to register or transfer marine mortgage</a:t>
            </a:r>
          </a:p>
          <a:p>
            <a:r>
              <a:rPr lang="en-US" dirty="0" smtClean="0"/>
              <a:t>Registered vessels may have mortgages</a:t>
            </a:r>
          </a:p>
          <a:p>
            <a:r>
              <a:rPr lang="en-US" dirty="0" smtClean="0"/>
              <a:t>Vessel Registration Query System to check if there is a mortgage on vessel</a:t>
            </a:r>
          </a:p>
          <a:p>
            <a:r>
              <a:rPr lang="en-US" dirty="0" smtClean="0"/>
              <a:t>Mortgages considered high ranking liens, only superceded by traditional maritime liens such as crew wages, collision, salvage</a:t>
            </a:r>
          </a:p>
          <a:p>
            <a:r>
              <a:rPr lang="en-US" dirty="0" smtClean="0"/>
              <a:t>Good security for lenders </a:t>
            </a:r>
            <a:endParaRPr lang="en-US" dirty="0"/>
          </a:p>
        </p:txBody>
      </p:sp>
      <p:sp>
        <p:nvSpPr>
          <p:cNvPr id="2" name="Title 1"/>
          <p:cNvSpPr>
            <a:spLocks noGrp="1"/>
          </p:cNvSpPr>
          <p:nvPr>
            <p:ph type="title"/>
          </p:nvPr>
        </p:nvSpPr>
        <p:spPr/>
        <p:txBody>
          <a:bodyPr>
            <a:normAutofit fontScale="90000"/>
          </a:bodyPr>
          <a:lstStyle/>
          <a:p>
            <a:r>
              <a:rPr lang="en-US" sz="4000" dirty="0" smtClean="0"/>
              <a:t>Mortgaging Vessels &amp; Maritime Liens - Canada</a:t>
            </a:r>
            <a:endParaRPr lang="en-US" sz="4000" dirty="0"/>
          </a:p>
        </p:txBody>
      </p:sp>
    </p:spTree>
    <p:extLst>
      <p:ext uri="{BB962C8B-B14F-4D97-AF65-F5344CB8AC3E}">
        <p14:creationId xmlns:p14="http://schemas.microsoft.com/office/powerpoint/2010/main" val="41637435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dirty="0" smtClean="0"/>
              <a:t>Mortgage recordation requirements</a:t>
            </a:r>
          </a:p>
          <a:p>
            <a:pPr lvl="1"/>
            <a:r>
              <a:rPr lang="en-US" dirty="0" smtClean="0"/>
              <a:t>Duly executed and with proof of due execution</a:t>
            </a:r>
          </a:p>
          <a:p>
            <a:pPr lvl="1"/>
            <a:r>
              <a:rPr lang="en-US" dirty="0" smtClean="0"/>
              <a:t>All recorded documents must be in English except:</a:t>
            </a:r>
          </a:p>
          <a:p>
            <a:pPr lvl="2"/>
            <a:r>
              <a:rPr lang="en-US" dirty="0" smtClean="0"/>
              <a:t>notices of foreign language ship mortgages and </a:t>
            </a:r>
            <a:endParaRPr lang="en-US" dirty="0"/>
          </a:p>
          <a:p>
            <a:pPr lvl="2"/>
            <a:r>
              <a:rPr lang="en-US" dirty="0" smtClean="0"/>
              <a:t>financing charters recorded pursuant to a bareboat charter</a:t>
            </a:r>
          </a:p>
          <a:p>
            <a:r>
              <a:rPr lang="en-US" dirty="0" smtClean="0"/>
              <a:t>Content of mortgage</a:t>
            </a:r>
          </a:p>
          <a:p>
            <a:pPr lvl="1"/>
            <a:r>
              <a:rPr lang="en-US" dirty="0" smtClean="0"/>
              <a:t>Vessel name</a:t>
            </a:r>
          </a:p>
          <a:p>
            <a:pPr lvl="1"/>
            <a:r>
              <a:rPr lang="en-US" dirty="0" smtClean="0"/>
              <a:t>Hull number for a vessel under construction</a:t>
            </a:r>
          </a:p>
          <a:p>
            <a:pPr lvl="1"/>
            <a:r>
              <a:rPr lang="en-US" dirty="0" smtClean="0"/>
              <a:t>Names and identities of the parties to the mortgage</a:t>
            </a:r>
          </a:p>
          <a:p>
            <a:pPr lvl="1"/>
            <a:r>
              <a:rPr lang="en-US" dirty="0" smtClean="0"/>
              <a:t>Interest in the vessel affected</a:t>
            </a:r>
          </a:p>
          <a:p>
            <a:pPr lvl="1"/>
            <a:r>
              <a:rPr lang="en-US" dirty="0" smtClean="0"/>
              <a:t>Amount of the direct or contingent obligations that are or may be secured under its terms</a:t>
            </a:r>
          </a:p>
          <a:p>
            <a:r>
              <a:rPr lang="en-US" dirty="0" smtClean="0"/>
              <a:t>Content of a Financing Charter</a:t>
            </a:r>
          </a:p>
          <a:p>
            <a:pPr lvl="1"/>
            <a:r>
              <a:rPr lang="en-US" dirty="0" smtClean="0"/>
              <a:t>Name and official number of the vessel</a:t>
            </a:r>
          </a:p>
          <a:p>
            <a:pPr lvl="1"/>
            <a:r>
              <a:rPr lang="en-US" dirty="0" smtClean="0"/>
              <a:t>Contract date</a:t>
            </a:r>
          </a:p>
          <a:p>
            <a:pPr lvl="1"/>
            <a:r>
              <a:rPr lang="en-US" dirty="0" smtClean="0"/>
              <a:t>Names and addresses of the documented owner and the finance charterer</a:t>
            </a:r>
          </a:p>
          <a:p>
            <a:pPr lvl="1"/>
            <a:r>
              <a:rPr lang="en-US" dirty="0" smtClean="0"/>
              <a:t>Amount secured by the financing charter </a:t>
            </a:r>
          </a:p>
          <a:p>
            <a:pPr lvl="1"/>
            <a:r>
              <a:rPr lang="en-US" dirty="0" smtClean="0"/>
              <a:t>Must be signed by the documented owner and charterer</a:t>
            </a:r>
          </a:p>
          <a:p>
            <a:r>
              <a:rPr lang="en-US" dirty="0" smtClean="0"/>
              <a:t>Preferred mortgage</a:t>
            </a:r>
          </a:p>
          <a:p>
            <a:pPr lvl="1"/>
            <a:r>
              <a:rPr lang="en-US" dirty="0" smtClean="0"/>
              <a:t>“Tack on” option</a:t>
            </a:r>
          </a:p>
        </p:txBody>
      </p:sp>
      <p:sp>
        <p:nvSpPr>
          <p:cNvPr id="2" name="Title 1"/>
          <p:cNvSpPr>
            <a:spLocks noGrp="1"/>
          </p:cNvSpPr>
          <p:nvPr>
            <p:ph type="title"/>
          </p:nvPr>
        </p:nvSpPr>
        <p:spPr/>
        <p:txBody>
          <a:bodyPr>
            <a:normAutofit fontScale="90000"/>
          </a:bodyPr>
          <a:lstStyle/>
          <a:p>
            <a:r>
              <a:rPr lang="en-US" dirty="0" smtClean="0"/>
              <a:t>Mortgaging Vessels &amp; Maritime Liens - RMI</a:t>
            </a:r>
            <a:endParaRPr lang="en-US" dirty="0"/>
          </a:p>
        </p:txBody>
      </p:sp>
    </p:spTree>
    <p:extLst>
      <p:ext uri="{BB962C8B-B14F-4D97-AF65-F5344CB8AC3E}">
        <p14:creationId xmlns:p14="http://schemas.microsoft.com/office/powerpoint/2010/main" val="32295002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Preliminary registration of a title or mortgage is accepted by the U.S., Far Eastern, European, and worldwide banks as satisfactory security</a:t>
            </a:r>
          </a:p>
          <a:p>
            <a:r>
              <a:rPr lang="en-US" dirty="0" smtClean="0"/>
              <a:t>A vessel mortgage may be executed in Panama or any other country, but must be registered at the Public Registry of Panama</a:t>
            </a:r>
          </a:p>
          <a:p>
            <a:r>
              <a:rPr lang="en-US" dirty="0" smtClean="0"/>
              <a:t>Mortgages must include:</a:t>
            </a:r>
          </a:p>
          <a:p>
            <a:pPr lvl="1"/>
            <a:r>
              <a:rPr lang="en-US" dirty="0" smtClean="0"/>
              <a:t>Name;</a:t>
            </a:r>
          </a:p>
          <a:p>
            <a:pPr lvl="1"/>
            <a:r>
              <a:rPr lang="en-US" dirty="0" smtClean="0"/>
              <a:t>Address of parties;</a:t>
            </a:r>
          </a:p>
          <a:p>
            <a:pPr lvl="1"/>
            <a:r>
              <a:rPr lang="en-US" dirty="0" smtClean="0"/>
              <a:t>Fixed or maximum mortgaged principal;</a:t>
            </a:r>
          </a:p>
          <a:p>
            <a:pPr lvl="1"/>
            <a:r>
              <a:rPr lang="en-US" dirty="0" smtClean="0"/>
              <a:t>Amortization schedule of payments;</a:t>
            </a:r>
          </a:p>
          <a:p>
            <a:pPr lvl="1"/>
            <a:r>
              <a:rPr lang="en-US" dirty="0" smtClean="0"/>
              <a:t>Interest rate;</a:t>
            </a:r>
          </a:p>
          <a:p>
            <a:pPr lvl="1"/>
            <a:r>
              <a:rPr lang="en-US" dirty="0" smtClean="0"/>
              <a:t>Name of mortgaged vessel;</a:t>
            </a:r>
          </a:p>
          <a:p>
            <a:pPr lvl="1"/>
            <a:r>
              <a:rPr lang="en-US" dirty="0" smtClean="0"/>
              <a:t>Patent number; and</a:t>
            </a:r>
          </a:p>
          <a:p>
            <a:pPr lvl="1"/>
            <a:r>
              <a:rPr lang="en-US" dirty="0" smtClean="0"/>
              <a:t>Tonnage and dimensions.</a:t>
            </a:r>
            <a:endParaRPr lang="en-US" dirty="0"/>
          </a:p>
        </p:txBody>
      </p:sp>
      <p:sp>
        <p:nvSpPr>
          <p:cNvPr id="2" name="Title 1"/>
          <p:cNvSpPr>
            <a:spLocks noGrp="1"/>
          </p:cNvSpPr>
          <p:nvPr>
            <p:ph type="title"/>
          </p:nvPr>
        </p:nvSpPr>
        <p:spPr/>
        <p:txBody>
          <a:bodyPr>
            <a:normAutofit fontScale="90000"/>
          </a:bodyPr>
          <a:lstStyle/>
          <a:p>
            <a:r>
              <a:rPr lang="en-US" sz="4000" dirty="0" smtClean="0"/>
              <a:t>Mortgaging Vessels &amp; Maritime Liens - Panama</a:t>
            </a:r>
            <a:endParaRPr lang="en-US" sz="4000" dirty="0"/>
          </a:p>
        </p:txBody>
      </p:sp>
    </p:spTree>
    <p:extLst>
      <p:ext uri="{BB962C8B-B14F-4D97-AF65-F5344CB8AC3E}">
        <p14:creationId xmlns:p14="http://schemas.microsoft.com/office/powerpoint/2010/main" val="21126751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CA" i="1" dirty="0"/>
              <a:t>Regulations for Registration of Ships in Ship Registry of Mongolia</a:t>
            </a:r>
            <a:r>
              <a:rPr lang="en-CA" dirty="0"/>
              <a:t> allows Mongolian vessel to be used as a security for a loan or other valuable consideration</a:t>
            </a:r>
            <a:endParaRPr lang="en-US" dirty="0"/>
          </a:p>
          <a:p>
            <a:r>
              <a:rPr lang="en-CA" dirty="0"/>
              <a:t>Creditor/mortgagee prevented from acting on its security by detaining a vessel’s Certificate of Registry</a:t>
            </a:r>
            <a:endParaRPr lang="en-US" dirty="0"/>
          </a:p>
        </p:txBody>
      </p:sp>
      <p:sp>
        <p:nvSpPr>
          <p:cNvPr id="2" name="Title 1"/>
          <p:cNvSpPr>
            <a:spLocks noGrp="1"/>
          </p:cNvSpPr>
          <p:nvPr>
            <p:ph type="title"/>
          </p:nvPr>
        </p:nvSpPr>
        <p:spPr/>
        <p:txBody>
          <a:bodyPr>
            <a:normAutofit fontScale="90000"/>
          </a:bodyPr>
          <a:lstStyle/>
          <a:p>
            <a:r>
              <a:rPr lang="en-US" sz="4000" dirty="0" smtClean="0"/>
              <a:t>Mortgaging Vessels &amp; Maritime Liens - Mongolia</a:t>
            </a:r>
            <a:endParaRPr lang="en-US" sz="4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2973" y="4269544"/>
            <a:ext cx="2529660" cy="2388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38212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141232" y="5623560"/>
            <a:ext cx="7162800" cy="468074"/>
          </a:xfrm>
        </p:spPr>
        <p:txBody>
          <a:bodyPr>
            <a:noAutofit/>
          </a:bodyPr>
          <a:lstStyle/>
          <a:p>
            <a:r>
              <a:rPr lang="en-US" sz="3200" dirty="0" smtClean="0"/>
              <a:t>Manning and Safety Requirements</a:t>
            </a:r>
            <a:endParaRPr lang="en-US" sz="3200"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11633" b="11633"/>
          <a:stretch>
            <a:fillRect/>
          </a:stretch>
        </p:blipFill>
        <p:spPr/>
      </p:pic>
      <p:sp>
        <p:nvSpPr>
          <p:cNvPr id="4" name="Title 3"/>
          <p:cNvSpPr>
            <a:spLocks noGrp="1"/>
          </p:cNvSpPr>
          <p:nvPr>
            <p:ph type="title"/>
          </p:nvPr>
        </p:nvSpPr>
        <p:spPr/>
        <p:txBody>
          <a:bodyPr>
            <a:noAutofit/>
          </a:bodyPr>
          <a:lstStyle/>
          <a:p>
            <a:r>
              <a:rPr lang="en-US" sz="4800" dirty="0" smtClean="0"/>
              <a:t>Anchors Away</a:t>
            </a:r>
            <a:endParaRPr lang="en-US" sz="4800" dirty="0"/>
          </a:p>
        </p:txBody>
      </p:sp>
    </p:spTree>
    <p:extLst>
      <p:ext uri="{BB962C8B-B14F-4D97-AF65-F5344CB8AC3E}">
        <p14:creationId xmlns:p14="http://schemas.microsoft.com/office/powerpoint/2010/main" val="27107655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t>Seamen’s Act</a:t>
            </a:r>
          </a:p>
          <a:p>
            <a:r>
              <a:rPr lang="en-US" dirty="0" smtClean="0"/>
              <a:t>Jones Act- Merchant Marine Act of 1920</a:t>
            </a:r>
          </a:p>
          <a:p>
            <a:pPr lvl="1"/>
            <a:r>
              <a:rPr lang="en-US" dirty="0" smtClean="0"/>
              <a:t>Was passed in an attempt to address seamen injured in the course of their duties, not previously covered by the Seamen’s Act</a:t>
            </a:r>
          </a:p>
          <a:p>
            <a:r>
              <a:rPr lang="en-US" dirty="0" smtClean="0"/>
              <a:t>The USCG Marine </a:t>
            </a:r>
            <a:r>
              <a:rPr lang="en-US" dirty="0"/>
              <a:t>Safety Manual, Volume III, </a:t>
            </a:r>
            <a:r>
              <a:rPr lang="en-US" dirty="0" smtClean="0"/>
              <a:t>Marine Industry </a:t>
            </a:r>
            <a:r>
              <a:rPr lang="en-US" dirty="0"/>
              <a:t>Personnel, COMDTINST M16000.8B, provides information and interpretations </a:t>
            </a:r>
            <a:r>
              <a:rPr lang="en-US" dirty="0" smtClean="0"/>
              <a:t>on international </a:t>
            </a:r>
            <a:r>
              <a:rPr lang="en-US" dirty="0"/>
              <a:t>conventions and U.S. statutory and regulatory issues relating to marine </a:t>
            </a:r>
            <a:r>
              <a:rPr lang="en-US" dirty="0" smtClean="0"/>
              <a:t>industry personnel</a:t>
            </a:r>
          </a:p>
          <a:p>
            <a:pPr lvl="1"/>
            <a:r>
              <a:rPr lang="en-US" dirty="0" smtClean="0"/>
              <a:t>Incorporates 2010 amendments to the International Convention on Standards of Training, Certification and Watchkeeping for Seafarers</a:t>
            </a:r>
          </a:p>
          <a:p>
            <a:r>
              <a:rPr lang="en-US" dirty="0" smtClean="0"/>
              <a:t>46 CFR 15 provides the Coast Guard’s Shipping Manning Requirements for all vessels</a:t>
            </a:r>
          </a:p>
          <a:p>
            <a:endParaRPr lang="en-US" dirty="0"/>
          </a:p>
        </p:txBody>
      </p:sp>
      <p:sp>
        <p:nvSpPr>
          <p:cNvPr id="2" name="Title 1"/>
          <p:cNvSpPr>
            <a:spLocks noGrp="1"/>
          </p:cNvSpPr>
          <p:nvPr>
            <p:ph type="title"/>
          </p:nvPr>
        </p:nvSpPr>
        <p:spPr/>
        <p:txBody>
          <a:bodyPr>
            <a:normAutofit fontScale="90000"/>
          </a:bodyPr>
          <a:lstStyle/>
          <a:p>
            <a:r>
              <a:rPr lang="en-US" sz="4000" dirty="0" smtClean="0"/>
              <a:t>Manning &amp; Safety Requirements – United States</a:t>
            </a:r>
            <a:endParaRPr lang="en-US" sz="4000" dirty="0"/>
          </a:p>
        </p:txBody>
      </p:sp>
    </p:spTree>
    <p:extLst>
      <p:ext uri="{BB962C8B-B14F-4D97-AF65-F5344CB8AC3E}">
        <p14:creationId xmlns:p14="http://schemas.microsoft.com/office/powerpoint/2010/main" val="33613742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Party to International Convention on Standards of Training, Certification and Watchkeeping for Seafarers, 1978 (minimum standards of competence required for seagoing personnel)</a:t>
            </a:r>
          </a:p>
          <a:p>
            <a:r>
              <a:rPr lang="en-US" dirty="0" smtClean="0"/>
              <a:t>Transport Canada Marine Safety and Security issues Certificates of Competency to seafarers after they complete prerequisites and examinations</a:t>
            </a:r>
          </a:p>
          <a:p>
            <a:r>
              <a:rPr lang="en-US" dirty="0" smtClean="0"/>
              <a:t>Five different service standards (i.e. Pleasure craft licensing, cargo inspection, marine personnel programs, navigable waters protection program, and vessel inspection and certification services) </a:t>
            </a:r>
            <a:endParaRPr lang="en-US" dirty="0"/>
          </a:p>
        </p:txBody>
      </p:sp>
      <p:sp>
        <p:nvSpPr>
          <p:cNvPr id="2" name="Title 1"/>
          <p:cNvSpPr>
            <a:spLocks noGrp="1"/>
          </p:cNvSpPr>
          <p:nvPr>
            <p:ph type="title"/>
          </p:nvPr>
        </p:nvSpPr>
        <p:spPr/>
        <p:txBody>
          <a:bodyPr>
            <a:normAutofit fontScale="90000"/>
          </a:bodyPr>
          <a:lstStyle/>
          <a:p>
            <a:r>
              <a:rPr lang="en-US" dirty="0" smtClean="0"/>
              <a:t>Manning &amp; Safety Requirements – Canada</a:t>
            </a:r>
            <a:endParaRPr lang="en-US" dirty="0"/>
          </a:p>
        </p:txBody>
      </p:sp>
    </p:spTree>
    <p:extLst>
      <p:ext uri="{BB962C8B-B14F-4D97-AF65-F5344CB8AC3E}">
        <p14:creationId xmlns:p14="http://schemas.microsoft.com/office/powerpoint/2010/main" val="1744059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All commercial vessels must hold a Minimum Safe Manning Certificate (MSMC) issued upon registration</a:t>
            </a:r>
          </a:p>
          <a:p>
            <a:pPr lvl="1"/>
            <a:r>
              <a:rPr lang="en-US" dirty="0" smtClean="0"/>
              <a:t>Sets forth the required minimum number of officers and crew in a specified grade</a:t>
            </a:r>
          </a:p>
          <a:p>
            <a:r>
              <a:rPr lang="en-US" dirty="0" smtClean="0"/>
              <a:t>No nationality restrictions for vessel crew members</a:t>
            </a:r>
          </a:p>
          <a:p>
            <a:r>
              <a:rPr lang="en-US" dirty="0" smtClean="0"/>
              <a:t>Certificate of Competence/Certificate of Endorsement (CoC/CoE)</a:t>
            </a:r>
          </a:p>
          <a:p>
            <a:pPr lvl="1"/>
            <a:r>
              <a:rPr lang="en-US" dirty="0" smtClean="0"/>
              <a:t>Equivalency endorsement</a:t>
            </a:r>
          </a:p>
          <a:p>
            <a:pPr lvl="1"/>
            <a:r>
              <a:rPr lang="en-US" dirty="0" smtClean="0"/>
              <a:t>Professional examination</a:t>
            </a:r>
          </a:p>
          <a:p>
            <a:r>
              <a:rPr lang="en-US" dirty="0" smtClean="0"/>
              <a:t>Seafarer’s Identity and Record Book (SIRB)</a:t>
            </a:r>
          </a:p>
          <a:p>
            <a:pPr lvl="1"/>
            <a:r>
              <a:rPr lang="en-US" dirty="0" smtClean="0"/>
              <a:t>Special Qualification Certificates</a:t>
            </a:r>
          </a:p>
          <a:p>
            <a:pPr lvl="1"/>
            <a:r>
              <a:rPr lang="en-US" dirty="0" smtClean="0"/>
              <a:t>Continuous record of sea service </a:t>
            </a:r>
          </a:p>
        </p:txBody>
      </p:sp>
      <p:sp>
        <p:nvSpPr>
          <p:cNvPr id="2" name="Title 1"/>
          <p:cNvSpPr>
            <a:spLocks noGrp="1"/>
          </p:cNvSpPr>
          <p:nvPr>
            <p:ph type="title"/>
          </p:nvPr>
        </p:nvSpPr>
        <p:spPr/>
        <p:txBody>
          <a:bodyPr>
            <a:normAutofit fontScale="90000"/>
          </a:bodyPr>
          <a:lstStyle/>
          <a:p>
            <a:r>
              <a:rPr lang="en-US" dirty="0" smtClean="0"/>
              <a:t>Manning &amp; Safety Requirements - RMI</a:t>
            </a:r>
            <a:endParaRPr lang="en-US" dirty="0"/>
          </a:p>
        </p:txBody>
      </p:sp>
    </p:spTree>
    <p:extLst>
      <p:ext uri="{BB962C8B-B14F-4D97-AF65-F5344CB8AC3E}">
        <p14:creationId xmlns:p14="http://schemas.microsoft.com/office/powerpoint/2010/main" val="37935883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All vessels must pass an annual inspection that ensures that each vessel:</a:t>
            </a:r>
          </a:p>
          <a:p>
            <a:pPr lvl="1"/>
            <a:r>
              <a:rPr lang="en-US" dirty="0" smtClean="0"/>
              <a:t> meets international safety regulations; </a:t>
            </a:r>
          </a:p>
          <a:p>
            <a:pPr lvl="1"/>
            <a:r>
              <a:rPr lang="en-US" dirty="0" smtClean="0"/>
              <a:t>carries up to date certificates; and </a:t>
            </a:r>
          </a:p>
          <a:p>
            <a:pPr lvl="1"/>
            <a:r>
              <a:rPr lang="en-US" dirty="0" smtClean="0"/>
              <a:t>is properly manned and equipped for their intended trade. </a:t>
            </a:r>
          </a:p>
          <a:p>
            <a:r>
              <a:rPr lang="en-US" dirty="0" smtClean="0"/>
              <a:t>Vessels built over 20 years ago must be inspected before receiving a permanent patent</a:t>
            </a:r>
          </a:p>
          <a:p>
            <a:r>
              <a:rPr lang="en-US" dirty="0" smtClean="0"/>
              <a:t>Signatory to the </a:t>
            </a:r>
            <a:r>
              <a:rPr lang="en-US" dirty="0"/>
              <a:t>International Convention on Standards of Training, Certification and Watchkeeping for Seafarers, 1978 </a:t>
            </a:r>
            <a:endParaRPr lang="en-US" dirty="0" smtClean="0"/>
          </a:p>
          <a:p>
            <a:r>
              <a:rPr lang="en-US" dirty="0" smtClean="0"/>
              <a:t>Meets highest </a:t>
            </a:r>
            <a:r>
              <a:rPr lang="en-US" dirty="0"/>
              <a:t>qualifications with regards to maritime safety standards</a:t>
            </a:r>
            <a:endParaRPr lang="en-US" dirty="0" smtClean="0"/>
          </a:p>
          <a:p>
            <a:pPr lvl="1"/>
            <a:endParaRPr lang="en-US" dirty="0"/>
          </a:p>
        </p:txBody>
      </p:sp>
      <p:sp>
        <p:nvSpPr>
          <p:cNvPr id="2" name="Title 1"/>
          <p:cNvSpPr>
            <a:spLocks noGrp="1"/>
          </p:cNvSpPr>
          <p:nvPr>
            <p:ph type="title"/>
          </p:nvPr>
        </p:nvSpPr>
        <p:spPr/>
        <p:txBody>
          <a:bodyPr>
            <a:normAutofit fontScale="90000"/>
          </a:bodyPr>
          <a:lstStyle/>
          <a:p>
            <a:r>
              <a:rPr lang="en-US" dirty="0" smtClean="0"/>
              <a:t>Manning &amp; Safety Requirements - Panama</a:t>
            </a:r>
            <a:endParaRPr lang="en-US" dirty="0"/>
          </a:p>
        </p:txBody>
      </p:sp>
    </p:spTree>
    <p:extLst>
      <p:ext uri="{BB962C8B-B14F-4D97-AF65-F5344CB8AC3E}">
        <p14:creationId xmlns:p14="http://schemas.microsoft.com/office/powerpoint/2010/main" val="42700187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r>
              <a:rPr lang="en-CA" dirty="0"/>
              <a:t>Required to have valid Mongolian certificate of endorsement (COE)</a:t>
            </a:r>
            <a:endParaRPr lang="en-US" dirty="0"/>
          </a:p>
          <a:p>
            <a:pPr lvl="0"/>
            <a:r>
              <a:rPr lang="en-CA" dirty="0"/>
              <a:t>Duly licensed Master needs to be on board every registered Mongolian vessel</a:t>
            </a:r>
            <a:endParaRPr lang="en-US" dirty="0"/>
          </a:p>
          <a:p>
            <a:pPr lvl="0"/>
            <a:r>
              <a:rPr lang="en-CA" dirty="0"/>
              <a:t>Vessels with propeller thrust &gt; 300kw require licensed Chief Engineer on board</a:t>
            </a:r>
            <a:endParaRPr lang="en-US" dirty="0"/>
          </a:p>
          <a:p>
            <a:r>
              <a:rPr lang="en-CA" dirty="0"/>
              <a:t>Every officer and crewman must have requisite training and certification pursuant to International Convention on Standards of Training, Certification and Watchkeeping for Seafarers 1978</a:t>
            </a:r>
            <a:endParaRPr lang="en-US" dirty="0"/>
          </a:p>
        </p:txBody>
      </p:sp>
      <p:sp>
        <p:nvSpPr>
          <p:cNvPr id="2" name="Title 1"/>
          <p:cNvSpPr>
            <a:spLocks noGrp="1"/>
          </p:cNvSpPr>
          <p:nvPr>
            <p:ph type="title"/>
          </p:nvPr>
        </p:nvSpPr>
        <p:spPr/>
        <p:txBody>
          <a:bodyPr>
            <a:normAutofit fontScale="90000"/>
          </a:bodyPr>
          <a:lstStyle/>
          <a:p>
            <a:r>
              <a:rPr lang="en-US" dirty="0" smtClean="0"/>
              <a:t>Manning &amp; Safety Requirements - Mongolia</a:t>
            </a:r>
            <a:endParaRPr lang="en-US" dirty="0"/>
          </a:p>
        </p:txBody>
      </p:sp>
    </p:spTree>
    <p:extLst>
      <p:ext uri="{BB962C8B-B14F-4D97-AF65-F5344CB8AC3E}">
        <p14:creationId xmlns:p14="http://schemas.microsoft.com/office/powerpoint/2010/main" val="1644857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141232" y="5589270"/>
            <a:ext cx="7162800" cy="845820"/>
          </a:xfrm>
        </p:spPr>
        <p:txBody>
          <a:bodyPr>
            <a:normAutofit fontScale="77500" lnSpcReduction="20000"/>
          </a:bodyPr>
          <a:lstStyle/>
          <a:p>
            <a:endParaRPr lang="en-US" sz="3600" dirty="0" smtClean="0"/>
          </a:p>
          <a:p>
            <a:r>
              <a:rPr lang="en-US" sz="3600" dirty="0" smtClean="0"/>
              <a:t>International Treatment</a:t>
            </a:r>
            <a:endParaRPr lang="en-US" sz="3600"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507" r="507"/>
          <a:stretch>
            <a:fillRect/>
          </a:stretch>
        </p:blipFill>
        <p:spPr/>
      </p:pic>
      <p:sp>
        <p:nvSpPr>
          <p:cNvPr id="4" name="Title 3"/>
          <p:cNvSpPr>
            <a:spLocks noGrp="1"/>
          </p:cNvSpPr>
          <p:nvPr>
            <p:ph type="title"/>
          </p:nvPr>
        </p:nvSpPr>
        <p:spPr/>
        <p:txBody>
          <a:bodyPr>
            <a:noAutofit/>
          </a:bodyPr>
          <a:lstStyle/>
          <a:p>
            <a:r>
              <a:rPr lang="en-US" sz="4800" dirty="0" smtClean="0"/>
              <a:t>Taking the Right Tack</a:t>
            </a:r>
            <a:endParaRPr lang="en-US" sz="4800" dirty="0"/>
          </a:p>
        </p:txBody>
      </p:sp>
    </p:spTree>
    <p:extLst>
      <p:ext uri="{BB962C8B-B14F-4D97-AF65-F5344CB8AC3E}">
        <p14:creationId xmlns:p14="http://schemas.microsoft.com/office/powerpoint/2010/main" val="41346041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normAutofit fontScale="25000" lnSpcReduction="20000"/>
          </a:bodyPr>
          <a:lstStyle/>
          <a:p>
            <a:endParaRPr lang="en-US" dirty="0" smtClean="0"/>
          </a:p>
          <a:p>
            <a:endParaRPr lang="en-US" sz="11200" dirty="0"/>
          </a:p>
          <a:p>
            <a:r>
              <a:rPr lang="en-US" sz="11200" dirty="0" smtClean="0"/>
              <a:t>Labor </a:t>
            </a:r>
            <a:r>
              <a:rPr lang="en-US" sz="11200" dirty="0"/>
              <a:t>and Operating Costs</a:t>
            </a: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4990" b="4990"/>
          <a:stretch>
            <a:fillRect/>
          </a:stretch>
        </p:blipFill>
        <p:spPr/>
      </p:pic>
      <p:sp>
        <p:nvSpPr>
          <p:cNvPr id="4" name="Title 3"/>
          <p:cNvSpPr>
            <a:spLocks noGrp="1"/>
          </p:cNvSpPr>
          <p:nvPr>
            <p:ph type="title"/>
          </p:nvPr>
        </p:nvSpPr>
        <p:spPr/>
        <p:txBody>
          <a:bodyPr>
            <a:noAutofit/>
          </a:bodyPr>
          <a:lstStyle/>
          <a:p>
            <a:r>
              <a:rPr lang="en-US" sz="5400" dirty="0" smtClean="0"/>
              <a:t>Close Quarters</a:t>
            </a:r>
            <a:endParaRPr lang="en-US" sz="5400" dirty="0"/>
          </a:p>
        </p:txBody>
      </p:sp>
    </p:spTree>
    <p:extLst>
      <p:ext uri="{BB962C8B-B14F-4D97-AF65-F5344CB8AC3E}">
        <p14:creationId xmlns:p14="http://schemas.microsoft.com/office/powerpoint/2010/main" val="33891713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37310"/>
            <a:ext cx="8229600" cy="4766310"/>
          </a:xfrm>
        </p:spPr>
        <p:txBody>
          <a:bodyPr>
            <a:noAutofit/>
          </a:bodyPr>
          <a:lstStyle/>
          <a:p>
            <a:r>
              <a:rPr lang="en-US" sz="1900" dirty="0" smtClean="0"/>
              <a:t>MARAD study showed U.S.-Flag vessels’ operating costs were 2X higher than those for foreign-flag vessels</a:t>
            </a:r>
          </a:p>
          <a:p>
            <a:r>
              <a:rPr lang="en-US" sz="1900" dirty="0" smtClean="0"/>
              <a:t>U.S. Labor laws generally apply, </a:t>
            </a:r>
            <a:r>
              <a:rPr lang="en-US" sz="1900" i="1" dirty="0" smtClean="0"/>
              <a:t>e.g</a:t>
            </a:r>
            <a:r>
              <a:rPr lang="en-US" sz="1900" dirty="0" smtClean="0"/>
              <a:t>., seamen working on U.S. vessels = subject to FLSA min. wage law, but not OT</a:t>
            </a:r>
          </a:p>
          <a:p>
            <a:r>
              <a:rPr lang="en-US" sz="1900" dirty="0" smtClean="0"/>
              <a:t>Jones Act </a:t>
            </a:r>
            <a:r>
              <a:rPr lang="en-US" sz="1900" dirty="0" smtClean="0">
                <a:sym typeface="Wingdings" panose="05000000000000000000" pitchFamily="2" charset="2"/>
              </a:rPr>
              <a:t> maintenance and cure</a:t>
            </a:r>
            <a:endParaRPr lang="en-US" sz="1900" dirty="0" smtClean="0"/>
          </a:p>
          <a:p>
            <a:r>
              <a:rPr lang="en-US" sz="1900" dirty="0" smtClean="0"/>
              <a:t>The U.S. has not ratified the Maritime </a:t>
            </a:r>
            <a:r>
              <a:rPr lang="en-US" sz="1900" dirty="0"/>
              <a:t>Labour Convention of 2006 (MLC) </a:t>
            </a:r>
            <a:endParaRPr lang="en-US" sz="1900" dirty="0" smtClean="0"/>
          </a:p>
          <a:p>
            <a:r>
              <a:rPr lang="en-US" sz="1900" dirty="0" smtClean="0"/>
              <a:t>In 2013 the U.S. Coast Guard published a notice in the Federal Register announcing availability of a draft Navigation and Vessel Inspection Circular (NVIC) </a:t>
            </a:r>
          </a:p>
          <a:p>
            <a:pPr lvl="1"/>
            <a:r>
              <a:rPr lang="en-US" sz="1900" dirty="0" smtClean="0"/>
              <a:t>Sets forth proposed Coast Guard policies and procedures regarding the inspection of U.S.-flag vessels for </a:t>
            </a:r>
            <a:r>
              <a:rPr lang="en-US" sz="1900" b="1" dirty="0" smtClean="0"/>
              <a:t>voluntary</a:t>
            </a:r>
            <a:r>
              <a:rPr lang="en-US" sz="1900" dirty="0" smtClean="0"/>
              <a:t> compliance with MLC 2006</a:t>
            </a:r>
          </a:p>
          <a:p>
            <a:pPr lvl="1"/>
            <a:r>
              <a:rPr lang="en-US" sz="1900" dirty="0" smtClean="0"/>
              <a:t>To assist U.S. vessels in avoiding port state control actions in foreign ports of countries that have become party to MLC 2006 </a:t>
            </a:r>
          </a:p>
          <a:p>
            <a:pPr lvl="1"/>
            <a:endParaRPr lang="en-US" sz="2000" dirty="0" smtClean="0"/>
          </a:p>
          <a:p>
            <a:pPr lvl="1"/>
            <a:endParaRPr lang="en-US" sz="2000" dirty="0" smtClean="0"/>
          </a:p>
          <a:p>
            <a:pPr marL="109728" indent="0">
              <a:buNone/>
            </a:pPr>
            <a:endParaRPr lang="en-US" sz="1800" dirty="0"/>
          </a:p>
        </p:txBody>
      </p:sp>
      <p:sp>
        <p:nvSpPr>
          <p:cNvPr id="2" name="Title 1"/>
          <p:cNvSpPr>
            <a:spLocks noGrp="1"/>
          </p:cNvSpPr>
          <p:nvPr>
            <p:ph type="title"/>
          </p:nvPr>
        </p:nvSpPr>
        <p:spPr>
          <a:xfrm>
            <a:off x="457200" y="274638"/>
            <a:ext cx="8229600" cy="971232"/>
          </a:xfrm>
        </p:spPr>
        <p:txBody>
          <a:bodyPr>
            <a:normAutofit fontScale="90000"/>
          </a:bodyPr>
          <a:lstStyle/>
          <a:p>
            <a:r>
              <a:rPr lang="en-US" dirty="0" smtClean="0"/>
              <a:t>Labor and Operating Costs – United States</a:t>
            </a:r>
            <a:endParaRPr lang="en-US" dirty="0"/>
          </a:p>
        </p:txBody>
      </p:sp>
    </p:spTree>
    <p:extLst>
      <p:ext uri="{BB962C8B-B14F-4D97-AF65-F5344CB8AC3E}">
        <p14:creationId xmlns:p14="http://schemas.microsoft.com/office/powerpoint/2010/main" val="3195097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7637" y="1618195"/>
            <a:ext cx="7886700" cy="4351338"/>
          </a:xfrm>
        </p:spPr>
        <p:txBody>
          <a:bodyPr>
            <a:normAutofit fontScale="92500" lnSpcReduction="20000"/>
          </a:bodyPr>
          <a:lstStyle/>
          <a:p>
            <a:r>
              <a:rPr lang="en-US" dirty="0" smtClean="0"/>
              <a:t>Ratified Maritime Labour Convention of 2006 in June, 2010. </a:t>
            </a:r>
          </a:p>
          <a:p>
            <a:r>
              <a:rPr lang="en-US" dirty="0" smtClean="0"/>
              <a:t>Specified branches of social security and the following benefits:</a:t>
            </a:r>
          </a:p>
          <a:p>
            <a:pPr lvl="1"/>
            <a:r>
              <a:rPr lang="en-US" dirty="0" smtClean="0"/>
              <a:t>Medical care; </a:t>
            </a:r>
          </a:p>
          <a:p>
            <a:pPr lvl="1"/>
            <a:r>
              <a:rPr lang="en-US" dirty="0" smtClean="0"/>
              <a:t>Sickness;</a:t>
            </a:r>
          </a:p>
          <a:p>
            <a:pPr lvl="1"/>
            <a:r>
              <a:rPr lang="en-US" dirty="0" smtClean="0"/>
              <a:t>Unemployment;</a:t>
            </a:r>
          </a:p>
          <a:p>
            <a:pPr lvl="1"/>
            <a:r>
              <a:rPr lang="en-US" dirty="0" smtClean="0"/>
              <a:t>Old-age;</a:t>
            </a:r>
          </a:p>
          <a:p>
            <a:pPr lvl="1"/>
            <a:r>
              <a:rPr lang="en-US" dirty="0" smtClean="0"/>
              <a:t>Employment injury;</a:t>
            </a:r>
          </a:p>
          <a:p>
            <a:pPr lvl="1"/>
            <a:r>
              <a:rPr lang="en-US" dirty="0" smtClean="0"/>
              <a:t>Family;</a:t>
            </a:r>
          </a:p>
          <a:p>
            <a:pPr lvl="1"/>
            <a:r>
              <a:rPr lang="en-US" dirty="0" smtClean="0"/>
              <a:t>Maternity;</a:t>
            </a:r>
          </a:p>
          <a:p>
            <a:pPr lvl="1"/>
            <a:r>
              <a:rPr lang="en-US" dirty="0" smtClean="0"/>
              <a:t>Invalidity; and </a:t>
            </a:r>
          </a:p>
          <a:p>
            <a:pPr lvl="1"/>
            <a:r>
              <a:rPr lang="en-US" dirty="0" smtClean="0"/>
              <a:t>survivor’s. </a:t>
            </a:r>
          </a:p>
        </p:txBody>
      </p:sp>
      <p:sp>
        <p:nvSpPr>
          <p:cNvPr id="2" name="Title 1"/>
          <p:cNvSpPr>
            <a:spLocks noGrp="1"/>
          </p:cNvSpPr>
          <p:nvPr>
            <p:ph type="title"/>
          </p:nvPr>
        </p:nvSpPr>
        <p:spPr/>
        <p:txBody>
          <a:bodyPr>
            <a:normAutofit fontScale="90000"/>
          </a:bodyPr>
          <a:lstStyle/>
          <a:p>
            <a:r>
              <a:rPr lang="en-US" dirty="0" smtClean="0"/>
              <a:t>Labour and Operating Costs - Canada</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9544" y="2988938"/>
            <a:ext cx="3487036" cy="3027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58189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Maritime Labour Convention of 2006</a:t>
            </a:r>
          </a:p>
          <a:p>
            <a:pPr lvl="1"/>
            <a:r>
              <a:rPr lang="en-US" dirty="0" smtClean="0"/>
              <a:t>Ratified 25 September 2007</a:t>
            </a:r>
          </a:p>
          <a:p>
            <a:pPr lvl="1"/>
            <a:r>
              <a:rPr lang="en-US" dirty="0" smtClean="0"/>
              <a:t>Voluntary program implemented in January 2010</a:t>
            </a:r>
          </a:p>
          <a:p>
            <a:pPr lvl="1"/>
            <a:r>
              <a:rPr lang="en-US" dirty="0" smtClean="0"/>
              <a:t>Voluntary program became mandatory in August 2013</a:t>
            </a:r>
          </a:p>
        </p:txBody>
      </p:sp>
      <p:sp>
        <p:nvSpPr>
          <p:cNvPr id="2" name="Title 1"/>
          <p:cNvSpPr>
            <a:spLocks noGrp="1"/>
          </p:cNvSpPr>
          <p:nvPr>
            <p:ph type="title"/>
          </p:nvPr>
        </p:nvSpPr>
        <p:spPr/>
        <p:txBody>
          <a:bodyPr>
            <a:normAutofit fontScale="90000"/>
          </a:bodyPr>
          <a:lstStyle/>
          <a:p>
            <a:r>
              <a:rPr lang="en-US" dirty="0" smtClean="0"/>
              <a:t>Labour and Operating Costs - RMI</a:t>
            </a:r>
            <a:endParaRPr lang="en-US" dirty="0"/>
          </a:p>
        </p:txBody>
      </p:sp>
      <p:pic>
        <p:nvPicPr>
          <p:cNvPr id="2051" name="Picture 3" descr="C:\Users\chand\Desktop\IMG_00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8508" y="3462020"/>
            <a:ext cx="3898052" cy="2923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3261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Panama ratified the MLC of 2006 and the SSC 1952, accepting all obligations under the Convention concerning the following branches of social security:</a:t>
            </a:r>
          </a:p>
          <a:p>
            <a:pPr lvl="1"/>
            <a:r>
              <a:rPr lang="en-US" dirty="0" smtClean="0"/>
              <a:t>Old-age benefits;</a:t>
            </a:r>
          </a:p>
          <a:p>
            <a:pPr lvl="1"/>
            <a:r>
              <a:rPr lang="en-US" dirty="0" smtClean="0"/>
              <a:t>Invalidity benefits; and </a:t>
            </a:r>
          </a:p>
          <a:p>
            <a:pPr lvl="1"/>
            <a:r>
              <a:rPr lang="en-US" dirty="0" smtClean="0"/>
              <a:t>Survivors’ benefits. </a:t>
            </a:r>
          </a:p>
        </p:txBody>
      </p:sp>
      <p:sp>
        <p:nvSpPr>
          <p:cNvPr id="2" name="Title 1"/>
          <p:cNvSpPr>
            <a:spLocks noGrp="1"/>
          </p:cNvSpPr>
          <p:nvPr>
            <p:ph type="title"/>
          </p:nvPr>
        </p:nvSpPr>
        <p:spPr/>
        <p:txBody>
          <a:bodyPr>
            <a:normAutofit fontScale="90000"/>
          </a:bodyPr>
          <a:lstStyle/>
          <a:p>
            <a:r>
              <a:rPr lang="en-US" dirty="0" smtClean="0"/>
              <a:t>Labour and Operating Costs - Panama</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8337" y="2908001"/>
            <a:ext cx="1701248" cy="3580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59921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r>
              <a:rPr lang="en-CA" dirty="0"/>
              <a:t>Has not ratified Maritime Labour Convention of 2006</a:t>
            </a:r>
            <a:endParaRPr lang="en-US" dirty="0"/>
          </a:p>
          <a:p>
            <a:pPr lvl="0"/>
            <a:r>
              <a:rPr lang="en-CA" dirty="0"/>
              <a:t>Has not ratified Social Security (Minimum Standards) Convention of </a:t>
            </a:r>
            <a:r>
              <a:rPr lang="en-CA" dirty="0" smtClean="0"/>
              <a:t>1952 </a:t>
            </a:r>
          </a:p>
          <a:p>
            <a:pPr lvl="1"/>
            <a:r>
              <a:rPr lang="en-CA" dirty="0" smtClean="0"/>
              <a:t>As </a:t>
            </a:r>
            <a:r>
              <a:rPr lang="en-CA" dirty="0"/>
              <a:t>a result, subject to Port State Control inspections to enforce Labour Conventions’ minimum standards of work and living conditions</a:t>
            </a:r>
            <a:endParaRPr lang="en-US" dirty="0"/>
          </a:p>
          <a:p>
            <a:r>
              <a:rPr lang="en-CA" dirty="0"/>
              <a:t>Has not accepted responsibility of ensuring safety and wellbeing of seafarers (</a:t>
            </a:r>
            <a:r>
              <a:rPr lang="en-CA" i="1" dirty="0"/>
              <a:t>e.g.</a:t>
            </a:r>
            <a:r>
              <a:rPr lang="en-CA" dirty="0"/>
              <a:t> Minimum wage, hours of work, wage payments, and medical care</a:t>
            </a:r>
            <a:r>
              <a:rPr lang="en-CA" dirty="0" smtClean="0"/>
              <a:t>)</a:t>
            </a:r>
            <a:endParaRPr lang="en-US" dirty="0"/>
          </a:p>
        </p:txBody>
      </p:sp>
      <p:sp>
        <p:nvSpPr>
          <p:cNvPr id="2" name="Title 1"/>
          <p:cNvSpPr>
            <a:spLocks noGrp="1"/>
          </p:cNvSpPr>
          <p:nvPr>
            <p:ph type="title"/>
          </p:nvPr>
        </p:nvSpPr>
        <p:spPr/>
        <p:txBody>
          <a:bodyPr>
            <a:normAutofit fontScale="90000"/>
          </a:bodyPr>
          <a:lstStyle/>
          <a:p>
            <a:r>
              <a:rPr lang="en-US" dirty="0" smtClean="0"/>
              <a:t>Labour and Operating Costs - Mongolia</a:t>
            </a:r>
            <a:endParaRPr lang="en-US" dirty="0"/>
          </a:p>
        </p:txBody>
      </p:sp>
    </p:spTree>
    <p:extLst>
      <p:ext uri="{BB962C8B-B14F-4D97-AF65-F5344CB8AC3E}">
        <p14:creationId xmlns:p14="http://schemas.microsoft.com/office/powerpoint/2010/main" val="18581190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Many key considerations to weigh in assisting vessel owners in determining where to register their vessel</a:t>
            </a:r>
          </a:p>
          <a:p>
            <a:pPr lvl="1"/>
            <a:r>
              <a:rPr lang="en-US" i="1" dirty="0" smtClean="0"/>
              <a:t>E.g</a:t>
            </a:r>
            <a:r>
              <a:rPr lang="en-US" dirty="0" smtClean="0"/>
              <a:t>., the </a:t>
            </a:r>
            <a:r>
              <a:rPr lang="en-US" dirty="0"/>
              <a:t>convenience of quick registration under the flag of Mongolia can be balanced against the cost and labor requirements of the flags of Panama or the Marshall </a:t>
            </a:r>
            <a:r>
              <a:rPr lang="en-US" dirty="0" smtClean="0"/>
              <a:t>Islands </a:t>
            </a:r>
          </a:p>
          <a:p>
            <a:pPr lvl="1"/>
            <a:r>
              <a:rPr lang="en-US" dirty="0" smtClean="0"/>
              <a:t>These </a:t>
            </a:r>
            <a:r>
              <a:rPr lang="en-US" dirty="0"/>
              <a:t>in turn may be balanced against the simplicity and efficiency of mortgage and lien </a:t>
            </a:r>
            <a:r>
              <a:rPr lang="en-US" dirty="0" smtClean="0"/>
              <a:t>registrations</a:t>
            </a:r>
          </a:p>
          <a:p>
            <a:r>
              <a:rPr lang="en-US" dirty="0" smtClean="0"/>
              <a:t>In </a:t>
            </a:r>
            <a:r>
              <a:rPr lang="en-US" dirty="0"/>
              <a:t>each case, the international reputation of the flag state, any port conveniences offered to a vessel flying certain flags, and labor requirements (or lack thereof), are balanced by the nationality of the purchaser (or not), and, perhaps, the age of the </a:t>
            </a:r>
            <a:r>
              <a:rPr lang="en-US" dirty="0" smtClean="0"/>
              <a:t>vessel</a:t>
            </a:r>
            <a:endParaRPr lang="en-US" b="1" dirty="0"/>
          </a:p>
        </p:txBody>
      </p:sp>
      <p:sp>
        <p:nvSpPr>
          <p:cNvPr id="3" name="Title 2"/>
          <p:cNvSpPr>
            <a:spLocks noGrp="1"/>
          </p:cNvSpPr>
          <p:nvPr>
            <p:ph type="title"/>
          </p:nvPr>
        </p:nvSpPr>
        <p:spPr/>
        <p:txBody>
          <a:bodyPr>
            <a:normAutofit/>
          </a:bodyPr>
          <a:lstStyle/>
          <a:p>
            <a:r>
              <a:rPr lang="en-US" dirty="0" smtClean="0"/>
              <a:t>When the Ship Comes In:</a:t>
            </a:r>
            <a:endParaRPr lang="en-US" dirty="0"/>
          </a:p>
        </p:txBody>
      </p:sp>
    </p:spTree>
    <p:extLst>
      <p:ext uri="{BB962C8B-B14F-4D97-AF65-F5344CB8AC3E}">
        <p14:creationId xmlns:p14="http://schemas.microsoft.com/office/powerpoint/2010/main" val="22320994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08710"/>
            <a:ext cx="8229600" cy="1074420"/>
          </a:xfrm>
        </p:spPr>
        <p:txBody>
          <a:bodyPr>
            <a:noAutofit/>
          </a:bodyPr>
          <a:lstStyle/>
          <a:p>
            <a:pPr lvl="0" algn="ctr"/>
            <a:r>
              <a:rPr lang="en-US" sz="7200" dirty="0">
                <a:solidFill>
                  <a:srgbClr val="00204E"/>
                </a:solidFill>
                <a:effectLst>
                  <a:outerShdw blurRad="38100" dist="38100" dir="2700000" algn="tl">
                    <a:srgbClr val="000000">
                      <a:alpha val="43137"/>
                    </a:srgbClr>
                  </a:outerShdw>
                </a:effectLst>
              </a:rPr>
              <a:t>Questions?</a:t>
            </a:r>
            <a:br>
              <a:rPr lang="en-US" sz="7200" dirty="0">
                <a:solidFill>
                  <a:srgbClr val="00204E"/>
                </a:solidFill>
                <a:effectLst>
                  <a:outerShdw blurRad="38100" dist="38100" dir="2700000" algn="tl">
                    <a:srgbClr val="000000">
                      <a:alpha val="43137"/>
                    </a:srgbClr>
                  </a:outerShdw>
                </a:effectLst>
              </a:rPr>
            </a:br>
            <a:endParaRPr lang="en-US" sz="7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3280" y="2313624"/>
            <a:ext cx="2844799" cy="3917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49231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Sarah Gayer</a:t>
            </a:r>
          </a:p>
          <a:p>
            <a:pPr lvl="1"/>
            <a:r>
              <a:rPr lang="en-US" dirty="0" smtClean="0"/>
              <a:t>sgayer@thompsonbowie.com </a:t>
            </a:r>
          </a:p>
          <a:p>
            <a:pPr lvl="1"/>
            <a:r>
              <a:rPr lang="en-US" dirty="0" smtClean="0"/>
              <a:t>207-774-2500</a:t>
            </a:r>
            <a:endParaRPr lang="en-US" dirty="0"/>
          </a:p>
          <a:p>
            <a:r>
              <a:rPr lang="en-US" dirty="0" smtClean="0"/>
              <a:t>Carrol Hand</a:t>
            </a:r>
          </a:p>
          <a:p>
            <a:pPr lvl="1"/>
            <a:r>
              <a:rPr lang="en-US" dirty="0" smtClean="0"/>
              <a:t>chand@Register-IRI.com</a:t>
            </a:r>
            <a:r>
              <a:rPr lang="en-US" u="sng" dirty="0" smtClean="0"/>
              <a:t> </a:t>
            </a:r>
            <a:endParaRPr lang="en-US" u="sng" dirty="0"/>
          </a:p>
          <a:p>
            <a:pPr lvl="1"/>
            <a:r>
              <a:rPr lang="en-US" dirty="0" smtClean="0"/>
              <a:t>703-620-4880 Ext. 1403</a:t>
            </a:r>
          </a:p>
          <a:p>
            <a:r>
              <a:rPr lang="en-US" dirty="0" smtClean="0"/>
              <a:t>Bonnie Huen</a:t>
            </a:r>
          </a:p>
          <a:p>
            <a:pPr lvl="1"/>
            <a:r>
              <a:rPr lang="en-US" dirty="0" smtClean="0"/>
              <a:t>Bonnie@isaacsco.ca</a:t>
            </a:r>
            <a:endParaRPr lang="en-US" dirty="0"/>
          </a:p>
          <a:p>
            <a:pPr lvl="1"/>
            <a:r>
              <a:rPr lang="en-US" dirty="0" smtClean="0"/>
              <a:t>416-601-9784</a:t>
            </a:r>
          </a:p>
          <a:p>
            <a:r>
              <a:rPr lang="en-US" dirty="0" smtClean="0"/>
              <a:t>Stephanie Penninger</a:t>
            </a:r>
          </a:p>
          <a:p>
            <a:pPr lvl="1"/>
            <a:r>
              <a:rPr lang="en-US" dirty="0" smtClean="0"/>
              <a:t>spenninger@beneschlaw.com</a:t>
            </a:r>
          </a:p>
          <a:p>
            <a:pPr lvl="1"/>
            <a:r>
              <a:rPr lang="en-US" dirty="0" smtClean="0"/>
              <a:t>317-685-6188</a:t>
            </a:r>
            <a:endParaRPr lang="en-US" dirty="0"/>
          </a:p>
        </p:txBody>
      </p:sp>
      <p:sp>
        <p:nvSpPr>
          <p:cNvPr id="3" name="Title 2"/>
          <p:cNvSpPr>
            <a:spLocks noGrp="1"/>
          </p:cNvSpPr>
          <p:nvPr>
            <p:ph type="title"/>
          </p:nvPr>
        </p:nvSpPr>
        <p:spPr/>
        <p:txBody>
          <a:bodyPr/>
          <a:lstStyle/>
          <a:p>
            <a:r>
              <a:rPr lang="en-US" dirty="0" smtClean="0"/>
              <a:t>Thank you!</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2723" y="2773681"/>
            <a:ext cx="3538584" cy="1739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83586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25040" y="1818640"/>
            <a:ext cx="6461760" cy="4188655"/>
          </a:xfrm>
        </p:spPr>
        <p:txBody>
          <a:bodyPr>
            <a:normAutofit lnSpcReduction="10000"/>
          </a:bodyPr>
          <a:lstStyle/>
          <a:p>
            <a:pPr marL="109728" indent="0">
              <a:buNone/>
            </a:pPr>
            <a:r>
              <a:rPr lang="en-US" sz="1600" dirty="0"/>
              <a:t>Sarah is an associate at Thompson &amp; Bowie, LLP where she practices admiralty and maritime law.  She has experience in matters involving vessel arrest, maritime liens, tugboats and pilots, marina claims, Jones Act and unseaworthiness claims, pleasure and personal watercraft liability, Coast Guard investigations, marine construction, maritime property subrogation, vessel construction contracts and claims, and marine insurance. She graduated from Bowdoin College, </a:t>
            </a:r>
            <a:r>
              <a:rPr lang="en-US" sz="1600" i="1" dirty="0"/>
              <a:t>cum laude</a:t>
            </a:r>
            <a:r>
              <a:rPr lang="en-US" sz="1600" dirty="0"/>
              <a:t>, with a B.A. in Government and Legal Studies and Russian, and earned her J.D. from the University of Maine School of Law. </a:t>
            </a:r>
            <a:r>
              <a:rPr lang="en-US" sz="1600" dirty="0" smtClean="0"/>
              <a:t>She currently </a:t>
            </a:r>
            <a:r>
              <a:rPr lang="en-US" sz="1600" dirty="0"/>
              <a:t>serves as Chair-Elect Designee to the American Bar Association TIPS Admiralty and Maritime Law Committee and previously served as a vice-chair to the committee. She is a member of the Maritime Law Association, Women’s International Shipping </a:t>
            </a:r>
            <a:r>
              <a:rPr lang="en-US" sz="1600"/>
              <a:t>and </a:t>
            </a:r>
            <a:r>
              <a:rPr lang="en-US" sz="1600" smtClean="0"/>
              <a:t>Trading </a:t>
            </a:r>
            <a:r>
              <a:rPr lang="en-US" sz="1600" dirty="0"/>
              <a:t>Association (WISTA), the Propeller Club of Portland, Maine, and the Edward Thaxter Gignoux Inn of Court</a:t>
            </a:r>
            <a:r>
              <a:rPr lang="en-US" sz="1600" dirty="0" smtClean="0"/>
              <a:t>.</a:t>
            </a:r>
            <a:endParaRPr lang="en-US" sz="1600" dirty="0"/>
          </a:p>
        </p:txBody>
      </p:sp>
      <p:sp>
        <p:nvSpPr>
          <p:cNvPr id="3" name="Title 2"/>
          <p:cNvSpPr>
            <a:spLocks noGrp="1"/>
          </p:cNvSpPr>
          <p:nvPr>
            <p:ph type="title"/>
          </p:nvPr>
        </p:nvSpPr>
        <p:spPr/>
        <p:txBody>
          <a:bodyPr>
            <a:normAutofit fontScale="90000"/>
          </a:bodyPr>
          <a:lstStyle/>
          <a:p>
            <a:r>
              <a:rPr lang="en-US" dirty="0" smtClean="0"/>
              <a:t>Sarah Gayer – Thompson &amp; Bowie</a:t>
            </a:r>
            <a:endParaRPr lang="en-US" dirty="0"/>
          </a:p>
        </p:txBody>
      </p:sp>
      <p:pic>
        <p:nvPicPr>
          <p:cNvPr id="5" name="Picture 4"/>
          <p:cNvPicPr/>
          <p:nvPr/>
        </p:nvPicPr>
        <p:blipFill>
          <a:blip r:embed="rId2"/>
          <a:stretch>
            <a:fillRect/>
          </a:stretch>
        </p:blipFill>
        <p:spPr>
          <a:xfrm>
            <a:off x="426720" y="2712085"/>
            <a:ext cx="1752600" cy="1555432"/>
          </a:xfrm>
          <a:prstGeom prst="rect">
            <a:avLst/>
          </a:prstGeom>
        </p:spPr>
      </p:pic>
    </p:spTree>
    <p:extLst>
      <p:ext uri="{BB962C8B-B14F-4D97-AF65-F5344CB8AC3E}">
        <p14:creationId xmlns:p14="http://schemas.microsoft.com/office/powerpoint/2010/main" val="1442377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U.S. is </a:t>
            </a:r>
            <a:r>
              <a:rPr lang="en-US" dirty="0"/>
              <a:t>a signatory of the four “pillars” of international maritime law:</a:t>
            </a:r>
          </a:p>
          <a:p>
            <a:pPr lvl="1"/>
            <a:r>
              <a:rPr lang="en-US" dirty="0" smtClean="0"/>
              <a:t>SOLAS;</a:t>
            </a:r>
          </a:p>
          <a:p>
            <a:pPr lvl="1"/>
            <a:r>
              <a:rPr lang="en-US" dirty="0" smtClean="0"/>
              <a:t>STCW Convention;</a:t>
            </a:r>
            <a:endParaRPr lang="en-US" dirty="0"/>
          </a:p>
          <a:p>
            <a:pPr lvl="1"/>
            <a:r>
              <a:rPr lang="en-US" dirty="0"/>
              <a:t>MARPOL; and</a:t>
            </a:r>
          </a:p>
          <a:p>
            <a:pPr lvl="1"/>
            <a:r>
              <a:rPr lang="en-US" dirty="0"/>
              <a:t>MLC 2006. </a:t>
            </a:r>
          </a:p>
          <a:p>
            <a:r>
              <a:rPr lang="en-US" dirty="0"/>
              <a:t>Listed in the first edition of the “White </a:t>
            </a:r>
            <a:r>
              <a:rPr lang="en-US" dirty="0" smtClean="0"/>
              <a:t>List” </a:t>
            </a:r>
          </a:p>
          <a:p>
            <a:r>
              <a:rPr lang="en-US" dirty="0"/>
              <a:t>N</a:t>
            </a:r>
            <a:r>
              <a:rPr lang="en-US" dirty="0" smtClean="0"/>
              <a:t>ot a member of any Port State Control Memorandum of Understanding (MOU)</a:t>
            </a:r>
          </a:p>
          <a:p>
            <a:r>
              <a:rPr lang="en-US" dirty="0" smtClean="0"/>
              <a:t>U.S. flagged vessels are at an economic disadvantage against countries lacking safeguards, such as the Seaman’s Act</a:t>
            </a:r>
            <a:endParaRPr lang="en-US" dirty="0"/>
          </a:p>
        </p:txBody>
      </p:sp>
      <p:sp>
        <p:nvSpPr>
          <p:cNvPr id="2" name="Title 1"/>
          <p:cNvSpPr>
            <a:spLocks noGrp="1"/>
          </p:cNvSpPr>
          <p:nvPr>
            <p:ph type="title"/>
          </p:nvPr>
        </p:nvSpPr>
        <p:spPr/>
        <p:txBody>
          <a:bodyPr>
            <a:normAutofit fontScale="90000"/>
          </a:bodyPr>
          <a:lstStyle/>
          <a:p>
            <a:r>
              <a:rPr lang="en-US" dirty="0" smtClean="0"/>
              <a:t>International Treatment – United States</a:t>
            </a:r>
            <a:endParaRPr lang="en-US" dirty="0"/>
          </a:p>
        </p:txBody>
      </p:sp>
    </p:spTree>
    <p:extLst>
      <p:ext uri="{BB962C8B-B14F-4D97-AF65-F5344CB8AC3E}">
        <p14:creationId xmlns:p14="http://schemas.microsoft.com/office/powerpoint/2010/main" val="40170759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9520" y="1869440"/>
            <a:ext cx="6177280" cy="4137855"/>
          </a:xfrm>
        </p:spPr>
        <p:txBody>
          <a:bodyPr>
            <a:normAutofit/>
          </a:bodyPr>
          <a:lstStyle/>
          <a:p>
            <a:pPr marL="109728" indent="0">
              <a:buNone/>
            </a:pPr>
            <a:r>
              <a:rPr lang="en-US" sz="1600" dirty="0" smtClean="0"/>
              <a:t>Carrol </a:t>
            </a:r>
            <a:r>
              <a:rPr lang="en-US" sz="1600" dirty="0"/>
              <a:t>Hand joined International Registries, Inc. in August 2011 as Assistant General Counsel, and was promoted to Associate General Counsel in August 2014. She graduated from Barnard College with a Bachelor of Arts, from the University of Windsor with a Master of Science in Environmental Science, and earned a Juris Doctor (J.D.) magna cum laude from Tulane University Law School. At Tulane, Ms. Hand was a managing editor of the Tulane Maritime Law Journal and a board member of the Tulane Maritime Law Society. She is a member of the American Bar Association, the New York State Bar, the District of Columbia Bar, the Virginia State Bar (as Corporate Counsel), the Women’s International Shipping and Trading Association (WISTA), and the Maritime Law Association of the United States.</a:t>
            </a:r>
          </a:p>
          <a:p>
            <a:endParaRPr lang="en-US" dirty="0"/>
          </a:p>
        </p:txBody>
      </p:sp>
      <p:sp>
        <p:nvSpPr>
          <p:cNvPr id="3" name="Title 2"/>
          <p:cNvSpPr>
            <a:spLocks noGrp="1"/>
          </p:cNvSpPr>
          <p:nvPr>
            <p:ph type="title"/>
          </p:nvPr>
        </p:nvSpPr>
        <p:spPr/>
        <p:txBody>
          <a:bodyPr>
            <a:normAutofit fontScale="90000"/>
          </a:bodyPr>
          <a:lstStyle/>
          <a:p>
            <a:r>
              <a:rPr lang="en-US" dirty="0" smtClean="0"/>
              <a:t>Carrol Hand </a:t>
            </a:r>
            <a:r>
              <a:rPr lang="en-US" dirty="0"/>
              <a:t>- International Registries, Inc. </a:t>
            </a:r>
          </a:p>
        </p:txBody>
      </p:sp>
      <p:pic>
        <p:nvPicPr>
          <p:cNvPr id="2050" name="Picture 2" descr="Carrol Hand"/>
          <p:cNvPicPr>
            <a:picLocks noChangeAspect="1" noChangeArrowheads="1"/>
          </p:cNvPicPr>
          <p:nvPr/>
        </p:nvPicPr>
        <p:blipFill rotWithShape="1">
          <a:blip r:embed="rId2">
            <a:extLst>
              <a:ext uri="{28A0092B-C50C-407E-A947-70E740481C1C}">
                <a14:useLocalDpi xmlns:a14="http://schemas.microsoft.com/office/drawing/2010/main" val="0"/>
              </a:ext>
            </a:extLst>
          </a:blip>
          <a:srcRect l="5339" t="5566" r="15643" b="18640"/>
          <a:stretch/>
        </p:blipFill>
        <p:spPr bwMode="auto">
          <a:xfrm>
            <a:off x="309561" y="2600960"/>
            <a:ext cx="2023114" cy="1940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8550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91873" y="1624765"/>
            <a:ext cx="6589058" cy="4274012"/>
          </a:xfrm>
        </p:spPr>
        <p:txBody>
          <a:bodyPr>
            <a:normAutofit fontScale="55000" lnSpcReduction="20000"/>
          </a:bodyPr>
          <a:lstStyle/>
          <a:p>
            <a:pPr marL="109728" indent="0">
              <a:buNone/>
            </a:pPr>
            <a:endParaRPr lang="en-US" sz="2900" dirty="0" smtClean="0"/>
          </a:p>
          <a:p>
            <a:pPr marL="109728" indent="0">
              <a:buNone/>
            </a:pPr>
            <a:r>
              <a:rPr lang="en-US" sz="2900" dirty="0" smtClean="0"/>
              <a:t>Bonnie </a:t>
            </a:r>
            <a:r>
              <a:rPr lang="en-US" sz="2900" dirty="0"/>
              <a:t>Huen is a Toronto maritime lawyer and associate at the law firm, Isaacs &amp; Company.  Since being called to the Ontario bar in 2009, Bonnie’s focus has been on maritime and admiralty law.  Bonnie represents all facets of the maritime industry which includes ship owners and their insurers, cargo owners and their insurers, participants in the ship supply industry, recreational marine insurers and marina operators. Bonnie has been involved in several admiralty trials, including </a:t>
            </a:r>
            <a:r>
              <a:rPr lang="en-US" sz="2900" i="1" dirty="0"/>
              <a:t>Feuiltault Solution Systems Inc. v. Zurich Canada</a:t>
            </a:r>
            <a:r>
              <a:rPr lang="en-US" sz="2900" dirty="0"/>
              <a:t>, a dispute regarding the interpretation of the insufficiency of packaging exclusion in an all-risks marine insurance policy, and </a:t>
            </a:r>
            <a:r>
              <a:rPr lang="en-US" sz="2900" i="1" dirty="0"/>
              <a:t>J.D. Irving, Limited v. Siemens Canada Limited</a:t>
            </a:r>
            <a:r>
              <a:rPr lang="en-US" sz="2900" dirty="0"/>
              <a:t>, the most recent limitation of liability trial in the Courts of Canada. Bonnie has been a director of WISTA Canada since December 2012. Bonnie is a member of the Marine Club, the Canadian Board of Marine Underwriters, the Canadian Maritime Law Association and the Canadian Transportation Lawyers Association. </a:t>
            </a:r>
          </a:p>
          <a:p>
            <a:endParaRPr lang="en-US" dirty="0"/>
          </a:p>
        </p:txBody>
      </p:sp>
      <p:sp>
        <p:nvSpPr>
          <p:cNvPr id="3" name="Title 2"/>
          <p:cNvSpPr>
            <a:spLocks noGrp="1"/>
          </p:cNvSpPr>
          <p:nvPr>
            <p:ph type="title"/>
          </p:nvPr>
        </p:nvSpPr>
        <p:spPr/>
        <p:txBody>
          <a:bodyPr>
            <a:normAutofit fontScale="90000"/>
          </a:bodyPr>
          <a:lstStyle/>
          <a:p>
            <a:pPr marL="0" indent="0"/>
            <a:r>
              <a:rPr lang="en-US" sz="4000" dirty="0"/>
              <a:t>Bonnie </a:t>
            </a:r>
            <a:r>
              <a:rPr lang="en-US" sz="4000" dirty="0" smtClean="0"/>
              <a:t>Huen - </a:t>
            </a:r>
            <a:r>
              <a:rPr lang="en-US" dirty="0" smtClean="0"/>
              <a:t>Isaacs </a:t>
            </a:r>
            <a:r>
              <a:rPr lang="en-US" dirty="0"/>
              <a:t>&amp; </a:t>
            </a:r>
            <a:r>
              <a:rPr lang="en-US" dirty="0" smtClean="0"/>
              <a:t>Company</a:t>
            </a:r>
            <a:endParaRPr lang="en-US" dirty="0"/>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43" r="4009"/>
          <a:stretch/>
        </p:blipFill>
        <p:spPr bwMode="auto">
          <a:xfrm>
            <a:off x="365759" y="2474542"/>
            <a:ext cx="1879601" cy="1665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74755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4247" y="1322577"/>
            <a:ext cx="6992471" cy="4525963"/>
          </a:xfrm>
        </p:spPr>
        <p:txBody>
          <a:bodyPr>
            <a:noAutofit/>
          </a:bodyPr>
          <a:lstStyle/>
          <a:p>
            <a:pPr marL="0" indent="0">
              <a:buNone/>
            </a:pPr>
            <a:endParaRPr lang="en-US" sz="1600" dirty="0" smtClean="0"/>
          </a:p>
          <a:p>
            <a:pPr marL="0" indent="0">
              <a:buNone/>
            </a:pPr>
            <a:r>
              <a:rPr lang="en-US" sz="1600" dirty="0" smtClean="0"/>
              <a:t>Stephanie Penninger </a:t>
            </a:r>
            <a:r>
              <a:rPr lang="en-US" sz="1600" dirty="0"/>
              <a:t>is an associate in the firm’s Litigation and Transportation &amp; Logistics Practice Groups and Chair of the firm’s Maritime Transportation Group. She focuses her practice on representing vessel and motor carriers, surface and ocean transportation intermediaries, national shippers, and water carriers in the domestic, non-contiguous trade lanes concerning transportation and logistics matters, including: providing counseling concerning maritime and admiralty law issues and regulatory compliance, handling maritime casualty matters, drafting ocean transportation service agreements and prosecuting and defending freight charge disputes and cargo claims for loss, damage or delay. Stephanie is </a:t>
            </a:r>
            <a:r>
              <a:rPr lang="en-US" sz="1600" dirty="0" smtClean="0"/>
              <a:t>the Diversity Vice-Chair of the </a:t>
            </a:r>
            <a:r>
              <a:rPr lang="en-US" sz="1600" dirty="0"/>
              <a:t>American Bar Association, Tort Trial &amp; Insurance Practice Section, Admiralty and Maritime Law Committee, and a member of the Maritime Law Association of the United </a:t>
            </a:r>
            <a:r>
              <a:rPr lang="en-US" sz="1600" dirty="0" smtClean="0"/>
              <a:t>States and the Transportation Lawyers Association.</a:t>
            </a:r>
            <a:endParaRPr lang="en-US" sz="1600" dirty="0"/>
          </a:p>
          <a:p>
            <a:pPr marL="0" indent="0">
              <a:buNone/>
            </a:pPr>
            <a:endParaRPr lang="en-US" sz="1900" dirty="0"/>
          </a:p>
        </p:txBody>
      </p:sp>
      <p:sp>
        <p:nvSpPr>
          <p:cNvPr id="3" name="Title 2"/>
          <p:cNvSpPr>
            <a:spLocks noGrp="1"/>
          </p:cNvSpPr>
          <p:nvPr>
            <p:ph type="title"/>
          </p:nvPr>
        </p:nvSpPr>
        <p:spPr/>
        <p:txBody>
          <a:bodyPr>
            <a:normAutofit/>
          </a:bodyPr>
          <a:lstStyle/>
          <a:p>
            <a:r>
              <a:rPr lang="en-US" dirty="0" smtClean="0"/>
              <a:t>Stephanie Penninger - Benesch</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4" y="2143760"/>
            <a:ext cx="1600200" cy="250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035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Signatory to Tokyo Memorandum of Understanding</a:t>
            </a:r>
          </a:p>
          <a:p>
            <a:r>
              <a:rPr lang="en-US" dirty="0" smtClean="0"/>
              <a:t>Not on black list or white list, since there were fewer than 30 inspections from 2012-2014 (low volume)</a:t>
            </a:r>
          </a:p>
          <a:p>
            <a:pPr lvl="1"/>
            <a:r>
              <a:rPr lang="en-US" dirty="0" smtClean="0"/>
              <a:t>0 detentions out of 1 inspection</a:t>
            </a:r>
            <a:endParaRPr lang="en-US" dirty="0"/>
          </a:p>
        </p:txBody>
      </p:sp>
      <p:sp>
        <p:nvSpPr>
          <p:cNvPr id="2" name="Title 1"/>
          <p:cNvSpPr>
            <a:spLocks noGrp="1"/>
          </p:cNvSpPr>
          <p:nvPr>
            <p:ph type="title"/>
          </p:nvPr>
        </p:nvSpPr>
        <p:spPr/>
        <p:txBody>
          <a:bodyPr>
            <a:normAutofit fontScale="90000"/>
          </a:bodyPr>
          <a:lstStyle/>
          <a:p>
            <a:r>
              <a:rPr lang="en-US" dirty="0" smtClean="0"/>
              <a:t>International Treatment - Canada</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0740" y="4080982"/>
            <a:ext cx="2688827" cy="2525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6897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39" y="1481332"/>
            <a:ext cx="8321041" cy="4634988"/>
          </a:xfrm>
        </p:spPr>
        <p:txBody>
          <a:bodyPr>
            <a:normAutofit fontScale="92500" lnSpcReduction="20000"/>
          </a:bodyPr>
          <a:lstStyle/>
          <a:p>
            <a:r>
              <a:rPr lang="en-US" sz="2600" dirty="0" smtClean="0"/>
              <a:t>Introduction to the Republic of Marshall Islands (“RMI”) flag</a:t>
            </a:r>
          </a:p>
          <a:p>
            <a:r>
              <a:rPr lang="en-US" sz="2600" dirty="0"/>
              <a:t>Highest </a:t>
            </a:r>
            <a:r>
              <a:rPr lang="en-US" sz="2600" dirty="0" smtClean="0"/>
              <a:t>international ratings</a:t>
            </a:r>
            <a:endParaRPr lang="en-US" sz="2600" dirty="0"/>
          </a:p>
          <a:p>
            <a:pPr lvl="1"/>
            <a:r>
              <a:rPr lang="en-US" sz="2600" dirty="0"/>
              <a:t>White lists for Paris and Tokyo Memorandums of Understanding</a:t>
            </a:r>
          </a:p>
          <a:p>
            <a:pPr lvl="1"/>
            <a:r>
              <a:rPr lang="en-US" sz="2600" dirty="0" smtClean="0"/>
              <a:t>11 </a:t>
            </a:r>
            <a:r>
              <a:rPr lang="en-US" sz="2600" dirty="0"/>
              <a:t>consecutive years on </a:t>
            </a:r>
            <a:r>
              <a:rPr lang="en-US" sz="2600" dirty="0" smtClean="0"/>
              <a:t>U.S. </a:t>
            </a:r>
            <a:r>
              <a:rPr lang="en-US" sz="2600" dirty="0"/>
              <a:t>Coast Guard’s Qualship 21 List</a:t>
            </a:r>
          </a:p>
          <a:p>
            <a:pPr lvl="1"/>
            <a:r>
              <a:rPr lang="en-US" sz="2600" dirty="0"/>
              <a:t>Meets flag criteria for a low risk ship under the Paris MoU’s New Inspection Regime</a:t>
            </a:r>
          </a:p>
          <a:p>
            <a:r>
              <a:rPr lang="en-US" sz="2600" dirty="0" smtClean="0"/>
              <a:t>International Representation</a:t>
            </a:r>
          </a:p>
          <a:p>
            <a:pPr lvl="1"/>
            <a:r>
              <a:rPr lang="en-US" sz="2600" dirty="0" smtClean="0"/>
              <a:t>IMO and ILO</a:t>
            </a:r>
          </a:p>
          <a:p>
            <a:r>
              <a:rPr lang="en-US" sz="2600" dirty="0" smtClean="0"/>
              <a:t>Signatory to and enforces all major international maritime conventions and instruments</a:t>
            </a:r>
          </a:p>
          <a:p>
            <a:endParaRPr lang="en-US" dirty="0"/>
          </a:p>
        </p:txBody>
      </p:sp>
      <p:sp>
        <p:nvSpPr>
          <p:cNvPr id="2" name="Title 1"/>
          <p:cNvSpPr>
            <a:spLocks noGrp="1"/>
          </p:cNvSpPr>
          <p:nvPr>
            <p:ph type="title"/>
          </p:nvPr>
        </p:nvSpPr>
        <p:spPr/>
        <p:txBody>
          <a:bodyPr/>
          <a:lstStyle/>
          <a:p>
            <a:r>
              <a:rPr lang="en-US" dirty="0" smtClean="0"/>
              <a:t>International Treatment – RMI</a:t>
            </a:r>
            <a:endParaRPr lang="en-US" dirty="0"/>
          </a:p>
        </p:txBody>
      </p:sp>
    </p:spTree>
    <p:extLst>
      <p:ext uri="{BB962C8B-B14F-4D97-AF65-F5344CB8AC3E}">
        <p14:creationId xmlns:p14="http://schemas.microsoft.com/office/powerpoint/2010/main" val="4075894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Panama is a signatory of the four “pillars” of international maritime law:</a:t>
            </a:r>
          </a:p>
          <a:p>
            <a:pPr lvl="1"/>
            <a:r>
              <a:rPr lang="en-US" dirty="0" smtClean="0"/>
              <a:t>STCW Convention;</a:t>
            </a:r>
          </a:p>
          <a:p>
            <a:pPr lvl="1"/>
            <a:r>
              <a:rPr lang="en-US" dirty="0" smtClean="0"/>
              <a:t>SOLAS;</a:t>
            </a:r>
          </a:p>
          <a:p>
            <a:pPr lvl="1"/>
            <a:r>
              <a:rPr lang="en-US" dirty="0" smtClean="0"/>
              <a:t>MARPOL; and</a:t>
            </a:r>
          </a:p>
          <a:p>
            <a:pPr lvl="1"/>
            <a:r>
              <a:rPr lang="en-US" dirty="0" smtClean="0"/>
              <a:t>MLC 2006. </a:t>
            </a:r>
          </a:p>
          <a:p>
            <a:r>
              <a:rPr lang="en-US" dirty="0" smtClean="0"/>
              <a:t>Listed in the first edition of the “White List,” identifying the flag states assessed to be properly implementing the revised STCW 95 Convention</a:t>
            </a:r>
            <a:endParaRPr lang="en-US" dirty="0"/>
          </a:p>
        </p:txBody>
      </p:sp>
      <p:sp>
        <p:nvSpPr>
          <p:cNvPr id="2" name="Title 1"/>
          <p:cNvSpPr>
            <a:spLocks noGrp="1"/>
          </p:cNvSpPr>
          <p:nvPr>
            <p:ph type="title"/>
          </p:nvPr>
        </p:nvSpPr>
        <p:spPr/>
        <p:txBody>
          <a:bodyPr>
            <a:normAutofit fontScale="90000"/>
          </a:bodyPr>
          <a:lstStyle/>
          <a:p>
            <a:r>
              <a:rPr lang="en-US" dirty="0" smtClean="0"/>
              <a:t>International Treatment - Panama</a:t>
            </a:r>
            <a:endParaRPr lang="en-US" dirty="0"/>
          </a:p>
        </p:txBody>
      </p:sp>
    </p:spTree>
    <p:extLst>
      <p:ext uri="{BB962C8B-B14F-4D97-AF65-F5344CB8AC3E}">
        <p14:creationId xmlns:p14="http://schemas.microsoft.com/office/powerpoint/2010/main" val="4015671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Fourth highest detainment percentage at 19.02% (78 detentions out of 410 inspections) </a:t>
            </a:r>
          </a:p>
          <a:p>
            <a:pPr lvl="0"/>
            <a:r>
              <a:rPr lang="en-CA" dirty="0"/>
              <a:t>Sits on 3</a:t>
            </a:r>
            <a:r>
              <a:rPr lang="en-CA" baseline="30000" dirty="0"/>
              <a:t>rd</a:t>
            </a:r>
            <a:r>
              <a:rPr lang="en-CA" dirty="0"/>
              <a:t> position of Tokyo MOU Black List for Detentions and Inspections from 2012-2014</a:t>
            </a:r>
            <a:endParaRPr lang="en-US" dirty="0"/>
          </a:p>
          <a:p>
            <a:r>
              <a:rPr lang="en-CA" dirty="0"/>
              <a:t>Black list categorization is one of several factors considered when assigning a ship risk profile which can have an effect on number of Port State Control inspections a particular vessel is subjected to</a:t>
            </a:r>
            <a:endParaRPr lang="en-US" dirty="0" smtClean="0"/>
          </a:p>
          <a:p>
            <a:endParaRPr lang="en-US" dirty="0"/>
          </a:p>
        </p:txBody>
      </p:sp>
      <p:sp>
        <p:nvSpPr>
          <p:cNvPr id="2" name="Title 1"/>
          <p:cNvSpPr>
            <a:spLocks noGrp="1"/>
          </p:cNvSpPr>
          <p:nvPr>
            <p:ph type="title"/>
          </p:nvPr>
        </p:nvSpPr>
        <p:spPr/>
        <p:txBody>
          <a:bodyPr>
            <a:normAutofit fontScale="90000"/>
          </a:bodyPr>
          <a:lstStyle/>
          <a:p>
            <a:r>
              <a:rPr lang="en-US" dirty="0" smtClean="0"/>
              <a:t>International Treatment - Mongolia</a:t>
            </a:r>
            <a:endParaRPr lang="en-US" dirty="0"/>
          </a:p>
        </p:txBody>
      </p:sp>
    </p:spTree>
    <p:extLst>
      <p:ext uri="{BB962C8B-B14F-4D97-AF65-F5344CB8AC3E}">
        <p14:creationId xmlns:p14="http://schemas.microsoft.com/office/powerpoint/2010/main" val="30255526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emplate>
  <TotalTime>1</TotalTime>
  <Words>3219</Words>
  <Application>Microsoft Office PowerPoint</Application>
  <PresentationFormat>Letter Paper (8.5x11 in)</PresentationFormat>
  <Paragraphs>345</Paragraphs>
  <Slides>52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Calibri</vt:lpstr>
      <vt:lpstr>Lucida Sans Unicode</vt:lpstr>
      <vt:lpstr>Verdana</vt:lpstr>
      <vt:lpstr>Wingdings</vt:lpstr>
      <vt:lpstr>Wingdings 2</vt:lpstr>
      <vt:lpstr>Wingdings 3</vt:lpstr>
      <vt:lpstr>Concourse</vt:lpstr>
      <vt:lpstr>Know the Ropes When Flagging Your Vessel</vt:lpstr>
      <vt:lpstr>Overview</vt:lpstr>
      <vt:lpstr>Introduction</vt:lpstr>
      <vt:lpstr>Taking the Right Tack</vt:lpstr>
      <vt:lpstr>International Treatment – United States</vt:lpstr>
      <vt:lpstr>International Treatment - Canada</vt:lpstr>
      <vt:lpstr>International Treatment – RMI</vt:lpstr>
      <vt:lpstr>International Treatment - Panama</vt:lpstr>
      <vt:lpstr>International Treatment - Mongolia</vt:lpstr>
      <vt:lpstr>Plain Sailing</vt:lpstr>
      <vt:lpstr>Qualifications for Registration – United States</vt:lpstr>
      <vt:lpstr>Qualifications for Registration – Canada</vt:lpstr>
      <vt:lpstr>Qualifications for Registration - RMI</vt:lpstr>
      <vt:lpstr>Qualifications for Registration - Panama</vt:lpstr>
      <vt:lpstr>Qualifications for Registration – Mongolia</vt:lpstr>
      <vt:lpstr>Get Underway</vt:lpstr>
      <vt:lpstr>Registration Fees – United States</vt:lpstr>
      <vt:lpstr>Registration Fees – Canada</vt:lpstr>
      <vt:lpstr>Registration Fees - RMI</vt:lpstr>
      <vt:lpstr>Registration Fees - Panama</vt:lpstr>
      <vt:lpstr>Registration Fees - Mongolia</vt:lpstr>
      <vt:lpstr>High and Dry</vt:lpstr>
      <vt:lpstr>Taxation – United States</vt:lpstr>
      <vt:lpstr>Taxation - Canada</vt:lpstr>
      <vt:lpstr>Taxation - RMI</vt:lpstr>
      <vt:lpstr>Taxation - Panama</vt:lpstr>
      <vt:lpstr>Taxation - Mongolia</vt:lpstr>
      <vt:lpstr>Between the Devil and the Deep Blue Sea</vt:lpstr>
      <vt:lpstr>Mortgaging Vessels &amp; Maritime Liens – United States</vt:lpstr>
      <vt:lpstr>Mortgaging Vessels &amp; Maritime Liens - Canada</vt:lpstr>
      <vt:lpstr>Mortgaging Vessels &amp; Maritime Liens - RMI</vt:lpstr>
      <vt:lpstr>Mortgaging Vessels &amp; Maritime Liens - Panama</vt:lpstr>
      <vt:lpstr>Mortgaging Vessels &amp; Maritime Liens - Mongolia</vt:lpstr>
      <vt:lpstr>Anchors Away</vt:lpstr>
      <vt:lpstr>Manning &amp; Safety Requirements – United States</vt:lpstr>
      <vt:lpstr>Manning &amp; Safety Requirements – Canada</vt:lpstr>
      <vt:lpstr>Manning &amp; Safety Requirements - RMI</vt:lpstr>
      <vt:lpstr>Manning &amp; Safety Requirements - Panama</vt:lpstr>
      <vt:lpstr>Manning &amp; Safety Requirements - Mongolia</vt:lpstr>
      <vt:lpstr>Close Quarters</vt:lpstr>
      <vt:lpstr>Labor and Operating Costs – United States</vt:lpstr>
      <vt:lpstr>Labour and Operating Costs - Canada</vt:lpstr>
      <vt:lpstr>Labour and Operating Costs - RMI</vt:lpstr>
      <vt:lpstr>Labour and Operating Costs - Panama</vt:lpstr>
      <vt:lpstr>Labour and Operating Costs - Mongolia</vt:lpstr>
      <vt:lpstr>When the Ship Comes In:</vt:lpstr>
      <vt:lpstr>Questions? </vt:lpstr>
      <vt:lpstr>Thank you!</vt:lpstr>
      <vt:lpstr>Sarah Gayer – Thompson &amp; Bowie</vt:lpstr>
      <vt:lpstr>Carrol Hand - International Registries, Inc. </vt:lpstr>
      <vt:lpstr>Bonnie Huen - Isaacs &amp; Company</vt:lpstr>
      <vt:lpstr>Stephanie Penninger - Benesch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 Hannath</dc:creator>
  <cp:lastModifiedBy>Cody Hannath</cp:lastModifiedBy>
  <cp:revision>2</cp:revision>
  <dcterms:created xsi:type="dcterms:W3CDTF">2016-03-22T12:27:18Z</dcterms:created>
  <dcterms:modified xsi:type="dcterms:W3CDTF">2016-03-28T19:57:11Z</dcterms:modified>
  <cp:version>0</cp:version>
</cp:coreProperties>
</file>