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0" r:id="rId1"/>
    <p:sldMasterId id="2147483696" r:id="rId2"/>
  </p:sldMasterIdLst>
  <p:notesMasterIdLst>
    <p:notesMasterId r:id="rId24"/>
  </p:notesMasterIdLst>
  <p:handoutMasterIdLst>
    <p:handoutMasterId r:id="rId25"/>
  </p:handoutMasterIdLst>
  <p:sldIdLst>
    <p:sldId id="256" r:id="rId3"/>
    <p:sldId id="259" r:id="rId4"/>
    <p:sldId id="304" r:id="rId5"/>
    <p:sldId id="299" r:id="rId6"/>
    <p:sldId id="303" r:id="rId7"/>
    <p:sldId id="261" r:id="rId8"/>
    <p:sldId id="298" r:id="rId9"/>
    <p:sldId id="305" r:id="rId10"/>
    <p:sldId id="266" r:id="rId11"/>
    <p:sldId id="301" r:id="rId12"/>
    <p:sldId id="297" r:id="rId13"/>
    <p:sldId id="270" r:id="rId14"/>
    <p:sldId id="280" r:id="rId15"/>
    <p:sldId id="275" r:id="rId16"/>
    <p:sldId id="274" r:id="rId17"/>
    <p:sldId id="283" r:id="rId18"/>
    <p:sldId id="287" r:id="rId19"/>
    <p:sldId id="289" r:id="rId20"/>
    <p:sldId id="291" r:id="rId21"/>
    <p:sldId id="295" r:id="rId22"/>
    <p:sldId id="306" r:id="rId23"/>
  </p:sldIdLst>
  <p:sldSz cx="9144000" cy="6858000" type="screen4x3"/>
  <p:notesSz cx="6858000" cy="9296400"/>
  <p:defaultTextStyle>
    <a:defPPr>
      <a:defRPr lang="en-US"/>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B3"/>
    <a:srgbClr val="7090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95" autoAdjust="0"/>
    <p:restoredTop sz="94649" autoAdjust="0"/>
  </p:normalViewPr>
  <p:slideViewPr>
    <p:cSldViewPr>
      <p:cViewPr varScale="1">
        <p:scale>
          <a:sx n="112" d="100"/>
          <a:sy n="112" d="100"/>
        </p:scale>
        <p:origin x="132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61443" name="Rectangle 3"/>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44" name="Rectangle 4"/>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61445" name="Rectangle 5"/>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D987517-99FF-4BAE-99E6-64EAC881EE84}" type="slidenum">
              <a:rPr lang="en-US"/>
              <a:pPr>
                <a:defRPr/>
              </a:pPr>
              <a:t>‹#›</a:t>
            </a:fld>
            <a:endParaRPr lang="en-US"/>
          </a:p>
        </p:txBody>
      </p:sp>
    </p:spTree>
    <p:extLst>
      <p:ext uri="{BB962C8B-B14F-4D97-AF65-F5344CB8AC3E}">
        <p14:creationId xmlns:p14="http://schemas.microsoft.com/office/powerpoint/2010/main" val="2833461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60419"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endParaRPr lang="en-US"/>
          </a:p>
        </p:txBody>
      </p:sp>
      <p:sp>
        <p:nvSpPr>
          <p:cNvPr id="60421" name="Rectangle 5"/>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60423" name="Rectangle 7"/>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F069208-E178-4B88-B7F7-6D111761F74F}" type="slidenum">
              <a:rPr lang="en-US"/>
              <a:pPr>
                <a:defRPr/>
              </a:pPr>
              <a:t>‹#›</a:t>
            </a:fld>
            <a:endParaRPr lang="en-US"/>
          </a:p>
        </p:txBody>
      </p:sp>
    </p:spTree>
    <p:extLst>
      <p:ext uri="{BB962C8B-B14F-4D97-AF65-F5344CB8AC3E}">
        <p14:creationId xmlns:p14="http://schemas.microsoft.com/office/powerpoint/2010/main" val="42034001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a:t>
            </a:fld>
            <a:endParaRPr lang="en-US"/>
          </a:p>
        </p:txBody>
      </p:sp>
    </p:spTree>
    <p:extLst>
      <p:ext uri="{BB962C8B-B14F-4D97-AF65-F5344CB8AC3E}">
        <p14:creationId xmlns:p14="http://schemas.microsoft.com/office/powerpoint/2010/main" val="2881154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13</a:t>
            </a:fld>
            <a:endParaRPr lang="en-US"/>
          </a:p>
        </p:txBody>
      </p:sp>
    </p:spTree>
    <p:extLst>
      <p:ext uri="{BB962C8B-B14F-4D97-AF65-F5344CB8AC3E}">
        <p14:creationId xmlns:p14="http://schemas.microsoft.com/office/powerpoint/2010/main" val="2528864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14</a:t>
            </a:fld>
            <a:endParaRPr lang="en-US"/>
          </a:p>
        </p:txBody>
      </p:sp>
    </p:spTree>
    <p:extLst>
      <p:ext uri="{BB962C8B-B14F-4D97-AF65-F5344CB8AC3E}">
        <p14:creationId xmlns:p14="http://schemas.microsoft.com/office/powerpoint/2010/main" val="1027469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15</a:t>
            </a:fld>
            <a:endParaRPr lang="en-US"/>
          </a:p>
        </p:txBody>
      </p:sp>
    </p:spTree>
    <p:extLst>
      <p:ext uri="{BB962C8B-B14F-4D97-AF65-F5344CB8AC3E}">
        <p14:creationId xmlns:p14="http://schemas.microsoft.com/office/powerpoint/2010/main" val="3949370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16</a:t>
            </a:fld>
            <a:endParaRPr lang="en-US"/>
          </a:p>
        </p:txBody>
      </p:sp>
    </p:spTree>
    <p:extLst>
      <p:ext uri="{BB962C8B-B14F-4D97-AF65-F5344CB8AC3E}">
        <p14:creationId xmlns:p14="http://schemas.microsoft.com/office/powerpoint/2010/main" val="1166019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17</a:t>
            </a:fld>
            <a:endParaRPr lang="en-US"/>
          </a:p>
        </p:txBody>
      </p:sp>
    </p:spTree>
    <p:extLst>
      <p:ext uri="{BB962C8B-B14F-4D97-AF65-F5344CB8AC3E}">
        <p14:creationId xmlns:p14="http://schemas.microsoft.com/office/powerpoint/2010/main" val="395198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18</a:t>
            </a:fld>
            <a:endParaRPr lang="en-US"/>
          </a:p>
        </p:txBody>
      </p:sp>
    </p:spTree>
    <p:extLst>
      <p:ext uri="{BB962C8B-B14F-4D97-AF65-F5344CB8AC3E}">
        <p14:creationId xmlns:p14="http://schemas.microsoft.com/office/powerpoint/2010/main" val="2107707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19</a:t>
            </a:fld>
            <a:endParaRPr lang="en-US"/>
          </a:p>
        </p:txBody>
      </p:sp>
    </p:spTree>
    <p:extLst>
      <p:ext uri="{BB962C8B-B14F-4D97-AF65-F5344CB8AC3E}">
        <p14:creationId xmlns:p14="http://schemas.microsoft.com/office/powerpoint/2010/main" val="3397045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20</a:t>
            </a:fld>
            <a:endParaRPr lang="en-US"/>
          </a:p>
        </p:txBody>
      </p:sp>
    </p:spTree>
    <p:extLst>
      <p:ext uri="{BB962C8B-B14F-4D97-AF65-F5344CB8AC3E}">
        <p14:creationId xmlns:p14="http://schemas.microsoft.com/office/powerpoint/2010/main" val="154665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2</a:t>
            </a:fld>
            <a:endParaRPr lang="en-US"/>
          </a:p>
        </p:txBody>
      </p:sp>
    </p:spTree>
    <p:extLst>
      <p:ext uri="{BB962C8B-B14F-4D97-AF65-F5344CB8AC3E}">
        <p14:creationId xmlns:p14="http://schemas.microsoft.com/office/powerpoint/2010/main" val="199425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4</a:t>
            </a:fld>
            <a:endParaRPr lang="en-US"/>
          </a:p>
        </p:txBody>
      </p:sp>
    </p:spTree>
    <p:extLst>
      <p:ext uri="{BB962C8B-B14F-4D97-AF65-F5344CB8AC3E}">
        <p14:creationId xmlns:p14="http://schemas.microsoft.com/office/powerpoint/2010/main" val="1273777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6</a:t>
            </a:fld>
            <a:endParaRPr lang="en-US"/>
          </a:p>
        </p:txBody>
      </p:sp>
    </p:spTree>
    <p:extLst>
      <p:ext uri="{BB962C8B-B14F-4D97-AF65-F5344CB8AC3E}">
        <p14:creationId xmlns:p14="http://schemas.microsoft.com/office/powerpoint/2010/main" val="561846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7</a:t>
            </a:fld>
            <a:endParaRPr lang="en-US"/>
          </a:p>
        </p:txBody>
      </p:sp>
    </p:spTree>
    <p:extLst>
      <p:ext uri="{BB962C8B-B14F-4D97-AF65-F5344CB8AC3E}">
        <p14:creationId xmlns:p14="http://schemas.microsoft.com/office/powerpoint/2010/main" val="2224037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9</a:t>
            </a:fld>
            <a:endParaRPr lang="en-US"/>
          </a:p>
        </p:txBody>
      </p:sp>
    </p:spTree>
    <p:extLst>
      <p:ext uri="{BB962C8B-B14F-4D97-AF65-F5344CB8AC3E}">
        <p14:creationId xmlns:p14="http://schemas.microsoft.com/office/powerpoint/2010/main" val="60524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10</a:t>
            </a:fld>
            <a:endParaRPr lang="en-US"/>
          </a:p>
        </p:txBody>
      </p:sp>
    </p:spTree>
    <p:extLst>
      <p:ext uri="{BB962C8B-B14F-4D97-AF65-F5344CB8AC3E}">
        <p14:creationId xmlns:p14="http://schemas.microsoft.com/office/powerpoint/2010/main" val="1820144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11</a:t>
            </a:fld>
            <a:endParaRPr lang="en-US"/>
          </a:p>
        </p:txBody>
      </p:sp>
    </p:spTree>
    <p:extLst>
      <p:ext uri="{BB962C8B-B14F-4D97-AF65-F5344CB8AC3E}">
        <p14:creationId xmlns:p14="http://schemas.microsoft.com/office/powerpoint/2010/main" val="2186692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F069208-E178-4B88-B7F7-6D111761F74F}" type="slidenum">
              <a:rPr lang="en-US" smtClean="0"/>
              <a:pPr>
                <a:defRPr/>
              </a:pPr>
              <a:t>12</a:t>
            </a:fld>
            <a:endParaRPr lang="en-US"/>
          </a:p>
        </p:txBody>
      </p:sp>
    </p:spTree>
    <p:extLst>
      <p:ext uri="{BB962C8B-B14F-4D97-AF65-F5344CB8AC3E}">
        <p14:creationId xmlns:p14="http://schemas.microsoft.com/office/powerpoint/2010/main" val="115973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95489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655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8549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0043FE-25D1-4F94-93DA-65031508CBAB}"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0043FE-25D1-4F94-93DA-65031508CBAB}"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043FE-25D1-4F94-93DA-65031508CBAB}"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0043FE-25D1-4F94-93DA-65031508CBAB}"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0043FE-25D1-4F94-93DA-65031508CBAB}" type="datetimeFigureOut">
              <a:rPr lang="en-US" smtClean="0"/>
              <a:pPr/>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0043FE-25D1-4F94-93DA-65031508CBAB}" type="datetimeFigureOut">
              <a:rPr lang="en-US" smtClean="0"/>
              <a:pPr/>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043FE-25D1-4F94-93DA-65031508CBAB}" type="datetimeFigureOut">
              <a:rPr lang="en-US" smtClean="0"/>
              <a:pPr/>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0043FE-25D1-4F94-93DA-65031508CBAB}"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4069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0043FE-25D1-4F94-93DA-65031508CBAB}"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0043FE-25D1-4F94-93DA-65031508CBAB}"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0043FE-25D1-4F94-93DA-65031508CBAB}"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3192D-F7E3-4234-A018-24A315C556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6538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148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2650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25249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798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8250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98091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043FE-25D1-4F94-93DA-65031508CBAB}" type="datetimeFigureOut">
              <a:rPr lang="en-US" smtClean="0"/>
              <a:pPr/>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3192D-F7E3-4234-A018-24A315C556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6858000" y="64008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eaLnBrk="0" hangingPunct="0">
              <a:defRPr sz="1400">
                <a:solidFill>
                  <a:schemeClr val="tx1"/>
                </a:solidFill>
                <a:latin typeface="Arial" charset="0"/>
                <a:cs typeface="Arial" charset="0"/>
              </a:defRPr>
            </a:lvl1pPr>
            <a:lvl2pPr marL="742950" indent="-285750" algn="ctr" eaLnBrk="0" hangingPunct="0">
              <a:defRPr sz="1400">
                <a:solidFill>
                  <a:schemeClr val="tx1"/>
                </a:solidFill>
                <a:latin typeface="Arial" charset="0"/>
                <a:cs typeface="Arial" charset="0"/>
              </a:defRPr>
            </a:lvl2pPr>
            <a:lvl3pPr marL="1143000" indent="-228600" algn="ctr" eaLnBrk="0" hangingPunct="0">
              <a:defRPr sz="1400">
                <a:solidFill>
                  <a:schemeClr val="tx1"/>
                </a:solidFill>
                <a:latin typeface="Arial" charset="0"/>
                <a:cs typeface="Arial" charset="0"/>
              </a:defRPr>
            </a:lvl3pPr>
            <a:lvl4pPr marL="1600200" indent="-228600" algn="ctr" eaLnBrk="0" hangingPunct="0">
              <a:defRPr sz="1400">
                <a:solidFill>
                  <a:schemeClr val="tx1"/>
                </a:solidFill>
                <a:latin typeface="Arial" charset="0"/>
                <a:cs typeface="Arial" charset="0"/>
              </a:defRPr>
            </a:lvl4pPr>
            <a:lvl5pPr marL="2057400" indent="-228600" algn="ctr" eaLnBrk="0" hangingPunct="0">
              <a:defRPr sz="1400">
                <a:solidFill>
                  <a:schemeClr val="tx1"/>
                </a:solidFill>
                <a:latin typeface="Arial" charset="0"/>
                <a:cs typeface="Arial" charset="0"/>
              </a:defRPr>
            </a:lvl5pPr>
            <a:lvl6pPr marL="2514600" indent="-228600" algn="ctr" eaLnBrk="0" fontAlgn="base" hangingPunct="0">
              <a:spcBef>
                <a:spcPct val="0"/>
              </a:spcBef>
              <a:spcAft>
                <a:spcPct val="0"/>
              </a:spcAft>
              <a:defRPr sz="1400">
                <a:solidFill>
                  <a:schemeClr val="tx1"/>
                </a:solidFill>
                <a:latin typeface="Arial" charset="0"/>
                <a:cs typeface="Arial" charset="0"/>
              </a:defRPr>
            </a:lvl6pPr>
            <a:lvl7pPr marL="2971800" indent="-228600" algn="ctr" eaLnBrk="0" fontAlgn="base" hangingPunct="0">
              <a:spcBef>
                <a:spcPct val="0"/>
              </a:spcBef>
              <a:spcAft>
                <a:spcPct val="0"/>
              </a:spcAft>
              <a:defRPr sz="1400">
                <a:solidFill>
                  <a:schemeClr val="tx1"/>
                </a:solidFill>
                <a:latin typeface="Arial" charset="0"/>
                <a:cs typeface="Arial" charset="0"/>
              </a:defRPr>
            </a:lvl7pPr>
            <a:lvl8pPr marL="3429000" indent="-228600" algn="ctr" eaLnBrk="0" fontAlgn="base" hangingPunct="0">
              <a:spcBef>
                <a:spcPct val="0"/>
              </a:spcBef>
              <a:spcAft>
                <a:spcPct val="0"/>
              </a:spcAft>
              <a:defRPr sz="1400">
                <a:solidFill>
                  <a:schemeClr val="tx1"/>
                </a:solidFill>
                <a:latin typeface="Arial" charset="0"/>
                <a:cs typeface="Arial" charset="0"/>
              </a:defRPr>
            </a:lvl8pPr>
            <a:lvl9pPr marL="3886200" indent="-228600" algn="ctr" eaLnBrk="0" fontAlgn="base" hangingPunct="0">
              <a:spcBef>
                <a:spcPct val="0"/>
              </a:spcBef>
              <a:spcAft>
                <a:spcPct val="0"/>
              </a:spcAft>
              <a:defRPr sz="1400">
                <a:solidFill>
                  <a:schemeClr val="tx1"/>
                </a:solidFill>
                <a:latin typeface="Arial" charset="0"/>
                <a:cs typeface="Arial" charset="0"/>
              </a:defRPr>
            </a:lvl9pPr>
          </a:lstStyle>
          <a:p>
            <a:pPr eaLnBrk="1" hangingPunct="1">
              <a:spcBef>
                <a:spcPct val="50000"/>
              </a:spcBef>
            </a:pPr>
            <a:r>
              <a:rPr lang="en-US" dirty="0" smtClean="0"/>
              <a:t>June 7, 2013</a:t>
            </a:r>
            <a:endParaRPr lang="en-US" dirty="0"/>
          </a:p>
        </p:txBody>
      </p:sp>
      <p:sp>
        <p:nvSpPr>
          <p:cNvPr id="3075" name="Rectangle 6"/>
          <p:cNvSpPr>
            <a:spLocks noGrp="1" noChangeArrowheads="1"/>
          </p:cNvSpPr>
          <p:nvPr>
            <p:ph type="title"/>
          </p:nvPr>
        </p:nvSpPr>
        <p:spPr/>
        <p:txBody>
          <a:bodyPr>
            <a:noAutofit/>
          </a:bodyPr>
          <a:lstStyle/>
          <a:p>
            <a:r>
              <a:rPr lang="en-US" sz="2400" dirty="0" smtClean="0"/>
              <a:t>Maritime Law &amp; the Marina Operator</a:t>
            </a:r>
          </a:p>
        </p:txBody>
      </p:sp>
      <p:sp>
        <p:nvSpPr>
          <p:cNvPr id="3076" name="Rectangle 7"/>
          <p:cNvSpPr>
            <a:spLocks noGrp="1" noChangeArrowheads="1"/>
          </p:cNvSpPr>
          <p:nvPr>
            <p:ph type="body" sz="half" idx="2"/>
          </p:nvPr>
        </p:nvSpPr>
        <p:spPr/>
        <p:txBody>
          <a:bodyPr>
            <a:noAutofit/>
          </a:bodyPr>
          <a:lstStyle/>
          <a:p>
            <a:r>
              <a:rPr lang="en-US" sz="1600" dirty="0" smtClean="0"/>
              <a:t>Shelley Chapelski, Bull, </a:t>
            </a:r>
            <a:r>
              <a:rPr lang="en-US" sz="1600" dirty="0" err="1" smtClean="0"/>
              <a:t>Housser</a:t>
            </a:r>
            <a:r>
              <a:rPr lang="en-US" sz="1600" dirty="0" smtClean="0"/>
              <a:t> &amp; Tupper LLP</a:t>
            </a:r>
          </a:p>
          <a:p>
            <a:r>
              <a:rPr lang="en-US" sz="1600" dirty="0" smtClean="0"/>
              <a:t>Arie Odinocki, Isaacs &amp; Co.</a:t>
            </a:r>
            <a:br>
              <a:rPr lang="en-US" sz="1600" dirty="0" smtClean="0"/>
            </a:br>
            <a:r>
              <a:rPr lang="en-US" sz="1600" dirty="0" smtClean="0"/>
              <a:t>Canadian Maritime Law Association</a:t>
            </a:r>
          </a:p>
        </p:txBody>
      </p:sp>
      <p:pic>
        <p:nvPicPr>
          <p:cNvPr id="50180" name="Picture 4" descr="http://www.insurancejournal.com/wp-content/uploads/2013/01/sandy-boat-losses.jpg"/>
          <p:cNvPicPr>
            <a:picLocks noGrp="1" noChangeAspect="1" noChangeArrowheads="1"/>
          </p:cNvPicPr>
          <p:nvPr>
            <p:ph type="pic" idx="1"/>
          </p:nvPr>
        </p:nvPicPr>
        <p:blipFill>
          <a:blip r:embed="rId3" cstate="print"/>
          <a:srcRect l="2487" r="2487"/>
          <a:stretch>
            <a:fillRect/>
          </a:stretch>
        </p:blipFill>
        <p:spPr bwMode="auto">
          <a:xfrm>
            <a:off x="1143000" y="612775"/>
            <a:ext cx="6934200" cy="41878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Winterization and Storage</a:t>
            </a:r>
            <a:endParaRPr lang="en-US" dirty="0"/>
          </a:p>
        </p:txBody>
      </p:sp>
      <p:sp>
        <p:nvSpPr>
          <p:cNvPr id="3" name="Content Placeholder 2"/>
          <p:cNvSpPr>
            <a:spLocks noGrp="1"/>
          </p:cNvSpPr>
          <p:nvPr>
            <p:ph idx="1"/>
          </p:nvPr>
        </p:nvSpPr>
        <p:spPr/>
        <p:txBody>
          <a:bodyPr>
            <a:normAutofit fontScale="77500" lnSpcReduction="20000"/>
          </a:bodyPr>
          <a:lstStyle/>
          <a:p>
            <a:pPr lvl="0">
              <a:buNone/>
            </a:pPr>
            <a:r>
              <a:rPr lang="en-US" b="1" dirty="0" smtClean="0"/>
              <a:t>Damage/theft of boats stored at marinas</a:t>
            </a:r>
          </a:p>
          <a:p>
            <a:pPr lvl="0"/>
            <a:endParaRPr lang="en-US" dirty="0" smtClean="0"/>
          </a:p>
          <a:p>
            <a:pPr lvl="0"/>
            <a:r>
              <a:rPr lang="en-US" dirty="0" smtClean="0"/>
              <a:t>Marinas as </a:t>
            </a:r>
            <a:r>
              <a:rPr lang="en-US" dirty="0" err="1" smtClean="0"/>
              <a:t>bailees</a:t>
            </a:r>
            <a:r>
              <a:rPr lang="en-US" dirty="0" smtClean="0"/>
              <a:t> for reward have a legal duty to exercise the same standard of care and diligence toward the boats as reasonable and prudent owners would have. </a:t>
            </a:r>
          </a:p>
          <a:p>
            <a:pPr lvl="0"/>
            <a:endParaRPr lang="en-US" dirty="0" smtClean="0"/>
          </a:p>
          <a:p>
            <a:pPr lvl="0"/>
            <a:r>
              <a:rPr lang="en-US" dirty="0" smtClean="0"/>
              <a:t>However, </a:t>
            </a:r>
            <a:r>
              <a:rPr lang="en-US" dirty="0" err="1" smtClean="0"/>
              <a:t>bailee’s</a:t>
            </a:r>
            <a:r>
              <a:rPr lang="en-US" dirty="0" smtClean="0"/>
              <a:t> liability is not absolute:</a:t>
            </a:r>
          </a:p>
          <a:p>
            <a:pPr lvl="1"/>
            <a:r>
              <a:rPr lang="en-US" dirty="0" smtClean="0"/>
              <a:t>Marinas are not liable for accidental fires:  </a:t>
            </a:r>
            <a:r>
              <a:rPr lang="en-US" i="1" dirty="0" smtClean="0"/>
              <a:t>Neff v. St. </a:t>
            </a:r>
            <a:r>
              <a:rPr lang="en-US" i="1" dirty="0" err="1" smtClean="0"/>
              <a:t>Catherines</a:t>
            </a:r>
            <a:r>
              <a:rPr lang="en-US" i="1" dirty="0" smtClean="0"/>
              <a:t> Marina</a:t>
            </a:r>
            <a:endParaRPr lang="en-US" dirty="0" smtClean="0"/>
          </a:p>
          <a:p>
            <a:pPr lvl="1"/>
            <a:r>
              <a:rPr lang="en-US" dirty="0" smtClean="0"/>
              <a:t>Where cause of the fire is unknown or unexplained, there is no yardstick against which to measure the </a:t>
            </a:r>
            <a:r>
              <a:rPr lang="en-US" dirty="0" err="1" smtClean="0"/>
              <a:t>bailee’s</a:t>
            </a:r>
            <a:r>
              <a:rPr lang="en-US" dirty="0" smtClean="0"/>
              <a:t> conduct</a:t>
            </a:r>
          </a:p>
          <a:p>
            <a:endParaRPr lang="en-US" dirty="0"/>
          </a:p>
        </p:txBody>
      </p:sp>
    </p:spTree>
    <p:extLst>
      <p:ext uri="{BB962C8B-B14F-4D97-AF65-F5344CB8AC3E}">
        <p14:creationId xmlns:p14="http://schemas.microsoft.com/office/powerpoint/2010/main" val="31354491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Maritime Law &amp; the Marina Operator</a:t>
            </a:r>
          </a:p>
        </p:txBody>
      </p:sp>
      <p:sp>
        <p:nvSpPr>
          <p:cNvPr id="3" name="Content Placeholder 2"/>
          <p:cNvSpPr>
            <a:spLocks noGrp="1"/>
          </p:cNvSpPr>
          <p:nvPr>
            <p:ph idx="1"/>
          </p:nvPr>
        </p:nvSpPr>
        <p:spPr/>
        <p:txBody>
          <a:bodyPr>
            <a:normAutofit fontScale="77500" lnSpcReduction="20000"/>
          </a:bodyPr>
          <a:lstStyle/>
          <a:p>
            <a:pPr marL="0" indent="0">
              <a:buNone/>
              <a:tabLst>
                <a:tab pos="461963" algn="l"/>
              </a:tabLst>
            </a:pPr>
            <a:r>
              <a:rPr lang="en-CA" b="1" dirty="0" smtClean="0"/>
              <a:t>Getting </a:t>
            </a:r>
            <a:r>
              <a:rPr lang="en-CA" b="1" dirty="0"/>
              <a:t>Rid of Difficult Customers</a:t>
            </a:r>
          </a:p>
          <a:p>
            <a:pPr marL="0" indent="0">
              <a:buNone/>
            </a:pPr>
            <a:endParaRPr lang="en-CA" dirty="0"/>
          </a:p>
          <a:p>
            <a:r>
              <a:rPr lang="en-CA" dirty="0"/>
              <a:t>Need a stick and a carrot.  Explain that if person and boat leave by X date, and </a:t>
            </a:r>
            <a:r>
              <a:rPr lang="en-CA" u="sng" dirty="0"/>
              <a:t>agree not to return without advance written permission,</a:t>
            </a:r>
            <a:r>
              <a:rPr lang="en-CA" dirty="0"/>
              <a:t> then marina will waive $XX of past due </a:t>
            </a:r>
            <a:r>
              <a:rPr lang="en-CA" dirty="0" smtClean="0"/>
              <a:t>moorage</a:t>
            </a:r>
          </a:p>
          <a:p>
            <a:pPr marL="0" indent="0">
              <a:buNone/>
              <a:tabLst>
                <a:tab pos="461963" algn="l"/>
              </a:tabLst>
            </a:pPr>
            <a:endParaRPr lang="en-CA" b="1" dirty="0" smtClean="0"/>
          </a:p>
          <a:p>
            <a:pPr marL="0" indent="0">
              <a:buNone/>
              <a:tabLst>
                <a:tab pos="461963" algn="l"/>
              </a:tabLst>
            </a:pPr>
            <a:r>
              <a:rPr lang="en-CA" b="1" dirty="0" smtClean="0"/>
              <a:t>“Catch”</a:t>
            </a:r>
            <a:endParaRPr lang="en-CA" b="1" dirty="0"/>
          </a:p>
          <a:p>
            <a:r>
              <a:rPr lang="en-CA" dirty="0"/>
              <a:t>becomes a bailee – and liable to care for the boat as if it was the owner.</a:t>
            </a:r>
          </a:p>
          <a:p>
            <a:r>
              <a:rPr lang="en-CA" dirty="0"/>
              <a:t>marina will have to pay the removal, storage and insurance costs until the debtor pays up (if ever).</a:t>
            </a:r>
          </a:p>
          <a:p>
            <a:endParaRPr lang="en-CA" dirty="0"/>
          </a:p>
          <a:p>
            <a:endParaRPr lang="en-US" dirty="0"/>
          </a:p>
        </p:txBody>
      </p:sp>
    </p:spTree>
    <p:extLst>
      <p:ext uri="{BB962C8B-B14F-4D97-AF65-F5344CB8AC3E}">
        <p14:creationId xmlns:p14="http://schemas.microsoft.com/office/powerpoint/2010/main" val="3771071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0000" lnSpcReduction="20000"/>
          </a:bodyPr>
          <a:lstStyle/>
          <a:p>
            <a:pPr marL="0" indent="0">
              <a:buNone/>
              <a:tabLst>
                <a:tab pos="461963" algn="l"/>
              </a:tabLst>
            </a:pPr>
            <a:r>
              <a:rPr lang="en-CA" b="1" dirty="0" smtClean="0"/>
              <a:t>“Release”</a:t>
            </a:r>
            <a:endParaRPr lang="en-CA" b="1" dirty="0"/>
          </a:p>
          <a:p>
            <a:r>
              <a:rPr lang="en-CA" dirty="0"/>
              <a:t>The marina releases the mooring lines on the boat and lets it drift </a:t>
            </a:r>
            <a:r>
              <a:rPr lang="en-CA" dirty="0" smtClean="0"/>
              <a:t>free.</a:t>
            </a:r>
          </a:p>
          <a:p>
            <a:r>
              <a:rPr lang="en-CA" dirty="0" smtClean="0"/>
              <a:t>marina </a:t>
            </a:r>
            <a:r>
              <a:rPr lang="en-CA" dirty="0"/>
              <a:t>will be liable for any </a:t>
            </a:r>
            <a:r>
              <a:rPr lang="en-CA" dirty="0" smtClean="0"/>
              <a:t>damage</a:t>
            </a:r>
          </a:p>
          <a:p>
            <a:endParaRPr lang="en-CA" dirty="0"/>
          </a:p>
          <a:p>
            <a:pPr marL="0" indent="0">
              <a:buNone/>
              <a:tabLst>
                <a:tab pos="461963" algn="l"/>
              </a:tabLst>
            </a:pPr>
            <a:r>
              <a:rPr lang="en-CA" b="1" dirty="0" smtClean="0"/>
              <a:t>“Barbed Hooks”</a:t>
            </a:r>
          </a:p>
          <a:p>
            <a:pPr marL="0" indent="0">
              <a:buNone/>
              <a:tabLst>
                <a:tab pos="461963" algn="l"/>
              </a:tabLst>
            </a:pPr>
            <a:endParaRPr lang="en-CA" b="1" dirty="0"/>
          </a:p>
          <a:p>
            <a:r>
              <a:rPr lang="en-CA" dirty="0" smtClean="0"/>
              <a:t>mandatory </a:t>
            </a:r>
            <a:r>
              <a:rPr lang="en-CA" dirty="0"/>
              <a:t>injunction order from the Court to have the vessel removed by the vessel’s owner and sold or destroyed if the owner refuses to do so</a:t>
            </a:r>
            <a:r>
              <a:rPr lang="en-CA" dirty="0" smtClean="0"/>
              <a:t>.</a:t>
            </a:r>
          </a:p>
          <a:p>
            <a:r>
              <a:rPr lang="en-CA" dirty="0" smtClean="0"/>
              <a:t>minimum </a:t>
            </a:r>
            <a:r>
              <a:rPr lang="en-CA" dirty="0"/>
              <a:t>of three months – more likely six to nine months </a:t>
            </a:r>
            <a:r>
              <a:rPr lang="en-CA" dirty="0" smtClean="0"/>
              <a:t>or more</a:t>
            </a:r>
          </a:p>
          <a:p>
            <a:r>
              <a:rPr lang="en-CA" dirty="0" smtClean="0"/>
              <a:t>will </a:t>
            </a:r>
            <a:r>
              <a:rPr lang="en-CA" dirty="0"/>
              <a:t>cost $15,000 to $25,000</a:t>
            </a:r>
            <a:r>
              <a:rPr lang="en-CA" dirty="0" smtClean="0"/>
              <a:t>++</a:t>
            </a:r>
            <a:endParaRPr lang="en-CA" dirty="0"/>
          </a:p>
          <a:p>
            <a:endParaRPr lang="en-CA" dirty="0"/>
          </a:p>
          <a:p>
            <a:endParaRPr lang="en-US" dirty="0" smtClean="0"/>
          </a:p>
        </p:txBody>
      </p:sp>
    </p:spTree>
    <p:extLst>
      <p:ext uri="{BB962C8B-B14F-4D97-AF65-F5344CB8AC3E}">
        <p14:creationId xmlns:p14="http://schemas.microsoft.com/office/powerpoint/2010/main" val="410992857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7500" lnSpcReduction="20000"/>
          </a:bodyPr>
          <a:lstStyle/>
          <a:p>
            <a:pPr marL="0" indent="0">
              <a:buNone/>
            </a:pPr>
            <a:r>
              <a:rPr lang="en-CA" b="1" dirty="0" smtClean="0"/>
              <a:t>Court Eviction Order</a:t>
            </a:r>
          </a:p>
          <a:p>
            <a:pPr marL="0" indent="0">
              <a:buNone/>
            </a:pPr>
            <a:endParaRPr lang="en-CA" dirty="0"/>
          </a:p>
          <a:p>
            <a:r>
              <a:rPr lang="en-CA" dirty="0" smtClean="0"/>
              <a:t>Courts loathe </a:t>
            </a:r>
            <a:r>
              <a:rPr lang="en-CA" dirty="0"/>
              <a:t>to grant interlocutory mandatory injunctions over matters that just involve unpaid debts, even when the claim amounts to trespass by the boat owner over the premises of a privately owned marina.</a:t>
            </a:r>
          </a:p>
          <a:p>
            <a:pPr marL="0" indent="0">
              <a:buNone/>
            </a:pPr>
            <a:endParaRPr lang="en-CA" dirty="0"/>
          </a:p>
          <a:p>
            <a:r>
              <a:rPr lang="en-CA" dirty="0"/>
              <a:t>Approach it from a safety aspect – what must the marina do to ensure that its customers are safe, that the environment is preserved and that the employees have a harassment free work place?  Draft the affidavits in support of these objectives to make a compelling case for an interlocutory injunction.</a:t>
            </a:r>
          </a:p>
        </p:txBody>
      </p:sp>
    </p:spTree>
    <p:extLst>
      <p:ext uri="{BB962C8B-B14F-4D97-AF65-F5344CB8AC3E}">
        <p14:creationId xmlns:p14="http://schemas.microsoft.com/office/powerpoint/2010/main" val="201637607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0000" lnSpcReduction="20000"/>
          </a:bodyPr>
          <a:lstStyle/>
          <a:p>
            <a:pPr marL="0" indent="0">
              <a:buNone/>
            </a:pPr>
            <a:r>
              <a:rPr lang="en-CA" b="1" dirty="0" smtClean="0"/>
              <a:t>6.	Collection </a:t>
            </a:r>
            <a:r>
              <a:rPr lang="en-CA" b="1" dirty="0"/>
              <a:t>Issues/Abandoned &amp; Derelict Vessels</a:t>
            </a:r>
          </a:p>
          <a:p>
            <a:pPr marL="0" indent="0">
              <a:buNone/>
            </a:pPr>
            <a:endParaRPr lang="en-CA" b="1" dirty="0" smtClean="0"/>
          </a:p>
          <a:p>
            <a:pPr marL="0" indent="0">
              <a:buNone/>
            </a:pPr>
            <a:r>
              <a:rPr lang="en-CA" b="1" dirty="0" smtClean="0"/>
              <a:t>Why </a:t>
            </a:r>
            <a:r>
              <a:rPr lang="en-CA" b="1" dirty="0"/>
              <a:t>Does it Matter Whether a Vessel is Licensed or Registered?</a:t>
            </a:r>
          </a:p>
          <a:p>
            <a:pPr marL="0" indent="0">
              <a:buNone/>
            </a:pPr>
            <a:endParaRPr lang="en-CA" dirty="0"/>
          </a:p>
          <a:p>
            <a:r>
              <a:rPr lang="en-CA" dirty="0"/>
              <a:t>The distinction </a:t>
            </a:r>
            <a:r>
              <a:rPr lang="en-CA" dirty="0" smtClean="0"/>
              <a:t>related to how </a:t>
            </a:r>
            <a:r>
              <a:rPr lang="en-CA" dirty="0"/>
              <a:t>title to them can be transferred. </a:t>
            </a:r>
          </a:p>
          <a:p>
            <a:pPr marL="0" indent="0">
              <a:buNone/>
            </a:pPr>
            <a:endParaRPr lang="en-CA" dirty="0"/>
          </a:p>
          <a:p>
            <a:r>
              <a:rPr lang="en-CA" dirty="0" smtClean="0"/>
              <a:t>ownership </a:t>
            </a:r>
            <a:r>
              <a:rPr lang="en-CA" dirty="0"/>
              <a:t>to a registered vessel can only </a:t>
            </a:r>
            <a:r>
              <a:rPr lang="en-CA" dirty="0" smtClean="0"/>
              <a:t>be </a:t>
            </a:r>
            <a:r>
              <a:rPr lang="en-CA" dirty="0"/>
              <a:t>changed by means of a) a signed Bill of Sale from the owner (or estate representative); b) a Bill of Sale signed by the mortgagee; or c) Court Order.  </a:t>
            </a:r>
          </a:p>
          <a:p>
            <a:pPr marL="0" indent="0">
              <a:buNone/>
            </a:pPr>
            <a:endParaRPr lang="en-CA" dirty="0"/>
          </a:p>
          <a:p>
            <a:r>
              <a:rPr lang="en-CA" dirty="0"/>
              <a:t>If a Bailiff purports to sell a registered vessel, he cannot transfer title to it. He has no right to sign the Bill of Sale and the ship’s registry is not supposed to accept it as evidence of transmission of the title to the vessel.</a:t>
            </a:r>
          </a:p>
          <a:p>
            <a:endParaRPr lang="en-US" dirty="0" smtClean="0"/>
          </a:p>
        </p:txBody>
      </p:sp>
    </p:spTree>
    <p:extLst>
      <p:ext uri="{BB962C8B-B14F-4D97-AF65-F5344CB8AC3E}">
        <p14:creationId xmlns:p14="http://schemas.microsoft.com/office/powerpoint/2010/main" val="348520216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85000" lnSpcReduction="20000"/>
          </a:bodyPr>
          <a:lstStyle/>
          <a:p>
            <a:r>
              <a:rPr lang="en-CA" dirty="0"/>
              <a:t>With respect to licensed vessels, however, because there is no formal registry of ownership kept, such boats can arguably be sold by a creditor without a court order.  I state "arguably" because there is no specific provision under Federal law to allow this.  At the same time, there is no express impediment</a:t>
            </a:r>
            <a:r>
              <a:rPr lang="en-CA" dirty="0" smtClean="0"/>
              <a:t>.</a:t>
            </a:r>
          </a:p>
          <a:p>
            <a:endParaRPr lang="en-CA" dirty="0" smtClean="0"/>
          </a:p>
          <a:p>
            <a:r>
              <a:rPr lang="en-CA" dirty="0"/>
              <a:t>A Bailiff can sign a bill of sale to a licensed boat.  The new owner can access government services and swear a statutory declaration that he has bought the boat.  Service Canada will then likely issue the new owner a license for the boat in that owner’s name. </a:t>
            </a:r>
            <a:endParaRPr lang="en-US" dirty="0"/>
          </a:p>
          <a:p>
            <a:endParaRPr lang="en-US" dirty="0" smtClean="0"/>
          </a:p>
        </p:txBody>
      </p:sp>
    </p:spTree>
    <p:extLst>
      <p:ext uri="{BB962C8B-B14F-4D97-AF65-F5344CB8AC3E}">
        <p14:creationId xmlns:p14="http://schemas.microsoft.com/office/powerpoint/2010/main" val="319275007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55000" lnSpcReduction="20000"/>
          </a:bodyPr>
          <a:lstStyle/>
          <a:p>
            <a:pPr marL="0" indent="0">
              <a:buNone/>
            </a:pPr>
            <a:r>
              <a:rPr lang="en-CA" b="1" dirty="0" smtClean="0"/>
              <a:t>Liability Exposure to Marinas</a:t>
            </a:r>
          </a:p>
          <a:p>
            <a:pPr marL="0" indent="0">
              <a:buNone/>
            </a:pPr>
            <a:r>
              <a:rPr lang="en-CA" dirty="0" smtClean="0"/>
              <a:t>Exposure </a:t>
            </a:r>
            <a:r>
              <a:rPr lang="en-CA" dirty="0"/>
              <a:t>to damages could be:</a:t>
            </a:r>
          </a:p>
          <a:p>
            <a:pPr marL="461963" indent="-461963">
              <a:buNone/>
              <a:tabLst>
                <a:tab pos="461963" algn="l"/>
              </a:tabLst>
            </a:pPr>
            <a:r>
              <a:rPr lang="en-CA" dirty="0" smtClean="0"/>
              <a:t>(</a:t>
            </a:r>
            <a:r>
              <a:rPr lang="en-CA" dirty="0"/>
              <a:t>a)	the fair market value of the boat (or the cost of repairs if the boat is just </a:t>
            </a:r>
            <a:r>
              <a:rPr lang="en-CA" dirty="0" smtClean="0"/>
              <a:t>damaged </a:t>
            </a:r>
            <a:r>
              <a:rPr lang="en-CA" dirty="0"/>
              <a:t>and not sold or destroyed); and </a:t>
            </a:r>
          </a:p>
          <a:p>
            <a:pPr marL="461963" indent="-461963">
              <a:buAutoNum type="alphaLcParenBoth" startAt="2"/>
              <a:tabLst>
                <a:tab pos="461963" algn="l"/>
              </a:tabLst>
            </a:pPr>
            <a:r>
              <a:rPr lang="en-CA" dirty="0" smtClean="0"/>
              <a:t>any </a:t>
            </a:r>
            <a:r>
              <a:rPr lang="en-CA" dirty="0"/>
              <a:t>lost legitimate (and foreseeable) business opportunities</a:t>
            </a:r>
            <a:r>
              <a:rPr lang="en-CA" dirty="0" smtClean="0"/>
              <a:t>.</a:t>
            </a:r>
          </a:p>
          <a:p>
            <a:endParaRPr lang="en-CA" dirty="0" smtClean="0"/>
          </a:p>
          <a:p>
            <a:pPr marL="0" indent="0">
              <a:buNone/>
            </a:pPr>
            <a:r>
              <a:rPr lang="en-CA" dirty="0" smtClean="0"/>
              <a:t>If, boat </a:t>
            </a:r>
            <a:r>
              <a:rPr lang="en-CA" dirty="0"/>
              <a:t>has incurred considerable debt to a </a:t>
            </a:r>
            <a:r>
              <a:rPr lang="en-CA" dirty="0" smtClean="0"/>
              <a:t>marina, marina </a:t>
            </a:r>
            <a:r>
              <a:rPr lang="en-CA" dirty="0"/>
              <a:t>has an independent surveyor backing up its low or worthless value and </a:t>
            </a:r>
            <a:r>
              <a:rPr lang="en-CA" dirty="0" smtClean="0"/>
              <a:t>if </a:t>
            </a:r>
            <a:r>
              <a:rPr lang="en-CA" dirty="0"/>
              <a:t>it was sold, that the Bailiff got the best price possible, then the boat owner's damages should be zero.  </a:t>
            </a:r>
            <a:endParaRPr lang="en-CA" dirty="0" smtClean="0"/>
          </a:p>
          <a:p>
            <a:pPr marL="0" indent="0">
              <a:buNone/>
            </a:pPr>
            <a:endParaRPr lang="en-CA" dirty="0"/>
          </a:p>
          <a:p>
            <a:pPr marL="0" indent="0">
              <a:buNone/>
            </a:pPr>
            <a:r>
              <a:rPr lang="en-CA" dirty="0" smtClean="0"/>
              <a:t>Marina </a:t>
            </a:r>
            <a:r>
              <a:rPr lang="en-CA" dirty="0"/>
              <a:t>needs a good survey report and lots of photos/videos of the boat's poor condition.  It is even better if the marina has log books recording how many times it has had to pump out the vessel or otherwise keep it from sinking or being damaged.  The log would help prove the poor condition of the boat and the marinas efforts could constitute a claim for salvage services and increase the debt owed to the marina. </a:t>
            </a:r>
            <a:endParaRPr lang="en-US" dirty="0"/>
          </a:p>
          <a:p>
            <a:pPr marL="461963" indent="-461963">
              <a:buAutoNum type="alphaLcParenBoth" startAt="2"/>
              <a:tabLst>
                <a:tab pos="461963" algn="l"/>
              </a:tabLst>
            </a:pPr>
            <a:endParaRPr lang="en-CA" dirty="0"/>
          </a:p>
          <a:p>
            <a:pPr marL="0" indent="0">
              <a:buNone/>
            </a:pPr>
            <a:endParaRPr lang="en-US" dirty="0" smtClean="0"/>
          </a:p>
        </p:txBody>
      </p:sp>
    </p:spTree>
    <p:extLst>
      <p:ext uri="{BB962C8B-B14F-4D97-AF65-F5344CB8AC3E}">
        <p14:creationId xmlns:p14="http://schemas.microsoft.com/office/powerpoint/2010/main" val="126436144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0000" lnSpcReduction="20000"/>
          </a:bodyPr>
          <a:lstStyle/>
          <a:p>
            <a:pPr marL="0" indent="0">
              <a:buNone/>
              <a:tabLst>
                <a:tab pos="461963" algn="l"/>
              </a:tabLst>
            </a:pPr>
            <a:r>
              <a:rPr lang="en-CA" b="1" dirty="0" smtClean="0"/>
              <a:t>7.	Delinquent, Derelict &amp; Abandoned Vessels Management Strategies</a:t>
            </a:r>
          </a:p>
          <a:p>
            <a:pPr marL="0" indent="0">
              <a:buNone/>
            </a:pPr>
            <a:endParaRPr lang="en-CA" dirty="0"/>
          </a:p>
          <a:p>
            <a:pPr marL="461963" indent="-461963">
              <a:buAutoNum type="alphaLcPeriod"/>
            </a:pPr>
            <a:r>
              <a:rPr lang="en-CA" dirty="0" smtClean="0"/>
              <a:t>Offer </a:t>
            </a:r>
            <a:r>
              <a:rPr lang="en-CA" dirty="0"/>
              <a:t>to waive unpaid moorage if and only if the vessel leaves marina by certain date and agrees to not return</a:t>
            </a:r>
            <a:r>
              <a:rPr lang="en-CA" dirty="0" smtClean="0"/>
              <a:t>.</a:t>
            </a:r>
          </a:p>
          <a:p>
            <a:pPr marL="461963" indent="-461963">
              <a:buFontTx/>
              <a:buAutoNum type="alphaLcPeriod"/>
            </a:pPr>
            <a:endParaRPr lang="en-CA" dirty="0" smtClean="0"/>
          </a:p>
          <a:p>
            <a:pPr marL="461963" indent="-461963">
              <a:buFontTx/>
              <a:buAutoNum type="alphaLcPeriod"/>
            </a:pPr>
            <a:r>
              <a:rPr lang="en-CA" dirty="0" smtClean="0"/>
              <a:t>If </a:t>
            </a:r>
            <a:r>
              <a:rPr lang="en-CA" dirty="0"/>
              <a:t>there are no mortgages on vessel, have owner sign a blank Bill of Sale in exchange for a waiver of moorage and sell "where is as is". Make sure that the new owner knows that the marina is not making any representations about title or debts against the vessel.   Do not transfer the vessel into the marina’s name, as taxes would be payable and it would create potential liability to the marina for any pollution or liability caused by the vessel.  </a:t>
            </a:r>
            <a:endParaRPr lang="en-US" dirty="0" smtClean="0"/>
          </a:p>
        </p:txBody>
      </p:sp>
    </p:spTree>
    <p:extLst>
      <p:ext uri="{BB962C8B-B14F-4D97-AF65-F5344CB8AC3E}">
        <p14:creationId xmlns:p14="http://schemas.microsoft.com/office/powerpoint/2010/main" val="126436144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62500" lnSpcReduction="20000"/>
          </a:bodyPr>
          <a:lstStyle/>
          <a:p>
            <a:pPr marL="461963" indent="-461963">
              <a:buAutoNum type="alphaLcPeriod" startAt="3"/>
            </a:pPr>
            <a:r>
              <a:rPr lang="en-CA" dirty="0" smtClean="0"/>
              <a:t>Have </a:t>
            </a:r>
            <a:r>
              <a:rPr lang="en-CA" dirty="0"/>
              <a:t>vessel towed overland to and left on owner's property.  Have it well surveyed first and take photographs before and after delivery. Remember the marina would be liable for any damage that occurs during the delivery because it becomes a </a:t>
            </a:r>
            <a:r>
              <a:rPr lang="en-CA" dirty="0" smtClean="0"/>
              <a:t>bailee.</a:t>
            </a:r>
          </a:p>
          <a:p>
            <a:pPr marL="461963" indent="-461963">
              <a:buFontTx/>
              <a:buAutoNum type="alphaLcPeriod" startAt="3"/>
            </a:pPr>
            <a:endParaRPr lang="en-CA" dirty="0" smtClean="0"/>
          </a:p>
          <a:p>
            <a:pPr marL="461963" indent="-461963">
              <a:buFontTx/>
              <a:buAutoNum type="alphaLcPeriod" startAt="3"/>
            </a:pPr>
            <a:r>
              <a:rPr lang="en-CA" dirty="0" smtClean="0"/>
              <a:t>If </a:t>
            </a:r>
            <a:r>
              <a:rPr lang="en-CA" dirty="0"/>
              <a:t>the vessel is mortgaged, send a letter to the mortgagee.  Get mortgage details from Ship's Registry (if a licensed vessel, check Personal Property Registry by "K" No. or </a:t>
            </a:r>
            <a:r>
              <a:rPr lang="en-CA" dirty="0" err="1"/>
              <a:t>HIN</a:t>
            </a:r>
            <a:r>
              <a:rPr lang="en-CA" dirty="0"/>
              <a:t>).  The mortgagee may deal with unpaid moorage to avoid a fire sale of vessel or the owner may be embarrassed into dealing with the debt</a:t>
            </a:r>
            <a:r>
              <a:rPr lang="en-CA" dirty="0" smtClean="0"/>
              <a:t>.</a:t>
            </a:r>
          </a:p>
          <a:p>
            <a:pPr marL="461963" indent="-461963">
              <a:buFontTx/>
              <a:buAutoNum type="alphaLcPeriod" startAt="3"/>
            </a:pPr>
            <a:endParaRPr lang="en-CA" dirty="0" smtClean="0"/>
          </a:p>
          <a:p>
            <a:pPr marL="461963" indent="-461963">
              <a:buFontTx/>
              <a:buAutoNum type="alphaLcPeriod" startAt="3"/>
            </a:pPr>
            <a:r>
              <a:rPr lang="en-CA" dirty="0" smtClean="0"/>
              <a:t>If </a:t>
            </a:r>
            <a:r>
              <a:rPr lang="en-CA" dirty="0"/>
              <a:t>the vessel is licensed (not registered) the Bailiff may be prepared to sell.  The Bailiff generally cannot transfer title to a registered vessel without a Court Order.  However, licensed vessels are often sold at Bailiff's sale without a Court Order. The marina can be sued for the loss of the vessel but hopefully the marina can prove that its value was less than the debt that was owing</a:t>
            </a:r>
            <a:endParaRPr lang="en-US" dirty="0"/>
          </a:p>
          <a:p>
            <a:pPr marL="461963" indent="-461963">
              <a:buAutoNum type="alphaLcPeriod" startAt="3"/>
            </a:pPr>
            <a:endParaRPr lang="en-US" dirty="0" smtClean="0"/>
          </a:p>
        </p:txBody>
      </p:sp>
    </p:spTree>
    <p:extLst>
      <p:ext uri="{BB962C8B-B14F-4D97-AF65-F5344CB8AC3E}">
        <p14:creationId xmlns:p14="http://schemas.microsoft.com/office/powerpoint/2010/main" val="12643614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0000" lnSpcReduction="20000"/>
          </a:bodyPr>
          <a:lstStyle/>
          <a:p>
            <a:pPr>
              <a:buAutoNum type="alphaLcPeriod" startAt="6"/>
            </a:pPr>
            <a:r>
              <a:rPr lang="en-CA" dirty="0" smtClean="0"/>
              <a:t>Arrest </a:t>
            </a:r>
            <a:r>
              <a:rPr lang="en-CA" dirty="0"/>
              <a:t>the vessel and seek a Court ordered removal or sale, or seek mandatory removal Order.  However, this is costly ($15,000 to $25,000+++) and if the owner refuses to obey the Order, you are still left with cost of destruction.  This method is only useful if there is decent value to vessel to recover the costs, let alone the debt</a:t>
            </a:r>
            <a:r>
              <a:rPr lang="en-CA" dirty="0" smtClean="0"/>
              <a:t>.</a:t>
            </a:r>
          </a:p>
          <a:p>
            <a:pPr marL="461963" indent="-461963">
              <a:buAutoNum type="alphaLcPeriod" startAt="7"/>
            </a:pPr>
            <a:endParaRPr lang="en-CA" dirty="0" smtClean="0"/>
          </a:p>
          <a:p>
            <a:pPr marL="461963" indent="-461963">
              <a:buAutoNum type="alphaLcPeriod" startAt="7"/>
            </a:pPr>
            <a:r>
              <a:rPr lang="en-CA" dirty="0" smtClean="0"/>
              <a:t>If </a:t>
            </a:r>
            <a:r>
              <a:rPr lang="en-CA" dirty="0"/>
              <a:t>a vessel is arrested at your dock by another creditor, either get a Court Order that moorage from the date of the arrest ranks #1, along with the costs of arrest, or get the parties to agree to this.  </a:t>
            </a:r>
          </a:p>
          <a:p>
            <a:pPr marL="461963" indent="-461963">
              <a:buFontTx/>
              <a:buAutoNum type="alphaLcPeriod" startAt="7"/>
            </a:pPr>
            <a:endParaRPr lang="en-CA" dirty="0" smtClean="0"/>
          </a:p>
          <a:p>
            <a:pPr marL="461963" indent="-461963">
              <a:buFontTx/>
              <a:buAutoNum type="alphaLcPeriod" startAt="7"/>
            </a:pPr>
            <a:r>
              <a:rPr lang="en-CA" dirty="0" smtClean="0"/>
              <a:t>Haul </a:t>
            </a:r>
            <a:r>
              <a:rPr lang="en-CA" dirty="0"/>
              <a:t>the vessel to the junkyard.  It is absolutely critical to record its condition inside and outside and get a surveyor to confirm its lack of seaworthiness and value.   The marina can be sued for the loss of the vessel but hopefully the marina can prove that its value was less than the debt that was owing.</a:t>
            </a:r>
            <a:endParaRPr lang="en-US" dirty="0"/>
          </a:p>
          <a:p>
            <a:pPr marL="461963" indent="-461963">
              <a:buAutoNum type="alphaLcPeriod" startAt="7"/>
            </a:pPr>
            <a:endParaRPr lang="en-US" dirty="0"/>
          </a:p>
          <a:p>
            <a:pPr>
              <a:buAutoNum type="alphaLcPeriod" startAt="6"/>
            </a:pPr>
            <a:endParaRPr lang="en-US" dirty="0"/>
          </a:p>
          <a:p>
            <a:pPr marL="461963" indent="-461963">
              <a:buAutoNum type="alphaLcPeriod" startAt="5"/>
            </a:pPr>
            <a:endParaRPr lang="en-US" dirty="0" smtClean="0"/>
          </a:p>
        </p:txBody>
      </p:sp>
    </p:spTree>
    <p:extLst>
      <p:ext uri="{BB962C8B-B14F-4D97-AF65-F5344CB8AC3E}">
        <p14:creationId xmlns:p14="http://schemas.microsoft.com/office/powerpoint/2010/main" val="126436144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lstStyle/>
          <a:p>
            <a:pPr marL="0" indent="0">
              <a:buNone/>
              <a:tabLst>
                <a:tab pos="461963" algn="l"/>
              </a:tabLst>
            </a:pPr>
            <a:r>
              <a:rPr lang="en-CA" sz="1800" b="1" dirty="0" smtClean="0"/>
              <a:t>1.	What </a:t>
            </a:r>
            <a:r>
              <a:rPr lang="en-CA" sz="1800" b="1" dirty="0"/>
              <a:t>are the Sources of a Marina's Legal "Rights"?</a:t>
            </a:r>
          </a:p>
          <a:p>
            <a:pPr marL="0" indent="0">
              <a:buNone/>
              <a:tabLst>
                <a:tab pos="461963" algn="l"/>
              </a:tabLst>
            </a:pPr>
            <a:endParaRPr lang="en-CA" sz="1800" b="1" dirty="0" smtClean="0"/>
          </a:p>
          <a:p>
            <a:pPr marL="0" indent="0">
              <a:buNone/>
              <a:tabLst>
                <a:tab pos="461963" algn="l"/>
              </a:tabLst>
            </a:pPr>
            <a:r>
              <a:rPr lang="en-CA" sz="1800" b="1" dirty="0" smtClean="0"/>
              <a:t>a.	Oral </a:t>
            </a:r>
            <a:r>
              <a:rPr lang="en-CA" sz="1800" b="1" dirty="0"/>
              <a:t>and Signage (course of conduct) </a:t>
            </a:r>
            <a:r>
              <a:rPr lang="en-CA" sz="1800" b="1" dirty="0" smtClean="0"/>
              <a:t>Contracts</a:t>
            </a:r>
            <a:endParaRPr lang="en-CA" sz="1800" b="1" dirty="0"/>
          </a:p>
          <a:p>
            <a:pPr marL="0" indent="0">
              <a:buNone/>
              <a:tabLst>
                <a:tab pos="461963" algn="l"/>
              </a:tabLst>
            </a:pPr>
            <a:endParaRPr lang="en-CA" sz="1800" dirty="0" smtClean="0"/>
          </a:p>
          <a:p>
            <a:pPr marL="0" indent="0">
              <a:buNone/>
              <a:tabLst>
                <a:tab pos="461963" algn="l"/>
              </a:tabLst>
            </a:pPr>
            <a:r>
              <a:rPr lang="en-CA" sz="1800" dirty="0" smtClean="0"/>
              <a:t>Signage </a:t>
            </a:r>
            <a:r>
              <a:rPr lang="en-CA" sz="1800" dirty="0"/>
              <a:t>is a </a:t>
            </a:r>
            <a:r>
              <a:rPr lang="en-CA" sz="1800" b="1" dirty="0"/>
              <a:t>shield</a:t>
            </a:r>
            <a:r>
              <a:rPr lang="en-CA" sz="1800" dirty="0"/>
              <a:t> to protect the marina operations while a well written moorage agreement is a </a:t>
            </a:r>
            <a:r>
              <a:rPr lang="en-CA" sz="1800" b="1" dirty="0" smtClean="0"/>
              <a:t>sword</a:t>
            </a:r>
            <a:r>
              <a:rPr lang="en-CA" sz="1800" b="1" dirty="0"/>
              <a:t>. </a:t>
            </a:r>
          </a:p>
          <a:p>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a:bodyPr>
          <a:lstStyle/>
          <a:p>
            <a:pPr marL="461963" indent="-461963">
              <a:buAutoNum type="romanLcPeriod"/>
            </a:pPr>
            <a:endParaRPr lang="en-CA" sz="2400" dirty="0" smtClean="0"/>
          </a:p>
          <a:p>
            <a:pPr marL="461963" indent="-461963">
              <a:buAutoNum type="romanLcPeriod"/>
            </a:pPr>
            <a:r>
              <a:rPr lang="en-CA" sz="2400" dirty="0" smtClean="0"/>
              <a:t>Consider </a:t>
            </a:r>
            <a:r>
              <a:rPr lang="en-CA" sz="2400" dirty="0"/>
              <a:t>seeking a Wreck Removal Order from Navigable Waters if the vessel has sunk and is an obstruction.  However, this only works if the owner responds to the </a:t>
            </a:r>
            <a:r>
              <a:rPr lang="en-CA" sz="2400" dirty="0" smtClean="0"/>
              <a:t>Order.</a:t>
            </a:r>
          </a:p>
          <a:p>
            <a:pPr marL="461963" indent="-461963">
              <a:buAutoNum type="romanLcPeriod"/>
            </a:pPr>
            <a:endParaRPr lang="en-CA" sz="2400" dirty="0" smtClean="0"/>
          </a:p>
          <a:p>
            <a:pPr marL="461963" indent="-461963">
              <a:buAutoNum type="romanLcPeriod"/>
            </a:pPr>
            <a:r>
              <a:rPr lang="en-CA" sz="2400" dirty="0" smtClean="0"/>
              <a:t>Report </a:t>
            </a:r>
            <a:r>
              <a:rPr lang="en-CA" sz="2400" dirty="0"/>
              <a:t>pollution or potential pollution to the CCG-ER, so they can order the owner to take remedial steps, and if it is sinking and polluting or in imminent danger of doing so, the CCG-ER may haul it off.</a:t>
            </a:r>
            <a:endParaRPr lang="en-US" sz="2400" dirty="0" smtClean="0"/>
          </a:p>
        </p:txBody>
      </p:sp>
    </p:spTree>
    <p:extLst>
      <p:ext uri="{BB962C8B-B14F-4D97-AF65-F5344CB8AC3E}">
        <p14:creationId xmlns:p14="http://schemas.microsoft.com/office/powerpoint/2010/main" val="126436144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Maritime Law &amp; the Marina Operator</a:t>
            </a:r>
            <a:endParaRPr lang="en-US" dirty="0"/>
          </a:p>
        </p:txBody>
      </p:sp>
      <p:sp>
        <p:nvSpPr>
          <p:cNvPr id="11" name="Text Placeholder 10"/>
          <p:cNvSpPr>
            <a:spLocks noGrp="1"/>
          </p:cNvSpPr>
          <p:nvPr>
            <p:ph type="body" sz="half" idx="2"/>
          </p:nvPr>
        </p:nvSpPr>
        <p:spPr/>
        <p:txBody>
          <a:bodyPr/>
          <a:lstStyle/>
          <a:p>
            <a:r>
              <a:rPr lang="en-US" dirty="0" smtClean="0"/>
              <a:t>Shelley Chapelski, Bull, </a:t>
            </a:r>
            <a:r>
              <a:rPr lang="en-US" dirty="0" err="1" smtClean="0"/>
              <a:t>Housser</a:t>
            </a:r>
            <a:r>
              <a:rPr lang="en-US" dirty="0" smtClean="0"/>
              <a:t> &amp; Tupper LLP</a:t>
            </a:r>
          </a:p>
          <a:p>
            <a:r>
              <a:rPr lang="en-US" dirty="0" smtClean="0"/>
              <a:t>Arie Odinocki, Isaacs &amp; Co.</a:t>
            </a:r>
            <a:br>
              <a:rPr lang="en-US" dirty="0" smtClean="0"/>
            </a:br>
            <a:r>
              <a:rPr lang="en-US" dirty="0" smtClean="0"/>
              <a:t>Canadian Maritime Law Association</a:t>
            </a:r>
          </a:p>
          <a:p>
            <a:endParaRPr lang="en-US" dirty="0"/>
          </a:p>
        </p:txBody>
      </p:sp>
      <p:pic>
        <p:nvPicPr>
          <p:cNvPr id="12" name="Picture 4" descr="http://www.insurancejournal.com/wp-content/uploads/2013/01/sandy-boat-losses.jpg"/>
          <p:cNvPicPr>
            <a:picLocks noGrp="1" noChangeAspect="1" noChangeArrowheads="1"/>
          </p:cNvPicPr>
          <p:nvPr>
            <p:ph type="pic" idx="1"/>
          </p:nvPr>
        </p:nvPicPr>
        <p:blipFill>
          <a:blip r:embed="rId2" cstate="print"/>
          <a:srcRect l="11731" r="11731"/>
          <a:stretch>
            <a:fillRect/>
          </a:stretch>
        </p:blipFill>
        <p:spPr bwMode="auto">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Sources of Marinas’ Liabilities</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pPr lvl="0">
              <a:buNone/>
            </a:pPr>
            <a:r>
              <a:rPr lang="en-US" dirty="0" smtClean="0"/>
              <a:t>2.	Marinas attract liability in relation to their activities on land and on water.</a:t>
            </a:r>
          </a:p>
          <a:p>
            <a:endParaRPr lang="en-US" dirty="0" smtClean="0"/>
          </a:p>
          <a:p>
            <a:pPr lvl="0"/>
            <a:r>
              <a:rPr lang="en-US" dirty="0" smtClean="0"/>
              <a:t>Water Activities [regulated federally as matters relating to navigation and shipping]</a:t>
            </a:r>
          </a:p>
          <a:p>
            <a:pPr lvl="1"/>
            <a:r>
              <a:rPr lang="en-US" dirty="0" smtClean="0"/>
              <a:t>Duty to provide safe berth</a:t>
            </a:r>
          </a:p>
          <a:p>
            <a:pPr lvl="1"/>
            <a:r>
              <a:rPr lang="en-US" dirty="0" smtClean="0"/>
              <a:t>Mooring and dry-docking</a:t>
            </a:r>
          </a:p>
          <a:p>
            <a:pPr lvl="1"/>
            <a:r>
              <a:rPr lang="en-US" dirty="0" smtClean="0"/>
              <a:t>Dredging and depth maintenance</a:t>
            </a:r>
          </a:p>
          <a:p>
            <a:pPr lvl="1"/>
            <a:r>
              <a:rPr lang="en-US" dirty="0" smtClean="0"/>
              <a:t>Navigation advice</a:t>
            </a:r>
          </a:p>
          <a:p>
            <a:pPr lvl="1"/>
            <a:r>
              <a:rPr lang="en-US" dirty="0" smtClean="0"/>
              <a:t>Debris and environmental management</a:t>
            </a:r>
          </a:p>
          <a:p>
            <a:pPr lvl="1"/>
            <a:r>
              <a:rPr lang="en-US" dirty="0" smtClean="0"/>
              <a:t>Whether preparedness (storms, tornados, floods)</a:t>
            </a:r>
          </a:p>
          <a:p>
            <a:pPr lvl="1"/>
            <a:r>
              <a:rPr lang="en-US" dirty="0" smtClean="0"/>
              <a:t>Boat rentals</a:t>
            </a:r>
          </a:p>
          <a:p>
            <a:endParaRPr lang="en-US" dirty="0" smtClean="0"/>
          </a:p>
          <a:p>
            <a:pPr lvl="0"/>
            <a:r>
              <a:rPr lang="en-US" dirty="0" smtClean="0"/>
              <a:t>On-Shore Activities [regulated provincially as matters relating to property and civil rights]</a:t>
            </a:r>
          </a:p>
          <a:p>
            <a:pPr lvl="1"/>
            <a:r>
              <a:rPr lang="en-US" dirty="0" smtClean="0"/>
              <a:t>Storage</a:t>
            </a:r>
          </a:p>
          <a:p>
            <a:pPr lvl="1"/>
            <a:r>
              <a:rPr lang="en-US" dirty="0" smtClean="0"/>
              <a:t>Maintenance and Repairs</a:t>
            </a:r>
          </a:p>
          <a:p>
            <a:pPr lvl="1"/>
            <a:r>
              <a:rPr lang="en-US" dirty="0" smtClean="0"/>
              <a:t>Other activities common to land businesses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Moorage Contracts:  Exculpatory Clauses</a:t>
            </a:r>
            <a:endParaRPr lang="en-US" sz="3600" dirty="0"/>
          </a:p>
        </p:txBody>
      </p:sp>
      <p:sp>
        <p:nvSpPr>
          <p:cNvPr id="3" name="Content Placeholder 2"/>
          <p:cNvSpPr>
            <a:spLocks noGrp="1"/>
          </p:cNvSpPr>
          <p:nvPr>
            <p:ph idx="1"/>
          </p:nvPr>
        </p:nvSpPr>
        <p:spPr/>
        <p:txBody>
          <a:bodyPr>
            <a:normAutofit fontScale="77500" lnSpcReduction="20000"/>
          </a:bodyPr>
          <a:lstStyle/>
          <a:p>
            <a:pPr lvl="0"/>
            <a:r>
              <a:rPr lang="en-US" dirty="0" smtClean="0"/>
              <a:t>Moorage contracts often contain limitation of liability/waiver clauses.  A basic clause may read as follows:</a:t>
            </a:r>
          </a:p>
          <a:p>
            <a:endParaRPr lang="en-US" dirty="0" smtClean="0"/>
          </a:p>
          <a:p>
            <a:pPr algn="just">
              <a:buNone/>
            </a:pPr>
            <a:r>
              <a:rPr lang="en-US" i="1" dirty="0" smtClean="0"/>
              <a:t>	Boats and engines are stored at owner’s sole risk and the marina accepts no liability for same, regardless of negligence.  Boat owners are required to obtain their own insurance.</a:t>
            </a:r>
          </a:p>
          <a:p>
            <a:endParaRPr lang="en-US" dirty="0" smtClean="0"/>
          </a:p>
          <a:p>
            <a:pPr lvl="0"/>
            <a:r>
              <a:rPr lang="en-US" dirty="0" smtClean="0"/>
              <a:t>To determine whether the clause will be enforced, Courts look to:</a:t>
            </a:r>
          </a:p>
          <a:p>
            <a:pPr lvl="1"/>
            <a:r>
              <a:rPr lang="en-US" dirty="0" smtClean="0"/>
              <a:t>Language of the clause; and </a:t>
            </a:r>
          </a:p>
          <a:p>
            <a:pPr lvl="1"/>
            <a:r>
              <a:rPr lang="en-US" dirty="0" smtClean="0"/>
              <a:t>All facts relevant to formation of the contract.</a:t>
            </a:r>
          </a:p>
          <a:p>
            <a:endParaRPr lang="en-US" dirty="0"/>
          </a:p>
        </p:txBody>
      </p:sp>
    </p:spTree>
    <p:extLst>
      <p:ext uri="{BB962C8B-B14F-4D97-AF65-F5344CB8AC3E}">
        <p14:creationId xmlns:p14="http://schemas.microsoft.com/office/powerpoint/2010/main" val="211880577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Exculpatory Clauses (Continued)</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Interpretation of the language of the clause:</a:t>
            </a:r>
          </a:p>
          <a:p>
            <a:pPr lvl="1"/>
            <a:r>
              <a:rPr lang="en-US" dirty="0" smtClean="0"/>
              <a:t>Interpreted strictly [what is the plain language meaning of the words?]</a:t>
            </a:r>
          </a:p>
          <a:p>
            <a:pPr lvl="1"/>
            <a:r>
              <a:rPr lang="en-US" dirty="0" smtClean="0"/>
              <a:t>Ambiguities interpreted against the interests of the marina [as party that drafted the clause and seeks to invoke it]</a:t>
            </a:r>
          </a:p>
          <a:p>
            <a:pPr lvl="0"/>
            <a:endParaRPr lang="en-US" dirty="0" smtClean="0"/>
          </a:p>
          <a:p>
            <a:pPr lvl="0"/>
            <a:r>
              <a:rPr lang="en-US" dirty="0" smtClean="0"/>
              <a:t>Facts relevant to formation of the contract:</a:t>
            </a:r>
          </a:p>
          <a:p>
            <a:pPr lvl="1"/>
            <a:r>
              <a:rPr lang="en-US" dirty="0" smtClean="0"/>
              <a:t>Is the clause clearly marked (print size and color)?</a:t>
            </a:r>
          </a:p>
          <a:p>
            <a:pPr lvl="1"/>
            <a:r>
              <a:rPr lang="en-US" dirty="0" smtClean="0"/>
              <a:t>Was the clause brought to the customer’s attention?</a:t>
            </a:r>
          </a:p>
          <a:p>
            <a:pPr lvl="1"/>
            <a:r>
              <a:rPr lang="en-US" dirty="0" smtClean="0"/>
              <a:t>Is there imbalance of power between the marina and the customer?</a:t>
            </a:r>
          </a:p>
          <a:p>
            <a:pPr lvl="1"/>
            <a:r>
              <a:rPr lang="en-US" dirty="0" smtClean="0"/>
              <a:t>Is the contract as a whole “unconscionable, unfair or unreasonable”?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92500" lnSpcReduction="20000"/>
          </a:bodyPr>
          <a:lstStyle/>
          <a:p>
            <a:pPr marL="0" indent="0">
              <a:buNone/>
              <a:tabLst>
                <a:tab pos="461963" algn="l"/>
              </a:tabLst>
            </a:pPr>
            <a:r>
              <a:rPr lang="en-CA" sz="2600" b="1" dirty="0" smtClean="0"/>
              <a:t>3.</a:t>
            </a:r>
            <a:r>
              <a:rPr lang="en-CA" sz="2600" b="1" dirty="0"/>
              <a:t>	Federal Common Law and Provincial Statutory Law</a:t>
            </a:r>
          </a:p>
          <a:p>
            <a:pPr marL="0" indent="0">
              <a:buNone/>
              <a:tabLst>
                <a:tab pos="461963" algn="l"/>
              </a:tabLst>
            </a:pPr>
            <a:endParaRPr lang="en-CA" sz="2600" b="1" dirty="0" smtClean="0"/>
          </a:p>
          <a:p>
            <a:pPr marL="0" indent="0">
              <a:buNone/>
              <a:tabLst>
                <a:tab pos="461963" algn="l"/>
              </a:tabLst>
            </a:pPr>
            <a:r>
              <a:rPr lang="en-CA" sz="2600" b="1" dirty="0"/>
              <a:t>	</a:t>
            </a:r>
            <a:r>
              <a:rPr lang="en-CA" sz="2600" b="1" dirty="0" smtClean="0"/>
              <a:t>Historical </a:t>
            </a:r>
            <a:r>
              <a:rPr lang="en-CA" sz="2600" b="1" dirty="0"/>
              <a:t>Background</a:t>
            </a:r>
          </a:p>
          <a:p>
            <a:pPr marL="0" indent="0">
              <a:buNone/>
            </a:pPr>
            <a:endParaRPr lang="en-CA" sz="2600" dirty="0" smtClean="0"/>
          </a:p>
          <a:p>
            <a:r>
              <a:rPr lang="en-CA" sz="2600" dirty="0" smtClean="0"/>
              <a:t>Maritime </a:t>
            </a:r>
            <a:r>
              <a:rPr lang="en-CA" sz="2600" dirty="0"/>
              <a:t>matters (usually) </a:t>
            </a:r>
            <a:r>
              <a:rPr lang="en-CA" sz="2600" dirty="0" smtClean="0"/>
              <a:t>solely </a:t>
            </a:r>
            <a:r>
              <a:rPr lang="en-CA" sz="2600" dirty="0"/>
              <a:t>within </a:t>
            </a:r>
            <a:r>
              <a:rPr lang="en-CA" sz="2600" dirty="0" smtClean="0"/>
              <a:t>Federal law: shipping &amp; navigation</a:t>
            </a:r>
          </a:p>
          <a:p>
            <a:endParaRPr lang="en-CA" sz="2600" dirty="0" smtClean="0"/>
          </a:p>
          <a:p>
            <a:r>
              <a:rPr lang="en-CA" sz="2600" dirty="0" smtClean="0"/>
              <a:t>Provinces have enacted remedies </a:t>
            </a:r>
            <a:r>
              <a:rPr lang="en-CA" sz="2600" dirty="0"/>
              <a:t>to make the economic affairs of their citizens easier to </a:t>
            </a:r>
            <a:r>
              <a:rPr lang="en-CA" sz="2600" dirty="0" smtClean="0"/>
              <a:t>manage i.e. warehousing and repair lien legislation</a:t>
            </a:r>
          </a:p>
          <a:p>
            <a:endParaRPr lang="en-CA" sz="2600" dirty="0" smtClean="0"/>
          </a:p>
          <a:p>
            <a:r>
              <a:rPr lang="en-CA" sz="2600" dirty="0" smtClean="0"/>
              <a:t>But those laws do not apply to shipping &amp; navigation</a:t>
            </a:r>
          </a:p>
          <a:p>
            <a:endParaRPr lang="en-CA" dirty="0"/>
          </a:p>
          <a:p>
            <a:endParaRPr lang="en-US" dirty="0"/>
          </a:p>
          <a:p>
            <a:endParaRPr lang="en-CA" sz="1800" dirty="0" smtClean="0"/>
          </a:p>
        </p:txBody>
      </p:sp>
    </p:spTree>
    <p:extLst>
      <p:ext uri="{BB962C8B-B14F-4D97-AF65-F5344CB8AC3E}">
        <p14:creationId xmlns:p14="http://schemas.microsoft.com/office/powerpoint/2010/main" val="328112022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Personal Injury Claims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4. Injuries by and to boat renters, their guests and others</a:t>
            </a:r>
          </a:p>
          <a:p>
            <a:pPr lvl="0">
              <a:buNone/>
            </a:pPr>
            <a:endParaRPr lang="en-US" dirty="0"/>
          </a:p>
          <a:p>
            <a:r>
              <a:rPr lang="en-US" dirty="0" smtClean="0"/>
              <a:t>People who rent boats from marinas occasionally get injured or injure others.</a:t>
            </a:r>
          </a:p>
          <a:p>
            <a:pPr lvl="0"/>
            <a:endParaRPr lang="en-US" dirty="0" smtClean="0"/>
          </a:p>
          <a:p>
            <a:pPr lvl="0"/>
            <a:r>
              <a:rPr lang="en-US" dirty="0" smtClean="0"/>
              <a:t>Personal injury lawyers frequently sue marinas as “owners” of the vessels on the ground that they are ‘vicariously liable” for the negligence of the operators.</a:t>
            </a:r>
          </a:p>
          <a:p>
            <a:pPr lvl="0"/>
            <a:endParaRPr lang="en-US" dirty="0" smtClean="0"/>
          </a:p>
          <a:p>
            <a:pPr lvl="0"/>
            <a:r>
              <a:rPr lang="en-US" dirty="0" smtClean="0"/>
              <a:t>However, Canadian marine law does not extend “vicarious liability” to owners of vessels:  </a:t>
            </a:r>
            <a:r>
              <a:rPr lang="en-US" i="1" dirty="0" smtClean="0"/>
              <a:t>Dixon v. </a:t>
            </a:r>
            <a:r>
              <a:rPr lang="en-US" i="1" dirty="0" err="1" smtClean="0"/>
              <a:t>Leggat</a:t>
            </a:r>
            <a:r>
              <a:rPr lang="en-US" i="1" dirty="0" smtClean="0"/>
              <a:t>. </a:t>
            </a:r>
          </a:p>
          <a:p>
            <a:pPr lvl="0"/>
            <a:endParaRPr lang="en-US" dirty="0" smtClean="0"/>
          </a:p>
          <a:p>
            <a:pPr lvl="0"/>
            <a:r>
              <a:rPr lang="en-US" dirty="0" smtClean="0"/>
              <a:t>No provisions equivalent to s. 192(2) of Highway Traffic Act in either Canada Shipping Act or Marine Liability Act.</a:t>
            </a:r>
          </a:p>
          <a:p>
            <a:endParaRPr lang="en-US" dirty="0"/>
          </a:p>
        </p:txBody>
      </p:sp>
    </p:spTree>
    <p:extLst>
      <p:ext uri="{BB962C8B-B14F-4D97-AF65-F5344CB8AC3E}">
        <p14:creationId xmlns:p14="http://schemas.microsoft.com/office/powerpoint/2010/main" val="12921584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Personal Injury Claims (Continued)</a:t>
            </a:r>
            <a:endParaRPr lang="en-US" sz="4000" b="1" dirty="0"/>
          </a:p>
        </p:txBody>
      </p:sp>
      <p:sp>
        <p:nvSpPr>
          <p:cNvPr id="3" name="Content Placeholder 2"/>
          <p:cNvSpPr>
            <a:spLocks noGrp="1"/>
          </p:cNvSpPr>
          <p:nvPr>
            <p:ph idx="1"/>
          </p:nvPr>
        </p:nvSpPr>
        <p:spPr/>
        <p:txBody>
          <a:bodyPr>
            <a:normAutofit/>
          </a:bodyPr>
          <a:lstStyle/>
          <a:p>
            <a:pPr lvl="0"/>
            <a:r>
              <a:rPr lang="en-US" sz="2400" dirty="0" smtClean="0"/>
              <a:t>Marina can only be liable as owner if it was negligent:  </a:t>
            </a:r>
          </a:p>
          <a:p>
            <a:pPr lvl="1"/>
            <a:endParaRPr lang="en-US" sz="2400" dirty="0" smtClean="0"/>
          </a:p>
          <a:p>
            <a:pPr lvl="1"/>
            <a:r>
              <a:rPr lang="en-US" sz="2400" dirty="0" smtClean="0"/>
              <a:t>Negligent entrustment (to drunk or inexperienced boaters);</a:t>
            </a:r>
          </a:p>
          <a:p>
            <a:pPr lvl="1"/>
            <a:r>
              <a:rPr lang="en-US" sz="2400" dirty="0" smtClean="0"/>
              <a:t>Failure to properly instruct, inform or train the operator;</a:t>
            </a:r>
          </a:p>
          <a:p>
            <a:pPr lvl="1"/>
            <a:r>
              <a:rPr lang="en-US" sz="2400" dirty="0" smtClean="0"/>
              <a:t>Failure to follow its own policies on rentals;</a:t>
            </a:r>
          </a:p>
          <a:p>
            <a:pPr lvl="1"/>
            <a:r>
              <a:rPr lang="en-US" sz="2400" dirty="0" smtClean="0"/>
              <a:t>Failure to fill out the rental boat safety checklist; or</a:t>
            </a:r>
          </a:p>
          <a:p>
            <a:pPr lvl="1"/>
            <a:r>
              <a:rPr lang="en-US" sz="2400" dirty="0" smtClean="0"/>
              <a:t>Failure to check for Pleasure Card Operator Card</a:t>
            </a:r>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dirty="0" smtClean="0"/>
              <a:t>Maritime Law &amp; the Marina Operator</a:t>
            </a:r>
          </a:p>
        </p:txBody>
      </p:sp>
      <p:sp>
        <p:nvSpPr>
          <p:cNvPr id="4099" name="Content Placeholder 2"/>
          <p:cNvSpPr>
            <a:spLocks noGrp="1"/>
          </p:cNvSpPr>
          <p:nvPr>
            <p:ph idx="1"/>
          </p:nvPr>
        </p:nvSpPr>
        <p:spPr/>
        <p:txBody>
          <a:bodyPr>
            <a:normAutofit fontScale="70000" lnSpcReduction="20000"/>
          </a:bodyPr>
          <a:lstStyle/>
          <a:p>
            <a:pPr marL="0" indent="0">
              <a:buNone/>
            </a:pPr>
            <a:r>
              <a:rPr lang="en-CA" b="1" dirty="0"/>
              <a:t>5</a:t>
            </a:r>
            <a:r>
              <a:rPr lang="en-CA" b="1" dirty="0" smtClean="0"/>
              <a:t>.</a:t>
            </a:r>
            <a:r>
              <a:rPr lang="en-CA" b="1" dirty="0"/>
              <a:t>	General Marina Management Issues</a:t>
            </a:r>
          </a:p>
          <a:p>
            <a:pPr marL="0" indent="0">
              <a:buNone/>
            </a:pPr>
            <a:endParaRPr lang="en-CA" b="1" dirty="0" smtClean="0"/>
          </a:p>
          <a:p>
            <a:pPr marL="0" indent="0">
              <a:buNone/>
            </a:pPr>
            <a:r>
              <a:rPr lang="en-CA" b="1" dirty="0" smtClean="0"/>
              <a:t>Marina </a:t>
            </a:r>
            <a:r>
              <a:rPr lang="en-CA" b="1" dirty="0"/>
              <a:t>Policy Manual</a:t>
            </a:r>
          </a:p>
          <a:p>
            <a:pPr marL="0" indent="0">
              <a:buNone/>
            </a:pPr>
            <a:endParaRPr lang="en-CA" dirty="0" smtClean="0"/>
          </a:p>
          <a:p>
            <a:r>
              <a:rPr lang="en-CA" dirty="0" smtClean="0"/>
              <a:t>moorage </a:t>
            </a:r>
            <a:r>
              <a:rPr lang="en-CA" dirty="0"/>
              <a:t>agreement must incorporate it </a:t>
            </a:r>
            <a:r>
              <a:rPr lang="en-CA" dirty="0" smtClean="0"/>
              <a:t>by </a:t>
            </a:r>
            <a:r>
              <a:rPr lang="en-CA" dirty="0"/>
              <a:t>reference and </a:t>
            </a:r>
            <a:r>
              <a:rPr lang="en-CA" dirty="0" smtClean="0"/>
              <a:t>it must be available </a:t>
            </a:r>
            <a:r>
              <a:rPr lang="en-CA" dirty="0"/>
              <a:t>to be </a:t>
            </a:r>
            <a:r>
              <a:rPr lang="en-CA" dirty="0" smtClean="0"/>
              <a:t>easily reviewed by customers</a:t>
            </a:r>
          </a:p>
          <a:p>
            <a:endParaRPr lang="en-CA" dirty="0" smtClean="0"/>
          </a:p>
          <a:p>
            <a:pPr marL="0" indent="0">
              <a:buNone/>
              <a:tabLst>
                <a:tab pos="461963" algn="l"/>
              </a:tabLst>
            </a:pPr>
            <a:r>
              <a:rPr lang="en-CA" b="1" dirty="0" smtClean="0"/>
              <a:t>Vessels </a:t>
            </a:r>
            <a:r>
              <a:rPr lang="en-CA" b="1" dirty="0"/>
              <a:t>under arrest at the </a:t>
            </a:r>
            <a:r>
              <a:rPr lang="en-CA" b="1" dirty="0" smtClean="0"/>
              <a:t>marina</a:t>
            </a:r>
          </a:p>
          <a:p>
            <a:pPr marL="0" indent="0">
              <a:buNone/>
              <a:tabLst>
                <a:tab pos="461963" algn="l"/>
              </a:tabLst>
            </a:pPr>
            <a:endParaRPr lang="en-CA" b="1" dirty="0"/>
          </a:p>
          <a:p>
            <a:r>
              <a:rPr lang="en-CA" dirty="0" smtClean="0"/>
              <a:t>Get </a:t>
            </a:r>
            <a:r>
              <a:rPr lang="en-CA" dirty="0"/>
              <a:t>a court order that moorage while vessel is under arrest will rank as Sheriff’s costs and be a priority over other claims.</a:t>
            </a:r>
          </a:p>
          <a:p>
            <a:r>
              <a:rPr lang="en-CA" dirty="0"/>
              <a:t>Parties will generally agree to a consent order because Courts invariably grant it.</a:t>
            </a:r>
          </a:p>
          <a:p>
            <a:endParaRPr lang="en-CA" dirty="0" smtClean="0"/>
          </a:p>
          <a:p>
            <a:endParaRPr lang="en-CA" dirty="0" smtClean="0"/>
          </a:p>
          <a:p>
            <a:endParaRPr lang="en-CA" dirty="0"/>
          </a:p>
          <a:p>
            <a:pPr marL="0" indent="0">
              <a:buNone/>
            </a:pPr>
            <a:endParaRPr lang="en-CA" dirty="0"/>
          </a:p>
          <a:p>
            <a:endParaRPr lang="en-US" dirty="0" smtClean="0"/>
          </a:p>
        </p:txBody>
      </p:sp>
    </p:spTree>
    <p:extLst>
      <p:ext uri="{BB962C8B-B14F-4D97-AF65-F5344CB8AC3E}">
        <p14:creationId xmlns:p14="http://schemas.microsoft.com/office/powerpoint/2010/main" val="328112022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inal Slide">
  <a:themeElements>
    <a:clrScheme name="Final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inal 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inal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nal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nal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nal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nal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nal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nal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nal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nal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nal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nal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nal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1344</Words>
  <Application>Microsoft Office PowerPoint</Application>
  <PresentationFormat>On-screen Show (4:3)</PresentationFormat>
  <Paragraphs>186</Paragraphs>
  <Slides>21</Slides>
  <Notes>17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Final Slide</vt:lpstr>
      <vt:lpstr>Office Theme</vt:lpstr>
      <vt:lpstr>Maritime Law &amp; the Marina Operator</vt:lpstr>
      <vt:lpstr>Maritime Law &amp; the Marina Operator</vt:lpstr>
      <vt:lpstr>Sources of Marinas’ Liabilities </vt:lpstr>
      <vt:lpstr>Moorage Contracts:  Exculpatory Clauses</vt:lpstr>
      <vt:lpstr>Exculpatory Clauses (Continued)</vt:lpstr>
      <vt:lpstr>Maritime Law &amp; the Marina Operator</vt:lpstr>
      <vt:lpstr>Personal Injury Claims </vt:lpstr>
      <vt:lpstr>Personal Injury Claims (Continued)</vt:lpstr>
      <vt:lpstr>Maritime Law &amp; the Marina Operator</vt:lpstr>
      <vt:lpstr>Winterization and Storage</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lpstr>Maritime Law &amp; the Marina Operator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2013-06-03T23:00:38Z</dcterms:created>
  <dcterms:modified xsi:type="dcterms:W3CDTF">2016-03-28T19:51:36Z</dcterms:modified>
</cp:coreProperties>
</file>