
<file path=[Content_Types].xml><?xml version="1.0" encoding="utf-8"?>
<Types xmlns="http://schemas.openxmlformats.org/package/2006/content-types">
  <Default Extension="png" ContentType="image/png"/>
  <Default Extension="pdf" ContentType="application/pdf"/>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handoutMasterIdLst>
    <p:handoutMasterId r:id="rId37"/>
  </p:handoutMasterIdLst>
  <p:sldIdLst>
    <p:sldId id="257" r:id="rId3"/>
    <p:sldId id="256" r:id="rId4"/>
    <p:sldId id="336" r:id="rId5"/>
    <p:sldId id="258" r:id="rId6"/>
    <p:sldId id="259" r:id="rId7"/>
    <p:sldId id="260" r:id="rId8"/>
    <p:sldId id="261" r:id="rId9"/>
    <p:sldId id="263" r:id="rId10"/>
    <p:sldId id="337" r:id="rId11"/>
    <p:sldId id="338" r:id="rId12"/>
    <p:sldId id="264" r:id="rId13"/>
    <p:sldId id="340" r:id="rId14"/>
    <p:sldId id="265" r:id="rId15"/>
    <p:sldId id="313" r:id="rId16"/>
    <p:sldId id="341" r:id="rId17"/>
    <p:sldId id="266" r:id="rId18"/>
    <p:sldId id="267" r:id="rId19"/>
    <p:sldId id="269" r:id="rId20"/>
    <p:sldId id="314" r:id="rId21"/>
    <p:sldId id="335" r:id="rId22"/>
    <p:sldId id="270" r:id="rId23"/>
    <p:sldId id="315" r:id="rId24"/>
    <p:sldId id="271" r:id="rId25"/>
    <p:sldId id="274" r:id="rId26"/>
    <p:sldId id="275" r:id="rId27"/>
    <p:sldId id="316" r:id="rId28"/>
    <p:sldId id="277" r:id="rId29"/>
    <p:sldId id="278" r:id="rId30"/>
    <p:sldId id="279" r:id="rId31"/>
    <p:sldId id="317" r:id="rId32"/>
    <p:sldId id="280" r:id="rId33"/>
    <p:sldId id="318" r:id="rId34"/>
    <p:sldId id="319" r:id="rId35"/>
    <p:sldId id="330" r:id="rId36"/>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varScale="1">
        <p:scale>
          <a:sx n="106" d="100"/>
          <a:sy n="106" d="100"/>
        </p:scale>
        <p:origin x="1158"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355AF68D-0CB6-44C0-BFBB-C4FB6E21A316}" type="datetimeFigureOut">
              <a:rPr lang="en-US" smtClean="0"/>
              <a:pPr/>
              <a:t>3/28/2016</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8AD05AF1-A066-4E90-B56C-495C6A2F930A}" type="slidenum">
              <a:rPr lang="en-US" smtClean="0"/>
              <a:pPr/>
              <a:t>‹#›</a:t>
            </a:fld>
            <a:endParaRPr lang="en-US"/>
          </a:p>
        </p:txBody>
      </p:sp>
    </p:spTree>
    <p:extLst>
      <p:ext uri="{BB962C8B-B14F-4D97-AF65-F5344CB8AC3E}">
        <p14:creationId xmlns:p14="http://schemas.microsoft.com/office/powerpoint/2010/main" val="174919237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C15132E-AC8D-D14C-B93D-03A413CA724E}" type="datetimeFigureOut">
              <a:rPr lang="en-US" smtClean="0"/>
              <a:pPr/>
              <a:t>3/28/2016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3872650-0993-0043-91F1-F7DE4C62845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C15132E-AC8D-D14C-B93D-03A413CA724E}" type="datetimeFigureOut">
              <a:rPr lang="en-US" smtClean="0"/>
              <a:pPr/>
              <a:t>3/28/2016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3872650-0993-0043-91F1-F7DE4C62845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C15132E-AC8D-D14C-B93D-03A413CA724E}" type="datetimeFigureOut">
              <a:rPr lang="en-US" smtClean="0"/>
              <a:pPr/>
              <a:t>3/28/2016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3872650-0993-0043-91F1-F7DE4C62845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C15132E-AC8D-D14C-B93D-03A413CA724E}" type="datetimeFigureOut">
              <a:rPr lang="en-US" smtClean="0">
                <a:solidFill>
                  <a:prstClr val="black"/>
                </a:solidFill>
              </a:rPr>
              <a:pPr/>
              <a:t>3/28/2016</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3872650-0993-0043-91F1-F7DE4C62845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141287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C15132E-AC8D-D14C-B93D-03A413CA724E}" type="datetimeFigureOut">
              <a:rPr lang="en-US" smtClean="0">
                <a:solidFill>
                  <a:prstClr val="black"/>
                </a:solidFill>
              </a:rPr>
              <a:pPr/>
              <a:t>3/28/2016</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3872650-0993-0043-91F1-F7DE4C62845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9628041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C15132E-AC8D-D14C-B93D-03A413CA724E}" type="datetimeFigureOut">
              <a:rPr lang="en-US" smtClean="0">
                <a:solidFill>
                  <a:prstClr val="black"/>
                </a:solidFill>
              </a:rPr>
              <a:pPr/>
              <a:t>3/28/2016</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3872650-0993-0043-91F1-F7DE4C62845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828566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C15132E-AC8D-D14C-B93D-03A413CA724E}" type="datetimeFigureOut">
              <a:rPr lang="en-US" smtClean="0">
                <a:solidFill>
                  <a:prstClr val="black"/>
                </a:solidFill>
              </a:rPr>
              <a:pPr/>
              <a:t>3/28/2016</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3872650-0993-0043-91F1-F7DE4C62845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8322259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0C15132E-AC8D-D14C-B93D-03A413CA724E}" type="datetimeFigureOut">
              <a:rPr lang="en-US" smtClean="0">
                <a:solidFill>
                  <a:prstClr val="black"/>
                </a:solidFill>
              </a:rPr>
              <a:pPr/>
              <a:t>3/28/2016</a:t>
            </a:fld>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3872650-0993-0043-91F1-F7DE4C62845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6539041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0C15132E-AC8D-D14C-B93D-03A413CA724E}" type="datetimeFigureOut">
              <a:rPr lang="en-US" smtClean="0">
                <a:solidFill>
                  <a:prstClr val="black"/>
                </a:solidFill>
              </a:rPr>
              <a:pPr/>
              <a:t>3/28/2016</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3872650-0993-0043-91F1-F7DE4C62845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8245717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0C15132E-AC8D-D14C-B93D-03A413CA724E}" type="datetimeFigureOut">
              <a:rPr lang="en-US" smtClean="0">
                <a:solidFill>
                  <a:prstClr val="black"/>
                </a:solidFill>
              </a:rPr>
              <a:pPr/>
              <a:t>3/28/2016</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3872650-0993-0043-91F1-F7DE4C62845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4378002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C15132E-AC8D-D14C-B93D-03A413CA724E}" type="datetimeFigureOut">
              <a:rPr lang="en-US" smtClean="0">
                <a:solidFill>
                  <a:prstClr val="black"/>
                </a:solidFill>
              </a:rPr>
              <a:pPr/>
              <a:t>3/28/2016</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3872650-0993-0043-91F1-F7DE4C62845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678186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C15132E-AC8D-D14C-B93D-03A413CA724E}" type="datetimeFigureOut">
              <a:rPr lang="en-US" smtClean="0"/>
              <a:pPr/>
              <a:t>3/28/2016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3872650-0993-0043-91F1-F7DE4C62845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C15132E-AC8D-D14C-B93D-03A413CA724E}" type="datetimeFigureOut">
              <a:rPr lang="en-US" smtClean="0">
                <a:solidFill>
                  <a:prstClr val="black"/>
                </a:solidFill>
              </a:rPr>
              <a:pPr/>
              <a:t>3/28/2016</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3872650-0993-0043-91F1-F7DE4C62845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7893721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C15132E-AC8D-D14C-B93D-03A413CA724E}" type="datetimeFigureOut">
              <a:rPr lang="en-US" smtClean="0">
                <a:solidFill>
                  <a:prstClr val="black"/>
                </a:solidFill>
              </a:rPr>
              <a:pPr/>
              <a:t>3/28/2016</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3872650-0993-0043-91F1-F7DE4C62845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519805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C15132E-AC8D-D14C-B93D-03A413CA724E}" type="datetimeFigureOut">
              <a:rPr lang="en-US" smtClean="0">
                <a:solidFill>
                  <a:prstClr val="black"/>
                </a:solidFill>
              </a:rPr>
              <a:pPr/>
              <a:t>3/28/2016</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3872650-0993-0043-91F1-F7DE4C62845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334215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C15132E-AC8D-D14C-B93D-03A413CA724E}" type="datetimeFigureOut">
              <a:rPr lang="en-US" smtClean="0"/>
              <a:pPr/>
              <a:t>3/28/2016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3872650-0993-0043-91F1-F7DE4C62845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C15132E-AC8D-D14C-B93D-03A413CA724E}" type="datetimeFigureOut">
              <a:rPr lang="en-US" smtClean="0"/>
              <a:pPr/>
              <a:t>3/28/2016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3872650-0993-0043-91F1-F7DE4C62845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0C15132E-AC8D-D14C-B93D-03A413CA724E}" type="datetimeFigureOut">
              <a:rPr lang="en-US" smtClean="0"/>
              <a:pPr/>
              <a:t>3/28/2016</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3872650-0993-0043-91F1-F7DE4C62845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0C15132E-AC8D-D14C-B93D-03A413CA724E}" type="datetimeFigureOut">
              <a:rPr lang="en-US" smtClean="0"/>
              <a:pPr/>
              <a:t>3/28/2016</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3872650-0993-0043-91F1-F7DE4C62845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0C15132E-AC8D-D14C-B93D-03A413CA724E}" type="datetimeFigureOut">
              <a:rPr lang="en-US" smtClean="0"/>
              <a:pPr/>
              <a:t>3/28/2016</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3872650-0993-0043-91F1-F7DE4C62845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C15132E-AC8D-D14C-B93D-03A413CA724E}" type="datetimeFigureOut">
              <a:rPr lang="en-US" smtClean="0"/>
              <a:pPr/>
              <a:t>3/28/2016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3872650-0993-0043-91F1-F7DE4C62845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C15132E-AC8D-D14C-B93D-03A413CA724E}" type="datetimeFigureOut">
              <a:rPr lang="en-US" smtClean="0"/>
              <a:pPr/>
              <a:t>3/28/2016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3872650-0993-0043-91F1-F7DE4C62845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d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d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mc:AlternateContent xmlns:mc="http://schemas.openxmlformats.org/markup-compatibility/2006">
          <mc:Choice xmlns:ma="http://schemas.microsoft.com/office/mac/drawingml/2008/main" xmlns:mv="urn:schemas-microsoft-com:mac:vml" xmlns="" Requires="ma">
            <a:blipFill rotWithShape="1">
              <a:blip r:embed="rId13"/>
              <a:stretch>
                <a:fillRect/>
              </a:stretch>
            </a:blipFill>
          </mc:Choice>
          <mc:Fallback>
            <a:blipFill rotWithShape="1">
              <a:blip r:embed="rId14"/>
              <a:stretch>
                <a:fillRect/>
              </a:stretch>
            </a:blipFill>
          </mc:Fallback>
        </mc:AlternateContent>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smtClean="0"/>
              <a:t>Click to edit Master title style</a:t>
            </a:r>
            <a:endParaRPr lang="en-US"/>
          </a:p>
        </p:txBody>
      </p:sp>
      <p:sp>
        <p:nvSpPr>
          <p:cNvPr id="3" name="Text Placeholder 2"/>
          <p:cNvSpPr>
            <a:spLocks noGrp="1"/>
          </p:cNvSpPr>
          <p:nvPr>
            <p:ph type="body" idx="1"/>
          </p:nvPr>
        </p:nvSpPr>
        <p:spPr>
          <a:xfrm>
            <a:off x="457200" y="1600201"/>
            <a:ext cx="8229600" cy="4267200"/>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mc:AlternateContent xmlns:mc="http://schemas.openxmlformats.org/markup-compatibility/2006">
          <mc:Choice xmlns="" xmlns:mv="urn:schemas-microsoft-com:mac:vml" xmlns:ma="http://schemas.microsoft.com/office/mac/drawingml/2008/main" Requires="ma">
            <a:blipFill rotWithShape="1">
              <a:blip r:embed="rId13"/>
              <a:stretch>
                <a:fillRect/>
              </a:stretch>
            </a:blipFill>
          </mc:Choice>
          <mc:Fallback>
            <a:blipFill rotWithShape="1">
              <a:blip r:embed="rId14"/>
              <a:stretch>
                <a:fillRect/>
              </a:stretch>
            </a:blipFill>
          </mc:Fallback>
        </mc:AlternateContent>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smtClean="0"/>
              <a:t>Click to edit Master title style</a:t>
            </a:r>
            <a:endParaRPr lang="en-US"/>
          </a:p>
        </p:txBody>
      </p:sp>
      <p:sp>
        <p:nvSpPr>
          <p:cNvPr id="3" name="Text Placeholder 2"/>
          <p:cNvSpPr>
            <a:spLocks noGrp="1"/>
          </p:cNvSpPr>
          <p:nvPr>
            <p:ph type="body" idx="1"/>
          </p:nvPr>
        </p:nvSpPr>
        <p:spPr>
          <a:xfrm>
            <a:off x="457200" y="1600201"/>
            <a:ext cx="8229600" cy="4267200"/>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extLst>
      <p:ext uri="{BB962C8B-B14F-4D97-AF65-F5344CB8AC3E}">
        <p14:creationId xmlns:p14="http://schemas.microsoft.com/office/powerpoint/2010/main" val="27735871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3.MP4"/><Relationship Id="rId1" Type="http://schemas.microsoft.com/office/2007/relationships/media" Target="../media/media3.MP4"/><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4.MP4"/><Relationship Id="rId1" Type="http://schemas.microsoft.com/office/2007/relationships/media" Target="../media/media4.MP4"/><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mailto:arie@isaacsco.ca" TargetMode="External"/><Relationship Id="rId2" Type="http://schemas.openxmlformats.org/officeDocument/2006/relationships/image" Target="../media/image12.jpeg"/><Relationship Id="rId1" Type="http://schemas.openxmlformats.org/officeDocument/2006/relationships/slideLayout" Target="../slideLayouts/slideLayout13.xml"/><Relationship Id="rId4" Type="http://schemas.openxmlformats.org/officeDocument/2006/relationships/hyperlink" Target="mailto:bonnie@isaacsco.ca"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936104"/>
          </a:xfrm>
        </p:spPr>
        <p:txBody>
          <a:bodyPr>
            <a:normAutofit fontScale="90000"/>
          </a:bodyPr>
          <a:lstStyle/>
          <a:p>
            <a:r>
              <a:rPr lang="en-US" sz="3200" b="1" dirty="0" smtClean="0"/>
              <a:t>Slips and Falls on Board:</a:t>
            </a:r>
            <a:br>
              <a:rPr lang="en-US" sz="3200" b="1" dirty="0" smtClean="0"/>
            </a:br>
            <a:r>
              <a:rPr lang="en-US" sz="2400" b="1" dirty="0" smtClean="0"/>
              <a:t>What Can We Do to Reduce the Impact?</a:t>
            </a:r>
            <a:endParaRPr lang="en-CA" sz="2400" b="1" dirty="0"/>
          </a:p>
        </p:txBody>
      </p:sp>
      <p:sp>
        <p:nvSpPr>
          <p:cNvPr id="3" name="Content Placeholder 2"/>
          <p:cNvSpPr>
            <a:spLocks noGrp="1"/>
          </p:cNvSpPr>
          <p:nvPr>
            <p:ph idx="1"/>
          </p:nvPr>
        </p:nvSpPr>
        <p:spPr>
          <a:xfrm>
            <a:off x="457200" y="1700808"/>
            <a:ext cx="8229600" cy="4267200"/>
          </a:xfrm>
        </p:spPr>
        <p:txBody>
          <a:bodyPr/>
          <a:lstStyle/>
          <a:p>
            <a:pPr marL="0" indent="0" algn="ctr">
              <a:buNone/>
            </a:pPr>
            <a:endParaRPr lang="en-US" sz="4400" dirty="0" smtClean="0"/>
          </a:p>
          <a:p>
            <a:pPr marL="0" indent="0">
              <a:buNone/>
            </a:pPr>
            <a:endParaRPr lang="en-CA"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3648" y="1458000"/>
            <a:ext cx="6048672" cy="3544537"/>
          </a:xfrm>
          <a:prstGeom prst="rect">
            <a:avLst/>
          </a:prstGeom>
        </p:spPr>
      </p:pic>
      <p:sp>
        <p:nvSpPr>
          <p:cNvPr id="4" name="Rectangle 3"/>
          <p:cNvSpPr/>
          <p:nvPr/>
        </p:nvSpPr>
        <p:spPr>
          <a:xfrm>
            <a:off x="971600" y="5002537"/>
            <a:ext cx="6768752" cy="729430"/>
          </a:xfrm>
          <a:prstGeom prst="rect">
            <a:avLst/>
          </a:prstGeom>
        </p:spPr>
        <p:txBody>
          <a:bodyPr wrap="square">
            <a:spAutoFit/>
          </a:bodyPr>
          <a:lstStyle/>
          <a:p>
            <a:pPr marL="548640" marR="548640" algn="just">
              <a:lnSpc>
                <a:spcPct val="115000"/>
              </a:lnSpc>
              <a:spcBef>
                <a:spcPts val="1800"/>
              </a:spcBef>
              <a:spcAft>
                <a:spcPts val="1800"/>
              </a:spcAft>
            </a:pPr>
            <a:r>
              <a:rPr lang="en-CA" dirty="0" smtClean="0">
                <a:solidFill>
                  <a:srgbClr val="323E4F"/>
                </a:solidFill>
                <a:latin typeface="Calibri" panose="020F0502020204030204" pitchFamily="34" charset="0"/>
                <a:ea typeface="Calibri" panose="020F0502020204030204" pitchFamily="34" charset="0"/>
                <a:cs typeface="Times New Roman" panose="02020603050405020304" pitchFamily="18" charset="0"/>
              </a:rPr>
              <a:t>38</a:t>
            </a:r>
            <a:r>
              <a:rPr lang="en-CA" baseline="30000" dirty="0" smtClean="0">
                <a:solidFill>
                  <a:srgbClr val="323E4F"/>
                </a:solidFill>
                <a:latin typeface="Calibri" panose="020F0502020204030204" pitchFamily="34" charset="0"/>
                <a:ea typeface="Calibri" panose="020F0502020204030204" pitchFamily="34" charset="0"/>
                <a:cs typeface="Times New Roman" panose="02020603050405020304" pitchFamily="18" charset="0"/>
              </a:rPr>
              <a:t>th</a:t>
            </a:r>
            <a:r>
              <a:rPr lang="en-CA" dirty="0" smtClean="0">
                <a:solidFill>
                  <a:srgbClr val="323E4F"/>
                </a:solidFill>
                <a:latin typeface="Calibri" panose="020F0502020204030204" pitchFamily="34" charset="0"/>
                <a:ea typeface="Calibri" panose="020F0502020204030204" pitchFamily="34" charset="0"/>
                <a:cs typeface="Times New Roman" panose="02020603050405020304" pitchFamily="18" charset="0"/>
              </a:rPr>
              <a:t> </a:t>
            </a:r>
            <a:r>
              <a:rPr lang="en-CA" dirty="0">
                <a:solidFill>
                  <a:srgbClr val="323E4F"/>
                </a:solidFill>
                <a:latin typeface="Calibri" panose="020F0502020204030204" pitchFamily="34" charset="0"/>
                <a:ea typeface="Calibri" panose="020F0502020204030204" pitchFamily="34" charset="0"/>
                <a:cs typeface="Times New Roman" panose="02020603050405020304" pitchFamily="18" charset="0"/>
              </a:rPr>
              <a:t>Annual CRUISE CANADA Conference of the </a:t>
            </a:r>
            <a:r>
              <a:rPr lang="en-CA" dirty="0" smtClean="0">
                <a:solidFill>
                  <a:srgbClr val="323E4F"/>
                </a:solidFill>
                <a:latin typeface="Calibri" panose="020F0502020204030204" pitchFamily="34" charset="0"/>
                <a:ea typeface="Calibri" panose="020F0502020204030204" pitchFamily="34" charset="0"/>
                <a:cs typeface="Times New Roman" panose="02020603050405020304" pitchFamily="18" charset="0"/>
              </a:rPr>
              <a:t>Canadian </a:t>
            </a:r>
            <a:r>
              <a:rPr lang="en-CA" dirty="0">
                <a:solidFill>
                  <a:srgbClr val="323E4F"/>
                </a:solidFill>
                <a:latin typeface="Calibri" panose="020F0502020204030204" pitchFamily="34" charset="0"/>
                <a:ea typeface="Calibri" panose="020F0502020204030204" pitchFamily="34" charset="0"/>
                <a:cs typeface="Times New Roman" panose="02020603050405020304" pitchFamily="18" charset="0"/>
              </a:rPr>
              <a:t>Passenger Vessel </a:t>
            </a:r>
            <a:r>
              <a:rPr lang="en-CA" dirty="0" smtClean="0">
                <a:solidFill>
                  <a:srgbClr val="323E4F"/>
                </a:solidFill>
                <a:latin typeface="Calibri" panose="020F0502020204030204" pitchFamily="34" charset="0"/>
                <a:ea typeface="Calibri" panose="020F0502020204030204" pitchFamily="34" charset="0"/>
                <a:cs typeface="Times New Roman" panose="02020603050405020304" pitchFamily="18" charset="0"/>
              </a:rPr>
              <a:t>Association, November 19 – 21, 2014</a:t>
            </a:r>
            <a:endParaRPr lang="en-CA" sz="1600" i="1"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862333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Sample of Cases Continued</a:t>
            </a:r>
            <a:endParaRPr lang="en-CA" dirty="0"/>
          </a:p>
        </p:txBody>
      </p:sp>
      <p:sp>
        <p:nvSpPr>
          <p:cNvPr id="3" name="Content Placeholder 2"/>
          <p:cNvSpPr>
            <a:spLocks noGrp="1"/>
          </p:cNvSpPr>
          <p:nvPr>
            <p:ph idx="1"/>
          </p:nvPr>
        </p:nvSpPr>
        <p:spPr/>
        <p:txBody>
          <a:bodyPr>
            <a:normAutofit/>
          </a:bodyPr>
          <a:lstStyle/>
          <a:p>
            <a:pPr marL="0" indent="0">
              <a:buNone/>
            </a:pPr>
            <a:r>
              <a:rPr lang="en-CA" u="sng" dirty="0" smtClean="0"/>
              <a:t>Case #2</a:t>
            </a:r>
            <a:endParaRPr lang="en-CA" dirty="0" smtClean="0"/>
          </a:p>
          <a:p>
            <a:r>
              <a:rPr lang="en-CA" dirty="0" smtClean="0"/>
              <a:t>The plaintiff had early onset advanced osteoporosis</a:t>
            </a:r>
          </a:p>
          <a:p>
            <a:r>
              <a:rPr lang="en-CA" dirty="0" smtClean="0"/>
              <a:t>When she fell on the dance floor, she fractured her hip, requiring three </a:t>
            </a:r>
            <a:r>
              <a:rPr lang="en-CA" dirty="0"/>
              <a:t>surgical procedures to repair the </a:t>
            </a:r>
            <a:r>
              <a:rPr lang="en-CA" dirty="0" smtClean="0"/>
              <a:t>hip</a:t>
            </a:r>
            <a:endParaRPr lang="en-CA" dirty="0"/>
          </a:p>
        </p:txBody>
      </p:sp>
    </p:spTree>
    <p:extLst>
      <p:ext uri="{BB962C8B-B14F-4D97-AF65-F5344CB8AC3E}">
        <p14:creationId xmlns:p14="http://schemas.microsoft.com/office/powerpoint/2010/main" val="29173417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Sample of Cases Continued</a:t>
            </a:r>
            <a:endParaRPr lang="en-CA" sz="4000" dirty="0"/>
          </a:p>
        </p:txBody>
      </p:sp>
      <p:sp>
        <p:nvSpPr>
          <p:cNvPr id="3" name="Content Placeholder 2"/>
          <p:cNvSpPr>
            <a:spLocks noGrp="1"/>
          </p:cNvSpPr>
          <p:nvPr>
            <p:ph idx="1"/>
          </p:nvPr>
        </p:nvSpPr>
        <p:spPr/>
        <p:txBody>
          <a:bodyPr>
            <a:normAutofit fontScale="77500" lnSpcReduction="20000"/>
          </a:bodyPr>
          <a:lstStyle/>
          <a:p>
            <a:pPr marL="0" indent="0">
              <a:buNone/>
            </a:pPr>
            <a:r>
              <a:rPr lang="en-CA" u="sng" dirty="0" smtClean="0"/>
              <a:t>Case #3</a:t>
            </a:r>
          </a:p>
          <a:p>
            <a:r>
              <a:rPr lang="en-CA" dirty="0" smtClean="0"/>
              <a:t>The plaintiff and some of her friends drove their van onto a ferry. As the plaintiff was getting out of the car and stepping onto the ferry deck, she slipped and fell on the wet deck.</a:t>
            </a:r>
          </a:p>
          <a:p>
            <a:endParaRPr lang="en-CA" dirty="0" smtClean="0"/>
          </a:p>
          <a:p>
            <a:r>
              <a:rPr lang="en-CA" dirty="0" smtClean="0"/>
              <a:t>She admitted to having observed the deck being wet when they arrived. At discovery, she further admitted that she was wearing flip flops and had pre-existing mobility issues.</a:t>
            </a:r>
          </a:p>
          <a:p>
            <a:endParaRPr lang="en-CA" dirty="0" smtClean="0"/>
          </a:p>
          <a:p>
            <a:r>
              <a:rPr lang="en-CA" dirty="0" smtClean="0"/>
              <a:t>Friction co-efficient testing confirmed that the deck’s friction co-efficient was high, exceeding industry standards.</a:t>
            </a:r>
          </a:p>
        </p:txBody>
      </p:sp>
    </p:spTree>
    <p:extLst>
      <p:ext uri="{BB962C8B-B14F-4D97-AF65-F5344CB8AC3E}">
        <p14:creationId xmlns:p14="http://schemas.microsoft.com/office/powerpoint/2010/main" val="22065295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Contributory Negligence</a:t>
            </a:r>
            <a:endParaRPr lang="en-CA" dirty="0"/>
          </a:p>
        </p:txBody>
      </p:sp>
      <p:sp>
        <p:nvSpPr>
          <p:cNvPr id="3" name="Content Placeholder 2"/>
          <p:cNvSpPr>
            <a:spLocks noGrp="1"/>
          </p:cNvSpPr>
          <p:nvPr>
            <p:ph idx="1"/>
          </p:nvPr>
        </p:nvSpPr>
        <p:spPr/>
        <p:txBody>
          <a:bodyPr>
            <a:normAutofit lnSpcReduction="10000"/>
          </a:bodyPr>
          <a:lstStyle/>
          <a:p>
            <a:r>
              <a:rPr lang="en-CA" dirty="0" smtClean="0"/>
              <a:t>In many slip and fall cases, there is a high degree of contributory negligence on the plaintiff</a:t>
            </a:r>
          </a:p>
          <a:p>
            <a:r>
              <a:rPr lang="en-CA" dirty="0" smtClean="0"/>
              <a:t>Nevertheless, plaintiffs and their counsel often ignore this fact and start claims on the expectation that the ship owner will “pay their way” out of the claim</a:t>
            </a:r>
          </a:p>
          <a:p>
            <a:r>
              <a:rPr lang="en-CA" dirty="0" smtClean="0"/>
              <a:t>Increasingly litigious society = ship owners should expect increase in number of claims</a:t>
            </a:r>
          </a:p>
          <a:p>
            <a:endParaRPr lang="en-CA" dirty="0" smtClean="0"/>
          </a:p>
          <a:p>
            <a:endParaRPr lang="en-CA" dirty="0" smtClean="0"/>
          </a:p>
          <a:p>
            <a:endParaRPr lang="en-CA" dirty="0" smtClean="0"/>
          </a:p>
          <a:p>
            <a:endParaRPr lang="en-CA" dirty="0"/>
          </a:p>
        </p:txBody>
      </p:sp>
    </p:spTree>
    <p:extLst>
      <p:ext uri="{BB962C8B-B14F-4D97-AF65-F5344CB8AC3E}">
        <p14:creationId xmlns:p14="http://schemas.microsoft.com/office/powerpoint/2010/main" val="23871630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Other causes of slip and falls:</a:t>
            </a:r>
            <a:endParaRPr lang="en-CA" dirty="0"/>
          </a:p>
        </p:txBody>
      </p:sp>
      <p:sp>
        <p:nvSpPr>
          <p:cNvPr id="3" name="Content Placeholder 2"/>
          <p:cNvSpPr>
            <a:spLocks noGrp="1"/>
          </p:cNvSpPr>
          <p:nvPr>
            <p:ph idx="1"/>
          </p:nvPr>
        </p:nvSpPr>
        <p:spPr/>
        <p:txBody>
          <a:bodyPr>
            <a:normAutofit lnSpcReduction="10000"/>
          </a:bodyPr>
          <a:lstStyle/>
          <a:p>
            <a:r>
              <a:rPr lang="en-US" dirty="0" smtClean="0"/>
              <a:t>Inappropriate footwear</a:t>
            </a:r>
          </a:p>
          <a:p>
            <a:r>
              <a:rPr lang="en-US" dirty="0" smtClean="0"/>
              <a:t>Dangerous or risky maneuvers</a:t>
            </a:r>
          </a:p>
          <a:p>
            <a:r>
              <a:rPr lang="en-US" dirty="0" smtClean="0"/>
              <a:t>Inattention</a:t>
            </a:r>
          </a:p>
          <a:p>
            <a:r>
              <a:rPr lang="en-US" dirty="0" smtClean="0"/>
              <a:t>Age related falls</a:t>
            </a:r>
          </a:p>
          <a:p>
            <a:pPr marL="0" indent="0">
              <a:buNone/>
            </a:pPr>
            <a:endParaRPr lang="en-US" dirty="0"/>
          </a:p>
          <a:p>
            <a:pPr marL="0" lvl="0" indent="0">
              <a:buNone/>
            </a:pPr>
            <a:endParaRPr lang="en-US" sz="1600" i="1" dirty="0" smtClean="0"/>
          </a:p>
          <a:p>
            <a:pPr marL="0" lvl="0" indent="0">
              <a:buNone/>
            </a:pPr>
            <a:endParaRPr lang="en-US" sz="1600" i="1" dirty="0"/>
          </a:p>
          <a:p>
            <a:pPr marL="0" lvl="0" indent="0">
              <a:buNone/>
            </a:pPr>
            <a:endParaRPr lang="en-US" sz="1600" i="1" dirty="0" smtClean="0"/>
          </a:p>
          <a:p>
            <a:pPr marL="0" lvl="0" indent="0">
              <a:buNone/>
            </a:pPr>
            <a:r>
              <a:rPr lang="en-US" sz="1600" i="1" dirty="0" smtClean="0"/>
              <a:t>Even fashion models are not</a:t>
            </a:r>
          </a:p>
          <a:p>
            <a:pPr marL="0" lvl="0" indent="0">
              <a:buNone/>
            </a:pPr>
            <a:r>
              <a:rPr lang="en-US" sz="1600" i="1" dirty="0" smtClean="0"/>
              <a:t>Immune…</a:t>
            </a:r>
          </a:p>
          <a:p>
            <a:pPr marL="0" indent="0">
              <a:buNone/>
            </a:pPr>
            <a:endParaRPr lang="en-CA"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3888" y="2757974"/>
            <a:ext cx="4671439" cy="3109427"/>
          </a:xfrm>
          <a:prstGeom prst="rect">
            <a:avLst/>
          </a:prstGeom>
        </p:spPr>
      </p:pic>
    </p:spTree>
    <p:extLst>
      <p:ext uri="{BB962C8B-B14F-4D97-AF65-F5344CB8AC3E}">
        <p14:creationId xmlns:p14="http://schemas.microsoft.com/office/powerpoint/2010/main" val="554138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Can A Vessel Operator Do to Minimize Exposure?</a:t>
            </a:r>
            <a:endParaRPr lang="en-US" dirty="0"/>
          </a:p>
        </p:txBody>
      </p:sp>
      <p:sp>
        <p:nvSpPr>
          <p:cNvPr id="3" name="Content Placeholder 2"/>
          <p:cNvSpPr>
            <a:spLocks noGrp="1"/>
          </p:cNvSpPr>
          <p:nvPr>
            <p:ph idx="1"/>
          </p:nvPr>
        </p:nvSpPr>
        <p:spPr/>
        <p:txBody>
          <a:bodyPr>
            <a:normAutofit/>
          </a:bodyPr>
          <a:lstStyle/>
          <a:p>
            <a:pPr marL="514350" lvl="0" indent="-514350">
              <a:buAutoNum type="alphaLcParenBoth"/>
            </a:pPr>
            <a:r>
              <a:rPr lang="en-US" dirty="0" smtClean="0"/>
              <a:t>Reasonable System of Inspection</a:t>
            </a:r>
          </a:p>
          <a:p>
            <a:pPr marL="514350" lvl="0" indent="-514350">
              <a:buAutoNum type="alphaLcParenBoth"/>
            </a:pPr>
            <a:r>
              <a:rPr lang="en-US" dirty="0" smtClean="0"/>
              <a:t>Choose the Right Materials</a:t>
            </a:r>
          </a:p>
          <a:p>
            <a:pPr marL="514350" lvl="0" indent="-514350">
              <a:buAutoNum type="alphaLcParenBoth"/>
            </a:pPr>
            <a:r>
              <a:rPr lang="en-US" dirty="0" smtClean="0"/>
              <a:t>Regular Maintenance</a:t>
            </a:r>
          </a:p>
          <a:p>
            <a:pPr marL="514350" lvl="0" indent="-514350">
              <a:buAutoNum type="alphaLcParenBoth"/>
            </a:pPr>
            <a:r>
              <a:rPr lang="en-US" dirty="0" smtClean="0"/>
              <a:t>Signage and Warnings</a:t>
            </a:r>
          </a:p>
          <a:p>
            <a:pPr marL="0" lvl="0" indent="0">
              <a:buNone/>
            </a:pPr>
            <a:endParaRPr lang="en-US" dirty="0"/>
          </a:p>
          <a:p>
            <a:pPr marL="0" lvl="0" indent="0">
              <a:buNone/>
            </a:pPr>
            <a:endParaRPr lang="en-US"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8024" y="3186704"/>
            <a:ext cx="4021046" cy="2680697"/>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Legal Test Explained</a:t>
            </a:r>
            <a:endParaRPr lang="en-CA" dirty="0"/>
          </a:p>
        </p:txBody>
      </p:sp>
      <p:sp>
        <p:nvSpPr>
          <p:cNvPr id="3" name="Content Placeholder 2"/>
          <p:cNvSpPr>
            <a:spLocks noGrp="1"/>
          </p:cNvSpPr>
          <p:nvPr>
            <p:ph idx="1"/>
          </p:nvPr>
        </p:nvSpPr>
        <p:spPr/>
        <p:txBody>
          <a:bodyPr>
            <a:normAutofit fontScale="77500" lnSpcReduction="20000"/>
          </a:bodyPr>
          <a:lstStyle/>
          <a:p>
            <a:r>
              <a:rPr lang="en-CA" dirty="0" smtClean="0"/>
              <a:t>Ship owners/operators obliged to ensure that vessel is “seaworthy”: </a:t>
            </a:r>
            <a:r>
              <a:rPr lang="en-CA" i="1" dirty="0" err="1" smtClean="0"/>
              <a:t>Ordon</a:t>
            </a:r>
            <a:r>
              <a:rPr lang="en-CA" i="1" dirty="0" smtClean="0"/>
              <a:t> Estate v. Grail (1996) S.C.C.</a:t>
            </a:r>
          </a:p>
          <a:p>
            <a:r>
              <a:rPr lang="en-CA" dirty="0" smtClean="0"/>
              <a:t>Provincial </a:t>
            </a:r>
            <a:r>
              <a:rPr lang="en-CA" i="1" dirty="0" smtClean="0"/>
              <a:t>Occupiers’ Liability Acts </a:t>
            </a:r>
            <a:r>
              <a:rPr lang="en-CA" dirty="0" smtClean="0"/>
              <a:t>do not apply aboard ships </a:t>
            </a:r>
          </a:p>
          <a:p>
            <a:r>
              <a:rPr lang="en-CA" dirty="0" smtClean="0"/>
              <a:t>However, principles of common law regarding occupiers’ liability do apply – hence, many cases decided in the context of Occupier Liability legislation will be followed in the marine context</a:t>
            </a:r>
          </a:p>
          <a:p>
            <a:r>
              <a:rPr lang="en-CA" dirty="0" smtClean="0"/>
              <a:t>STANDARD: Keeping passenger areas well maintained and ensuring passenger areas are clear of debris or other hazards which may cause a passenger to slip and fall</a:t>
            </a:r>
            <a:endParaRPr lang="en-CA" dirty="0"/>
          </a:p>
        </p:txBody>
      </p:sp>
    </p:spTree>
    <p:extLst>
      <p:ext uri="{BB962C8B-B14F-4D97-AF65-F5344CB8AC3E}">
        <p14:creationId xmlns:p14="http://schemas.microsoft.com/office/powerpoint/2010/main" val="14730347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Reasonable System of Inspection</a:t>
            </a:r>
            <a:endParaRPr lang="en-CA" dirty="0"/>
          </a:p>
        </p:txBody>
      </p:sp>
      <p:sp>
        <p:nvSpPr>
          <p:cNvPr id="3" name="Content Placeholder 2"/>
          <p:cNvSpPr>
            <a:spLocks noGrp="1"/>
          </p:cNvSpPr>
          <p:nvPr>
            <p:ph idx="1"/>
          </p:nvPr>
        </p:nvSpPr>
        <p:spPr/>
        <p:txBody>
          <a:bodyPr>
            <a:normAutofit lnSpcReduction="10000"/>
          </a:bodyPr>
          <a:lstStyle/>
          <a:p>
            <a:pPr lvl="0">
              <a:buClr>
                <a:srgbClr val="FF0000"/>
              </a:buClr>
              <a:buFont typeface="Wingdings" pitchFamily="2" charset="2"/>
              <a:buChar char="O"/>
            </a:pPr>
            <a:r>
              <a:rPr lang="en-US" dirty="0" smtClean="0"/>
              <a:t>Generally, an occupier will not be held liable for breach of its obligations if it adopted a reasonable system of inspection to ensure the safety of its premises.</a:t>
            </a:r>
          </a:p>
          <a:p>
            <a:pPr lvl="0">
              <a:buClr>
                <a:srgbClr val="FF0000"/>
              </a:buClr>
              <a:buFont typeface="Wingdings" pitchFamily="2" charset="2"/>
              <a:buChar char="O"/>
            </a:pPr>
            <a:r>
              <a:rPr lang="en-US" i="1" dirty="0" smtClean="0"/>
              <a:t>McPhail v. T &amp; L Club (Brantford) </a:t>
            </a:r>
            <a:r>
              <a:rPr lang="en-US" dirty="0" smtClean="0"/>
              <a:t>(1968): Plaintiff slipped and fell on a piece of cheese in a dance hall. The dance hall had a system in place to ensure that the dance floor was free of debris.</a:t>
            </a:r>
          </a:p>
        </p:txBody>
      </p:sp>
    </p:spTree>
    <p:extLst>
      <p:ext uri="{BB962C8B-B14F-4D97-AF65-F5344CB8AC3E}">
        <p14:creationId xmlns:p14="http://schemas.microsoft.com/office/powerpoint/2010/main" val="19307073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 Reasonable System of Inspection</a:t>
            </a:r>
            <a:endParaRPr lang="en-CA" dirty="0"/>
          </a:p>
        </p:txBody>
      </p:sp>
      <p:sp>
        <p:nvSpPr>
          <p:cNvPr id="3" name="Content Placeholder 2"/>
          <p:cNvSpPr>
            <a:spLocks noGrp="1"/>
          </p:cNvSpPr>
          <p:nvPr>
            <p:ph idx="1"/>
          </p:nvPr>
        </p:nvSpPr>
        <p:spPr/>
        <p:txBody>
          <a:bodyPr>
            <a:normAutofit/>
          </a:bodyPr>
          <a:lstStyle/>
          <a:p>
            <a:r>
              <a:rPr lang="en-US" dirty="0" smtClean="0"/>
              <a:t>The Ontario Court of Appeal stated that the occupier “is not an insurer”. The system in place was reasonable and an occupier’s duty “cannot be fixed at a level of constant inspection to thwart possible injury from bits of food… which might be dropped on the floor.”</a:t>
            </a:r>
          </a:p>
          <a:p>
            <a:pPr marL="457200" lvl="1" indent="0">
              <a:buNone/>
            </a:pPr>
            <a:endParaRPr lang="en-US" dirty="0" smtClean="0"/>
          </a:p>
        </p:txBody>
      </p:sp>
    </p:spTree>
    <p:extLst>
      <p:ext uri="{BB962C8B-B14F-4D97-AF65-F5344CB8AC3E}">
        <p14:creationId xmlns:p14="http://schemas.microsoft.com/office/powerpoint/2010/main" val="6383390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 Reasonable System of Inspection</a:t>
            </a:r>
            <a:endParaRPr lang="en-CA" dirty="0"/>
          </a:p>
        </p:txBody>
      </p:sp>
      <p:sp>
        <p:nvSpPr>
          <p:cNvPr id="3" name="Content Placeholder 2"/>
          <p:cNvSpPr>
            <a:spLocks noGrp="1"/>
          </p:cNvSpPr>
          <p:nvPr>
            <p:ph idx="1"/>
          </p:nvPr>
        </p:nvSpPr>
        <p:spPr/>
        <p:txBody>
          <a:bodyPr>
            <a:normAutofit/>
          </a:bodyPr>
          <a:lstStyle/>
          <a:p>
            <a:pPr lvl="0"/>
            <a:r>
              <a:rPr lang="en-US" dirty="0" smtClean="0"/>
              <a:t>In </a:t>
            </a:r>
            <a:r>
              <a:rPr lang="en-US" i="1" dirty="0" smtClean="0"/>
              <a:t>Kerr v. </a:t>
            </a:r>
            <a:r>
              <a:rPr lang="en-US" i="1" dirty="0" err="1" smtClean="0"/>
              <a:t>Loblaws</a:t>
            </a:r>
            <a:r>
              <a:rPr lang="en-US" i="1" dirty="0" smtClean="0"/>
              <a:t> Inc. </a:t>
            </a:r>
            <a:r>
              <a:rPr lang="en-US" dirty="0" smtClean="0"/>
              <a:t>(2007)</a:t>
            </a:r>
            <a:r>
              <a:rPr lang="en-US" i="1" dirty="0" smtClean="0"/>
              <a:t>, </a:t>
            </a:r>
            <a:r>
              <a:rPr lang="en-US" dirty="0" smtClean="0"/>
              <a:t>the plaintiff slipped and fell on a grape in a grocery store.</a:t>
            </a:r>
          </a:p>
          <a:p>
            <a:pPr lvl="0"/>
            <a:r>
              <a:rPr lang="en-US" dirty="0" smtClean="0"/>
              <a:t>The Court of Appeal upheld the jury verdict that the grocery store had discharged its duty.</a:t>
            </a:r>
          </a:p>
          <a:p>
            <a:pPr lvl="0"/>
            <a:r>
              <a:rPr lang="en-US" dirty="0" smtClean="0"/>
              <a:t>The store had a “sweep log” to document floor inspections and maintenance, and there were log entries before and after the accident.</a:t>
            </a:r>
            <a:endParaRPr lang="en-CA" dirty="0"/>
          </a:p>
        </p:txBody>
      </p:sp>
    </p:spTree>
    <p:extLst>
      <p:ext uri="{BB962C8B-B14F-4D97-AF65-F5344CB8AC3E}">
        <p14:creationId xmlns:p14="http://schemas.microsoft.com/office/powerpoint/2010/main" val="13927482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 Reasonable System of Inspection</a:t>
            </a:r>
          </a:p>
        </p:txBody>
      </p:sp>
      <p:sp>
        <p:nvSpPr>
          <p:cNvPr id="3" name="Content Placeholder 2"/>
          <p:cNvSpPr>
            <a:spLocks noGrp="1"/>
          </p:cNvSpPr>
          <p:nvPr>
            <p:ph idx="1"/>
          </p:nvPr>
        </p:nvSpPr>
        <p:spPr/>
        <p:txBody>
          <a:bodyPr>
            <a:normAutofit/>
          </a:bodyPr>
          <a:lstStyle/>
          <a:p>
            <a:r>
              <a:rPr lang="en-US" dirty="0" smtClean="0"/>
              <a:t>Lesson: Have reasonable policies and procedures in place for inspection, follow them, and </a:t>
            </a:r>
            <a:r>
              <a:rPr lang="en-US" b="1" u="sng" dirty="0" smtClean="0"/>
              <a:t>document</a:t>
            </a:r>
            <a:r>
              <a:rPr lang="en-US" dirty="0" smtClean="0"/>
              <a:t> all inspection activities.</a:t>
            </a:r>
          </a:p>
          <a:p>
            <a:r>
              <a:rPr lang="en-US" dirty="0" smtClean="0"/>
              <a:t>A reasonable system of inspection is the best </a:t>
            </a:r>
            <a:r>
              <a:rPr lang="en-US" dirty="0" err="1" smtClean="0"/>
              <a:t>defence</a:t>
            </a:r>
            <a:r>
              <a:rPr lang="en-US" dirty="0" smtClean="0"/>
              <a:t> against claims involving wet decks or spilt food or drink.</a:t>
            </a: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8641"/>
            <a:ext cx="7772400" cy="3411810"/>
          </a:xfrm>
        </p:spPr>
        <p:txBody>
          <a:bodyPr/>
          <a:lstStyle/>
          <a:p>
            <a:r>
              <a:rPr lang="en-US" sz="6000" b="1" cap="small" dirty="0" smtClean="0">
                <a:latin typeface="Arial" pitchFamily="34" charset="0"/>
                <a:cs typeface="Arial" pitchFamily="34" charset="0"/>
              </a:rPr>
              <a:t>Isaacs &amp; Co.</a:t>
            </a:r>
            <a:r>
              <a:rPr lang="en-US" dirty="0">
                <a:latin typeface="Arial" pitchFamily="34" charset="0"/>
                <a:cs typeface="Arial" pitchFamily="34" charset="0"/>
              </a:rPr>
              <a:t/>
            </a:r>
            <a:br>
              <a:rPr lang="en-US" dirty="0">
                <a:latin typeface="Arial" pitchFamily="34" charset="0"/>
                <a:cs typeface="Arial" pitchFamily="34" charset="0"/>
              </a:rPr>
            </a:br>
            <a:r>
              <a:rPr lang="en-US" sz="2400" dirty="0">
                <a:latin typeface="Arial" pitchFamily="34" charset="0"/>
                <a:cs typeface="Arial" pitchFamily="34" charset="0"/>
              </a:rPr>
              <a:t>Barristers </a:t>
            </a:r>
            <a:r>
              <a:rPr lang="en-US" sz="2400" dirty="0" smtClean="0">
                <a:latin typeface="Arial" pitchFamily="34" charset="0"/>
                <a:cs typeface="Arial" pitchFamily="34" charset="0"/>
              </a:rPr>
              <a:t>&amp; Solicitors</a:t>
            </a:r>
            <a:br>
              <a:rPr lang="en-US" sz="2400" dirty="0" smtClean="0">
                <a:latin typeface="Arial" pitchFamily="34" charset="0"/>
                <a:cs typeface="Arial" pitchFamily="34" charset="0"/>
              </a:rPr>
            </a:br>
            <a:r>
              <a:rPr lang="en-US" sz="2400" dirty="0">
                <a:latin typeface="Arial" pitchFamily="34" charset="0"/>
                <a:cs typeface="Arial" pitchFamily="34" charset="0"/>
              </a:rPr>
              <a:t/>
            </a:r>
            <a:br>
              <a:rPr lang="en-US" sz="2400" dirty="0">
                <a:latin typeface="Arial" pitchFamily="34" charset="0"/>
                <a:cs typeface="Arial" pitchFamily="34" charset="0"/>
              </a:rPr>
            </a:br>
            <a:r>
              <a:rPr lang="en-US" sz="2400">
                <a:solidFill>
                  <a:schemeClr val="tx1">
                    <a:lumMod val="75000"/>
                    <a:lumOff val="25000"/>
                  </a:schemeClr>
                </a:solidFill>
                <a:latin typeface="Arial" pitchFamily="34" charset="0"/>
                <a:cs typeface="Arial" pitchFamily="34" charset="0"/>
              </a:rPr>
              <a:t>Arie </a:t>
            </a:r>
            <a:r>
              <a:rPr lang="en-US" sz="2400" smtClean="0">
                <a:solidFill>
                  <a:schemeClr val="tx1">
                    <a:lumMod val="75000"/>
                    <a:lumOff val="25000"/>
                  </a:schemeClr>
                </a:solidFill>
                <a:latin typeface="Arial" pitchFamily="34" charset="0"/>
                <a:cs typeface="Arial" pitchFamily="34" charset="0"/>
              </a:rPr>
              <a:t>Odinocki &amp; Bonnie Huen</a:t>
            </a:r>
            <a:r>
              <a:rPr lang="en-US" sz="2400" dirty="0">
                <a:solidFill>
                  <a:schemeClr val="tx1">
                    <a:lumMod val="75000"/>
                    <a:lumOff val="25000"/>
                  </a:schemeClr>
                </a:solidFill>
                <a:latin typeface="Arial" pitchFamily="34" charset="0"/>
                <a:cs typeface="Arial" pitchFamily="34" charset="0"/>
              </a:rPr>
              <a:t/>
            </a:r>
            <a:br>
              <a:rPr lang="en-US" sz="2400" dirty="0">
                <a:solidFill>
                  <a:schemeClr val="tx1">
                    <a:lumMod val="75000"/>
                    <a:lumOff val="25000"/>
                  </a:schemeClr>
                </a:solidFill>
                <a:latin typeface="Arial" pitchFamily="34" charset="0"/>
                <a:cs typeface="Arial" pitchFamily="34" charset="0"/>
              </a:rPr>
            </a:br>
            <a:endParaRPr lang="en-US" sz="2400" dirty="0"/>
          </a:p>
        </p:txBody>
      </p:sp>
      <p:sp>
        <p:nvSpPr>
          <p:cNvPr id="3" name="Subtitle 2"/>
          <p:cNvSpPr>
            <a:spLocks noGrp="1"/>
          </p:cNvSpPr>
          <p:nvPr>
            <p:ph type="subTitle" idx="1"/>
          </p:nvPr>
        </p:nvSpPr>
        <p:spPr>
          <a:xfrm>
            <a:off x="1371600" y="3068960"/>
            <a:ext cx="6400800" cy="2569840"/>
          </a:xfrm>
        </p:spPr>
        <p:txBody>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7784" y="3066273"/>
            <a:ext cx="4248472" cy="2619058"/>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Reasonable Standard?</a:t>
            </a:r>
            <a:endParaRPr lang="en-CA"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48243" y="1417638"/>
            <a:ext cx="4247513" cy="4228765"/>
          </a:xfrm>
        </p:spPr>
      </p:pic>
    </p:spTree>
    <p:extLst>
      <p:ext uri="{BB962C8B-B14F-4D97-AF65-F5344CB8AC3E}">
        <p14:creationId xmlns:p14="http://schemas.microsoft.com/office/powerpoint/2010/main" val="21043319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 Choose the Right Materials</a:t>
            </a:r>
            <a:endParaRPr lang="en-CA" dirty="0"/>
          </a:p>
        </p:txBody>
      </p:sp>
      <p:sp>
        <p:nvSpPr>
          <p:cNvPr id="3" name="Content Placeholder 2"/>
          <p:cNvSpPr>
            <a:spLocks noGrp="1"/>
          </p:cNvSpPr>
          <p:nvPr>
            <p:ph idx="1"/>
          </p:nvPr>
        </p:nvSpPr>
        <p:spPr/>
        <p:txBody>
          <a:bodyPr>
            <a:normAutofit/>
          </a:bodyPr>
          <a:lstStyle/>
          <a:p>
            <a:r>
              <a:rPr lang="en-CA" dirty="0" smtClean="0"/>
              <a:t>Decks, stairs and other passenger areas should be constructed of slip resistant material.</a:t>
            </a:r>
          </a:p>
          <a:p>
            <a:r>
              <a:rPr lang="en-CA" dirty="0" smtClean="0"/>
              <a:t>Non slip coatings/paint</a:t>
            </a:r>
          </a:p>
          <a:p>
            <a:r>
              <a:rPr lang="en-CA" dirty="0" smtClean="0"/>
              <a:t>At least meet minimum industry standards</a:t>
            </a:r>
          </a:p>
          <a:p>
            <a:endParaRPr lang="en-CA"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4453" y="3861048"/>
            <a:ext cx="1855093" cy="1855093"/>
          </a:xfrm>
          <a:prstGeom prst="rect">
            <a:avLst/>
          </a:prstGeom>
        </p:spPr>
      </p:pic>
    </p:spTree>
    <p:extLst>
      <p:ext uri="{BB962C8B-B14F-4D97-AF65-F5344CB8AC3E}">
        <p14:creationId xmlns:p14="http://schemas.microsoft.com/office/powerpoint/2010/main" val="12886118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 Choose the Right Materials</a:t>
            </a:r>
            <a:endParaRPr lang="en-US" dirty="0"/>
          </a:p>
        </p:txBody>
      </p:sp>
      <p:sp>
        <p:nvSpPr>
          <p:cNvPr id="3" name="Content Placeholder 2"/>
          <p:cNvSpPr>
            <a:spLocks noGrp="1"/>
          </p:cNvSpPr>
          <p:nvPr>
            <p:ph idx="1"/>
          </p:nvPr>
        </p:nvSpPr>
        <p:spPr/>
        <p:txBody>
          <a:bodyPr>
            <a:normAutofit/>
          </a:bodyPr>
          <a:lstStyle/>
          <a:p>
            <a:pPr lvl="0"/>
            <a:r>
              <a:rPr lang="en-US" dirty="0" smtClean="0"/>
              <a:t>Where a plaintiff alleges that a surface was “too slippery”, expert engineers can conduct co-efficient of friction testing on the surface to determine whether it met industry standards</a:t>
            </a:r>
          </a:p>
          <a:p>
            <a:pPr lvl="0"/>
            <a:r>
              <a:rPr lang="en-US" dirty="0" smtClean="0"/>
              <a:t>If it did, then vessel operator likely can meet standard of reasonable care</a:t>
            </a:r>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(c) Regular Maintenance</a:t>
            </a:r>
            <a:endParaRPr lang="en-CA" sz="3200" dirty="0"/>
          </a:p>
        </p:txBody>
      </p:sp>
      <p:sp>
        <p:nvSpPr>
          <p:cNvPr id="3" name="Content Placeholder 2"/>
          <p:cNvSpPr>
            <a:spLocks noGrp="1"/>
          </p:cNvSpPr>
          <p:nvPr>
            <p:ph idx="1"/>
          </p:nvPr>
        </p:nvSpPr>
        <p:spPr/>
        <p:txBody>
          <a:bodyPr>
            <a:normAutofit/>
          </a:bodyPr>
          <a:lstStyle/>
          <a:p>
            <a:pPr lvl="0"/>
            <a:r>
              <a:rPr lang="en-US" dirty="0" smtClean="0"/>
              <a:t>Slip resistant areas must be maintained</a:t>
            </a:r>
          </a:p>
          <a:p>
            <a:pPr lvl="0"/>
            <a:r>
              <a:rPr lang="en-US" dirty="0" smtClean="0"/>
              <a:t>Re-application of slip resistant coatings at regular intervals</a:t>
            </a:r>
          </a:p>
          <a:p>
            <a:pPr lvl="0"/>
            <a:r>
              <a:rPr lang="en-US" dirty="0" smtClean="0"/>
              <a:t>Time between re-application depends on various factors </a:t>
            </a:r>
          </a:p>
          <a:p>
            <a:pPr lvl="1"/>
            <a:r>
              <a:rPr lang="en-US" dirty="0" smtClean="0"/>
              <a:t>Exposure to elements</a:t>
            </a:r>
          </a:p>
          <a:p>
            <a:pPr lvl="1"/>
            <a:r>
              <a:rPr lang="en-US" dirty="0" smtClean="0"/>
              <a:t>Foot traffic</a:t>
            </a:r>
            <a:endParaRPr lang="en-US" dirty="0"/>
          </a:p>
          <a:p>
            <a:endParaRPr lang="en-US" dirty="0"/>
          </a:p>
          <a:p>
            <a:endParaRPr lang="en-CA" dirty="0"/>
          </a:p>
        </p:txBody>
      </p:sp>
    </p:spTree>
    <p:extLst>
      <p:ext uri="{BB962C8B-B14F-4D97-AF65-F5344CB8AC3E}">
        <p14:creationId xmlns:p14="http://schemas.microsoft.com/office/powerpoint/2010/main" val="36522980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a:t>(c) Regular Maintenance</a:t>
            </a:r>
            <a:endParaRPr lang="en-CA" sz="4000" dirty="0"/>
          </a:p>
        </p:txBody>
      </p:sp>
      <p:sp>
        <p:nvSpPr>
          <p:cNvPr id="3" name="Content Placeholder 2"/>
          <p:cNvSpPr>
            <a:spLocks noGrp="1"/>
          </p:cNvSpPr>
          <p:nvPr>
            <p:ph idx="1"/>
          </p:nvPr>
        </p:nvSpPr>
        <p:spPr/>
        <p:txBody>
          <a:bodyPr>
            <a:normAutofit/>
          </a:bodyPr>
          <a:lstStyle/>
          <a:p>
            <a:pPr lvl="0"/>
            <a:r>
              <a:rPr lang="en-US" dirty="0" smtClean="0"/>
              <a:t>Good practice to perform detailed check of adequacy of non-slip coatings at least once every year</a:t>
            </a:r>
          </a:p>
          <a:p>
            <a:pPr lvl="0"/>
            <a:endParaRPr lang="en-US" dirty="0" smtClean="0"/>
          </a:p>
          <a:p>
            <a:pPr lvl="0"/>
            <a:r>
              <a:rPr lang="en-US" sz="2800" dirty="0" smtClean="0"/>
              <a:t>This can be done as part of the annual safety inspection performed by Transport Canada</a:t>
            </a:r>
          </a:p>
          <a:p>
            <a:pPr marL="0" lvl="0" indent="0">
              <a:buNone/>
            </a:pPr>
            <a:endParaRPr lang="en-US" sz="2800" dirty="0"/>
          </a:p>
          <a:p>
            <a:pPr>
              <a:buNone/>
            </a:pPr>
            <a:r>
              <a:rPr lang="en-US" dirty="0"/>
              <a:t> </a:t>
            </a:r>
            <a:endParaRPr lang="en-US" sz="2800" dirty="0"/>
          </a:p>
          <a:p>
            <a:pPr lvl="0"/>
            <a:endParaRPr lang="en-CA" dirty="0"/>
          </a:p>
        </p:txBody>
      </p:sp>
    </p:spTree>
    <p:extLst>
      <p:ext uri="{BB962C8B-B14F-4D97-AF65-F5344CB8AC3E}">
        <p14:creationId xmlns:p14="http://schemas.microsoft.com/office/powerpoint/2010/main" val="3689653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(d) Signage and Warnings</a:t>
            </a:r>
            <a:endParaRPr lang="en-CA" sz="3600" dirty="0"/>
          </a:p>
        </p:txBody>
      </p:sp>
      <p:sp>
        <p:nvSpPr>
          <p:cNvPr id="3" name="Content Placeholder 2"/>
          <p:cNvSpPr>
            <a:spLocks noGrp="1"/>
          </p:cNvSpPr>
          <p:nvPr>
            <p:ph idx="1"/>
          </p:nvPr>
        </p:nvSpPr>
        <p:spPr/>
        <p:txBody>
          <a:bodyPr>
            <a:normAutofit/>
          </a:bodyPr>
          <a:lstStyle/>
          <a:p>
            <a:r>
              <a:rPr lang="en-US" dirty="0" smtClean="0"/>
              <a:t>A vessel operator has no control over wind, rain or other conditions, such as rough seas, causing water to accumulate on deck</a:t>
            </a:r>
            <a:endParaRPr lang="en-US" sz="2600" dirty="0"/>
          </a:p>
          <a:p>
            <a:endParaRPr lang="en-CA" dirty="0"/>
          </a:p>
        </p:txBody>
      </p:sp>
      <p:pic>
        <p:nvPicPr>
          <p:cNvPr id="5" name="Penguin Falls Down Resulting In Best Sound Ever Low">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743200" y="3356992"/>
            <a:ext cx="3657600" cy="2073275"/>
          </a:xfrm>
          <a:prstGeom prst="rect">
            <a:avLst/>
          </a:prstGeom>
        </p:spPr>
      </p:pic>
    </p:spTree>
    <p:extLst>
      <p:ext uri="{BB962C8B-B14F-4D97-AF65-F5344CB8AC3E}">
        <p14:creationId xmlns:p14="http://schemas.microsoft.com/office/powerpoint/2010/main" val="411041424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(d) Signage and Warnings</a:t>
            </a:r>
          </a:p>
        </p:txBody>
      </p:sp>
      <p:sp>
        <p:nvSpPr>
          <p:cNvPr id="6" name="Content Placeholder 5"/>
          <p:cNvSpPr>
            <a:spLocks noGrp="1"/>
          </p:cNvSpPr>
          <p:nvPr>
            <p:ph idx="1"/>
          </p:nvPr>
        </p:nvSpPr>
        <p:spPr/>
        <p:txBody>
          <a:bodyPr>
            <a:normAutofit/>
          </a:bodyPr>
          <a:lstStyle/>
          <a:p>
            <a:pPr>
              <a:buNone/>
            </a:pPr>
            <a:r>
              <a:rPr lang="en-US" dirty="0" smtClean="0"/>
              <a:t> </a:t>
            </a:r>
            <a:endParaRPr lang="en-US" sz="2400" dirty="0" smtClean="0"/>
          </a:p>
          <a:p>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636" y="1413124"/>
            <a:ext cx="6552727" cy="4064738"/>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(d) Signage and Warnings</a:t>
            </a:r>
            <a:endParaRPr lang="en-CA" sz="3400" dirty="0"/>
          </a:p>
        </p:txBody>
      </p:sp>
      <p:sp>
        <p:nvSpPr>
          <p:cNvPr id="3" name="Content Placeholder 2"/>
          <p:cNvSpPr>
            <a:spLocks noGrp="1"/>
          </p:cNvSpPr>
          <p:nvPr>
            <p:ph idx="1"/>
          </p:nvPr>
        </p:nvSpPr>
        <p:spPr/>
        <p:txBody>
          <a:bodyPr/>
          <a:lstStyle/>
          <a:p>
            <a:r>
              <a:rPr lang="en-US" sz="2800" dirty="0" smtClean="0"/>
              <a:t>Visible, well-placed signs such as “</a:t>
            </a:r>
            <a:r>
              <a:rPr lang="en-US" sz="2800" b="1" dirty="0" smtClean="0"/>
              <a:t>DECKS SLIPPERY WHEN WET</a:t>
            </a:r>
            <a:r>
              <a:rPr lang="en-US" sz="2800" dirty="0" smtClean="0"/>
              <a:t>” or “</a:t>
            </a:r>
            <a:r>
              <a:rPr lang="en-US" sz="2800" b="1" dirty="0" smtClean="0"/>
              <a:t>USE</a:t>
            </a:r>
            <a:r>
              <a:rPr lang="en-US" sz="2800" dirty="0" smtClean="0"/>
              <a:t> </a:t>
            </a:r>
            <a:r>
              <a:rPr lang="en-US" sz="2800" b="1" dirty="0" smtClean="0"/>
              <a:t>HANDRAILS AT ALL TIMES</a:t>
            </a:r>
            <a:r>
              <a:rPr lang="en-US" sz="2800" dirty="0" smtClean="0"/>
              <a:t>” are simple and effective</a:t>
            </a:r>
          </a:p>
          <a:p>
            <a:r>
              <a:rPr lang="en-US" sz="2800" dirty="0" smtClean="0"/>
              <a:t>The lack of signage does not mean that a vessel operator breached its duty</a:t>
            </a:r>
          </a:p>
          <a:p>
            <a:r>
              <a:rPr lang="en-US" sz="2800" dirty="0" smtClean="0"/>
              <a:t>However, presence of warning signs can preclude a plaintiff from arguing that they were not aware, for example, that the deck is slippery when it is wet</a:t>
            </a:r>
            <a:endParaRPr lang="en-US" sz="2800" dirty="0"/>
          </a:p>
          <a:p>
            <a:endParaRPr lang="en-CA" dirty="0"/>
          </a:p>
        </p:txBody>
      </p:sp>
    </p:spTree>
    <p:extLst>
      <p:ext uri="{BB962C8B-B14F-4D97-AF65-F5344CB8AC3E}">
        <p14:creationId xmlns:p14="http://schemas.microsoft.com/office/powerpoint/2010/main" val="2270110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332656"/>
            <a:ext cx="8229600" cy="1143000"/>
          </a:xfrm>
        </p:spPr>
        <p:txBody>
          <a:bodyPr>
            <a:noAutofit/>
          </a:bodyPr>
          <a:lstStyle/>
          <a:p>
            <a:r>
              <a:rPr lang="en-US" sz="3600" b="1" dirty="0" smtClean="0"/>
              <a:t>Summary</a:t>
            </a:r>
            <a:endParaRPr lang="en-CA" sz="3600" dirty="0"/>
          </a:p>
        </p:txBody>
      </p:sp>
      <p:sp>
        <p:nvSpPr>
          <p:cNvPr id="3" name="Content Placeholder 2"/>
          <p:cNvSpPr>
            <a:spLocks noGrp="1"/>
          </p:cNvSpPr>
          <p:nvPr>
            <p:ph idx="1"/>
          </p:nvPr>
        </p:nvSpPr>
        <p:spPr/>
        <p:txBody>
          <a:bodyPr/>
          <a:lstStyle/>
          <a:p>
            <a:r>
              <a:rPr lang="en-CA" dirty="0" smtClean="0"/>
              <a:t>Courts recognize that the duty of care of an occupier is one of reasonableness, not perfection. The same applies to vessel owners and operators.</a:t>
            </a:r>
          </a:p>
          <a:p>
            <a:r>
              <a:rPr lang="en-CA" dirty="0" smtClean="0"/>
              <a:t>A vessel operator does not need to remove  every possible danger.</a:t>
            </a:r>
          </a:p>
          <a:p>
            <a:r>
              <a:rPr lang="en-CA" b="1" dirty="0" smtClean="0"/>
              <a:t>An occupier is not an insurer</a:t>
            </a:r>
            <a:r>
              <a:rPr lang="en-CA" dirty="0" smtClean="0"/>
              <a:t>.</a:t>
            </a:r>
            <a:endParaRPr lang="en-CA" dirty="0"/>
          </a:p>
        </p:txBody>
      </p:sp>
    </p:spTree>
    <p:extLst>
      <p:ext uri="{BB962C8B-B14F-4D97-AF65-F5344CB8AC3E}">
        <p14:creationId xmlns:p14="http://schemas.microsoft.com/office/powerpoint/2010/main" val="12100519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CA" dirty="0"/>
          </a:p>
        </p:txBody>
      </p:sp>
      <p:sp>
        <p:nvSpPr>
          <p:cNvPr id="3" name="Content Placeholder 2"/>
          <p:cNvSpPr>
            <a:spLocks noGrp="1"/>
          </p:cNvSpPr>
          <p:nvPr>
            <p:ph idx="1"/>
          </p:nvPr>
        </p:nvSpPr>
        <p:spPr/>
        <p:txBody>
          <a:bodyPr>
            <a:normAutofit/>
          </a:bodyPr>
          <a:lstStyle/>
          <a:p>
            <a:r>
              <a:rPr lang="en-US" dirty="0" smtClean="0"/>
              <a:t>Unfortunately, individuals are quick to assign blame. Often, there is an insurer behind the occupier/vessel operator and plaintiffs and their lawyers conflate the two.</a:t>
            </a:r>
          </a:p>
          <a:p>
            <a:r>
              <a:rPr lang="en-US" dirty="0" smtClean="0"/>
              <a:t>This means that where a slip and fall happens, you may be sued notwithstanding that you have done nothing wrong.</a:t>
            </a:r>
            <a:endParaRPr lang="en-US" dirty="0"/>
          </a:p>
          <a:p>
            <a:endParaRPr lang="en-US" dirty="0"/>
          </a:p>
          <a:p>
            <a:pPr marL="0" indent="0">
              <a:buNone/>
            </a:pPr>
            <a:endParaRPr lang="en-CA" dirty="0"/>
          </a:p>
        </p:txBody>
      </p:sp>
    </p:spTree>
    <p:extLst>
      <p:ext uri="{BB962C8B-B14F-4D97-AF65-F5344CB8AC3E}">
        <p14:creationId xmlns:p14="http://schemas.microsoft.com/office/powerpoint/2010/main" val="891305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Slip and Fall Statistics</a:t>
            </a:r>
            <a:endParaRPr lang="en-CA" dirty="0"/>
          </a:p>
        </p:txBody>
      </p:sp>
      <p:sp>
        <p:nvSpPr>
          <p:cNvPr id="3" name="Content Placeholder 2"/>
          <p:cNvSpPr>
            <a:spLocks noGrp="1"/>
          </p:cNvSpPr>
          <p:nvPr>
            <p:ph idx="1"/>
          </p:nvPr>
        </p:nvSpPr>
        <p:spPr/>
        <p:txBody>
          <a:bodyPr>
            <a:normAutofit fontScale="70000" lnSpcReduction="20000"/>
          </a:bodyPr>
          <a:lstStyle/>
          <a:p>
            <a:r>
              <a:rPr lang="en-CA" dirty="0" smtClean="0"/>
              <a:t>Slip and falls are the leading cause of injury in Canada, second only to car accidents.  According to Statistics Canada, slip and fall incidents represent 41% of preventable injuries in Canada with a total cost of over $3 billion annually [Ontario accounts for 35% of those numbers]</a:t>
            </a:r>
          </a:p>
          <a:p>
            <a:r>
              <a:rPr lang="en-CA" dirty="0" smtClean="0"/>
              <a:t>57% of all injury related hospitalizations in Ontario are due to unintentional falls</a:t>
            </a:r>
          </a:p>
          <a:p>
            <a:r>
              <a:rPr lang="en-CA" dirty="0" smtClean="0"/>
              <a:t>The dramatic rise in frequency of claims reported by the insurance industry since 1990 is a result of Americanization of our attitudes toward litigation</a:t>
            </a:r>
          </a:p>
          <a:p>
            <a:r>
              <a:rPr lang="en-CA" dirty="0" smtClean="0"/>
              <a:t>The increase in the number of claims and Court awards translates into increased insurance premiums for all businesses, even those who never had a claim</a:t>
            </a:r>
          </a:p>
          <a:p>
            <a:r>
              <a:rPr lang="en-CA" dirty="0" smtClean="0"/>
              <a:t>Ship owners/operators are not immune from this trend</a:t>
            </a:r>
          </a:p>
          <a:p>
            <a:pPr marL="0" indent="0">
              <a:buNone/>
            </a:pPr>
            <a:endParaRPr lang="en-CA" dirty="0"/>
          </a:p>
        </p:txBody>
      </p:sp>
    </p:spTree>
    <p:extLst>
      <p:ext uri="{BB962C8B-B14F-4D97-AF65-F5344CB8AC3E}">
        <p14:creationId xmlns:p14="http://schemas.microsoft.com/office/powerpoint/2010/main" val="32115774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Plaintiffs Don’t Have This Penguin’s Attitude:</a:t>
            </a:r>
            <a:endParaRPr lang="en-US" sz="3200" dirty="0"/>
          </a:p>
        </p:txBody>
      </p:sp>
      <p:sp>
        <p:nvSpPr>
          <p:cNvPr id="3" name="Content Placeholder 2"/>
          <p:cNvSpPr>
            <a:spLocks noGrp="1"/>
          </p:cNvSpPr>
          <p:nvPr>
            <p:ph idx="1"/>
          </p:nvPr>
        </p:nvSpPr>
        <p:spPr/>
        <p:txBody>
          <a:bodyPr>
            <a:normAutofit/>
          </a:bodyPr>
          <a:lstStyle/>
          <a:p>
            <a:pPr>
              <a:buNone/>
            </a:pPr>
            <a:r>
              <a:rPr lang="en-US" dirty="0" smtClean="0"/>
              <a:t> </a:t>
            </a:r>
          </a:p>
          <a:p>
            <a:endParaRPr lang="en-US" dirty="0"/>
          </a:p>
        </p:txBody>
      </p:sp>
      <p:pic>
        <p:nvPicPr>
          <p:cNvPr id="5" name="penguin antics - YouTube">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691680" y="1268760"/>
            <a:ext cx="5590606" cy="4192954"/>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Strategies to Preserve Evidence</a:t>
            </a:r>
            <a:endParaRPr lang="en-CA" dirty="0"/>
          </a:p>
        </p:txBody>
      </p:sp>
      <p:sp>
        <p:nvSpPr>
          <p:cNvPr id="3" name="Content Placeholder 2"/>
          <p:cNvSpPr>
            <a:spLocks noGrp="1"/>
          </p:cNvSpPr>
          <p:nvPr>
            <p:ph idx="1"/>
          </p:nvPr>
        </p:nvSpPr>
        <p:spPr/>
        <p:txBody>
          <a:bodyPr>
            <a:normAutofit fontScale="77500" lnSpcReduction="20000"/>
          </a:bodyPr>
          <a:lstStyle/>
          <a:p>
            <a:pPr lvl="0"/>
            <a:r>
              <a:rPr lang="en-US" sz="7000" dirty="0" smtClean="0"/>
              <a:t>Prepare an incident report</a:t>
            </a:r>
          </a:p>
          <a:p>
            <a:pPr lvl="1"/>
            <a:r>
              <a:rPr lang="en-US" sz="4000" dirty="0"/>
              <a:t> </a:t>
            </a:r>
            <a:r>
              <a:rPr lang="en-US" sz="4000" dirty="0" smtClean="0"/>
              <a:t>Find out from the injured person, in their own words, what happened</a:t>
            </a:r>
          </a:p>
          <a:p>
            <a:pPr lvl="1"/>
            <a:r>
              <a:rPr lang="en-US" sz="4000" dirty="0" smtClean="0"/>
              <a:t>Document the injuries</a:t>
            </a:r>
          </a:p>
          <a:p>
            <a:pPr lvl="1"/>
            <a:r>
              <a:rPr lang="en-US" sz="4000" dirty="0" smtClean="0"/>
              <a:t>Document the location</a:t>
            </a:r>
          </a:p>
          <a:p>
            <a:pPr lvl="1"/>
            <a:r>
              <a:rPr lang="en-US" sz="4000" dirty="0" smtClean="0"/>
              <a:t>Note the weather conditions prior to and at the time of the accident</a:t>
            </a:r>
          </a:p>
          <a:p>
            <a:pPr marL="457200" lvl="1" indent="0">
              <a:buNone/>
            </a:pPr>
            <a:endParaRPr lang="en-US" sz="3900" dirty="0"/>
          </a:p>
          <a:p>
            <a:pPr>
              <a:buNone/>
            </a:pPr>
            <a:r>
              <a:rPr lang="en-US" dirty="0"/>
              <a:t> </a:t>
            </a:r>
          </a:p>
          <a:p>
            <a:pPr marL="0" indent="0">
              <a:buNone/>
            </a:pPr>
            <a:endParaRPr lang="en-CA" dirty="0"/>
          </a:p>
        </p:txBody>
      </p:sp>
    </p:spTree>
    <p:extLst>
      <p:ext uri="{BB962C8B-B14F-4D97-AF65-F5344CB8AC3E}">
        <p14:creationId xmlns:p14="http://schemas.microsoft.com/office/powerpoint/2010/main" val="15715481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Strategies for Preserving Evidence</a:t>
            </a:r>
            <a:endParaRPr lang="en-US" dirty="0"/>
          </a:p>
        </p:txBody>
      </p:sp>
      <p:sp>
        <p:nvSpPr>
          <p:cNvPr id="3" name="Content Placeholder 2"/>
          <p:cNvSpPr>
            <a:spLocks noGrp="1"/>
          </p:cNvSpPr>
          <p:nvPr>
            <p:ph idx="1"/>
          </p:nvPr>
        </p:nvSpPr>
        <p:spPr/>
        <p:txBody>
          <a:bodyPr/>
          <a:lstStyle/>
          <a:p>
            <a:pPr lvl="0"/>
            <a:r>
              <a:rPr lang="en-US" dirty="0"/>
              <a:t>Take </a:t>
            </a:r>
            <a:r>
              <a:rPr lang="en-US" dirty="0" smtClean="0"/>
              <a:t>photographs of the deck surface or area where the accident occurred</a:t>
            </a:r>
          </a:p>
          <a:p>
            <a:pPr lvl="0"/>
            <a:r>
              <a:rPr lang="en-US" dirty="0" smtClean="0"/>
              <a:t>Take statements from any independent witnesses or employees</a:t>
            </a:r>
          </a:p>
          <a:p>
            <a:pPr lvl="0"/>
            <a:r>
              <a:rPr lang="en-US" dirty="0" smtClean="0"/>
              <a:t>Make note of (and photograph) the injured person’s footwear, the condition of the footwear and the soles</a:t>
            </a:r>
          </a:p>
          <a:p>
            <a:pPr marL="0" lvl="0" indent="0">
              <a:buNone/>
            </a:pPr>
            <a:endParaRPr lang="en-US" dirty="0"/>
          </a:p>
          <a:p>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Strategies for Preserving Evidence</a:t>
            </a:r>
          </a:p>
        </p:txBody>
      </p:sp>
      <p:sp>
        <p:nvSpPr>
          <p:cNvPr id="3" name="Content Placeholder 2"/>
          <p:cNvSpPr>
            <a:spLocks noGrp="1"/>
          </p:cNvSpPr>
          <p:nvPr>
            <p:ph idx="1"/>
          </p:nvPr>
        </p:nvSpPr>
        <p:spPr/>
        <p:txBody>
          <a:bodyPr>
            <a:normAutofit/>
          </a:bodyPr>
          <a:lstStyle/>
          <a:p>
            <a:endParaRPr lang="en-US" sz="1400" dirty="0" smtClean="0"/>
          </a:p>
          <a:p>
            <a:pPr lvl="0"/>
            <a:r>
              <a:rPr lang="en-US" dirty="0" smtClean="0"/>
              <a:t>If the fall occurs in a wet area or liquid is involved, determine the source of the liquid before cleaning it up</a:t>
            </a:r>
            <a:endParaRPr lang="en-US" dirty="0"/>
          </a:p>
          <a:p>
            <a:pPr lvl="1"/>
            <a:endParaRPr lang="en-US" sz="1400" dirty="0" smtClean="0"/>
          </a:p>
          <a:p>
            <a:r>
              <a:rPr lang="en-US" dirty="0" smtClean="0"/>
              <a:t>Alert your broker or lawyer before making any changes to the area where the fall occurred</a:t>
            </a:r>
          </a:p>
          <a:p>
            <a:r>
              <a:rPr lang="en-US" dirty="0" smtClean="0"/>
              <a:t>Make sure to keep your records:  plaintiffs have two years to commence a claim. </a:t>
            </a:r>
          </a:p>
          <a:p>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8800"/>
            <a:ext cx="8229600" cy="1143000"/>
          </a:xfrm>
        </p:spPr>
        <p:txBody>
          <a:bodyPr>
            <a:normAutofit fontScale="90000"/>
          </a:bodyPr>
          <a:lstStyle/>
          <a:p>
            <a:r>
              <a:rPr lang="en-US" b="1" dirty="0" smtClean="0"/>
              <a:t>Thank you</a:t>
            </a:r>
            <a:r>
              <a:rPr lang="en-US" b="1" dirty="0"/>
              <a:t/>
            </a:r>
            <a:br>
              <a:rPr lang="en-US" b="1" dirty="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endParaRPr lang="en-US"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3210" y="764704"/>
            <a:ext cx="3577580" cy="3577580"/>
          </a:xfrm>
          <a:prstGeom prst="rect">
            <a:avLst/>
          </a:prstGeom>
        </p:spPr>
      </p:pic>
      <p:sp>
        <p:nvSpPr>
          <p:cNvPr id="5" name="Content Placeholder 4"/>
          <p:cNvSpPr>
            <a:spLocks noGrp="1"/>
          </p:cNvSpPr>
          <p:nvPr>
            <p:ph idx="1"/>
          </p:nvPr>
        </p:nvSpPr>
        <p:spPr/>
        <p:txBody>
          <a:bodyPr/>
          <a:lstStyle/>
          <a:p>
            <a:endParaRPr lang="en-CA" dirty="0" smtClean="0"/>
          </a:p>
          <a:p>
            <a:endParaRPr lang="en-CA" dirty="0"/>
          </a:p>
          <a:p>
            <a:endParaRPr lang="en-CA" dirty="0" smtClean="0"/>
          </a:p>
          <a:p>
            <a:endParaRPr lang="en-CA" dirty="0"/>
          </a:p>
          <a:p>
            <a:pPr marL="0" indent="0">
              <a:buNone/>
            </a:pPr>
            <a:endParaRPr lang="en-CA" dirty="0"/>
          </a:p>
          <a:p>
            <a:pPr marL="0" indent="0" algn="ctr">
              <a:buNone/>
            </a:pPr>
            <a:r>
              <a:rPr lang="en-CA" b="1" dirty="0" smtClean="0"/>
              <a:t>Arie Odinocki &amp; Bonnie Huen</a:t>
            </a:r>
          </a:p>
          <a:p>
            <a:pPr marL="0" indent="0" algn="ctr">
              <a:buNone/>
            </a:pPr>
            <a:r>
              <a:rPr lang="en-CA" dirty="0" smtClean="0">
                <a:hlinkClick r:id="rId3"/>
              </a:rPr>
              <a:t>arie@isaacsco.ca</a:t>
            </a:r>
            <a:r>
              <a:rPr lang="en-CA" dirty="0" smtClean="0"/>
              <a:t> / </a:t>
            </a:r>
            <a:r>
              <a:rPr lang="en-CA" dirty="0" smtClean="0">
                <a:hlinkClick r:id="rId4"/>
              </a:rPr>
              <a:t>bonnie@isaacsco.ca</a:t>
            </a:r>
            <a:r>
              <a:rPr lang="en-CA" dirty="0" smtClean="0"/>
              <a:t> </a:t>
            </a:r>
          </a:p>
          <a:p>
            <a:pPr marL="0" indent="0" algn="ctr">
              <a:buNone/>
            </a:pPr>
            <a:endParaRPr lang="en-CA"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Slip and Fall Accidents On Board</a:t>
            </a:r>
            <a:endParaRPr lang="en-CA" dirty="0"/>
          </a:p>
        </p:txBody>
      </p:sp>
      <p:sp>
        <p:nvSpPr>
          <p:cNvPr id="3" name="Content Placeholder 2"/>
          <p:cNvSpPr>
            <a:spLocks noGrp="1"/>
          </p:cNvSpPr>
          <p:nvPr>
            <p:ph idx="1"/>
          </p:nvPr>
        </p:nvSpPr>
        <p:spPr/>
        <p:txBody>
          <a:bodyPr>
            <a:normAutofit lnSpcReduction="10000"/>
          </a:bodyPr>
          <a:lstStyle/>
          <a:p>
            <a:pPr marL="0" lvl="0" indent="0">
              <a:buNone/>
            </a:pPr>
            <a:r>
              <a:rPr lang="en-US" dirty="0" smtClean="0"/>
              <a:t>Risks particular to vessel owners/operators:</a:t>
            </a:r>
            <a:endParaRPr lang="en-US" dirty="0"/>
          </a:p>
          <a:p>
            <a:pPr lvl="0"/>
            <a:r>
              <a:rPr lang="en-US" dirty="0" smtClean="0"/>
              <a:t>Wet decks, from washing down, rain/snow or sea “spray”;</a:t>
            </a:r>
          </a:p>
          <a:p>
            <a:pPr lvl="0"/>
            <a:r>
              <a:rPr lang="en-US" dirty="0" smtClean="0"/>
              <a:t>Staircases;</a:t>
            </a:r>
          </a:p>
          <a:p>
            <a:pPr lvl="0"/>
            <a:r>
              <a:rPr lang="en-US" dirty="0" smtClean="0"/>
              <a:t>Spilt food or drinks;</a:t>
            </a:r>
          </a:p>
          <a:p>
            <a:pPr lvl="0"/>
            <a:r>
              <a:rPr lang="en-US" dirty="0" smtClean="0"/>
              <a:t>Failure to maintain deck surfaces; or</a:t>
            </a:r>
          </a:p>
          <a:p>
            <a:pPr lvl="0"/>
            <a:r>
              <a:rPr lang="en-US" dirty="0" smtClean="0"/>
              <a:t>Improper building or construction materials for surfaces.</a:t>
            </a:r>
            <a:endParaRPr lang="en-US" dirty="0"/>
          </a:p>
          <a:p>
            <a:endParaRPr lang="en-CA" dirty="0"/>
          </a:p>
        </p:txBody>
      </p:sp>
    </p:spTree>
    <p:extLst>
      <p:ext uri="{BB962C8B-B14F-4D97-AF65-F5344CB8AC3E}">
        <p14:creationId xmlns:p14="http://schemas.microsoft.com/office/powerpoint/2010/main" val="21694300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Liability of Vessel Operator</a:t>
            </a:r>
            <a:endParaRPr lang="en-CA" dirty="0"/>
          </a:p>
        </p:txBody>
      </p:sp>
      <p:sp>
        <p:nvSpPr>
          <p:cNvPr id="3" name="Content Placeholder 2"/>
          <p:cNvSpPr>
            <a:spLocks noGrp="1"/>
          </p:cNvSpPr>
          <p:nvPr>
            <p:ph idx="1"/>
          </p:nvPr>
        </p:nvSpPr>
        <p:spPr/>
        <p:txBody>
          <a:bodyPr>
            <a:normAutofit fontScale="85000" lnSpcReduction="20000"/>
          </a:bodyPr>
          <a:lstStyle/>
          <a:p>
            <a:pPr lvl="0"/>
            <a:r>
              <a:rPr lang="en-US" dirty="0" smtClean="0"/>
              <a:t>A </a:t>
            </a:r>
            <a:r>
              <a:rPr lang="en-US" dirty="0" err="1" smtClean="0"/>
              <a:t>shipowner</a:t>
            </a:r>
            <a:r>
              <a:rPr lang="en-US" dirty="0" smtClean="0"/>
              <a:t> is obliged to ensure that his vessel is </a:t>
            </a:r>
            <a:r>
              <a:rPr lang="en-US" b="1" dirty="0" smtClean="0"/>
              <a:t>“seaworthy” [fit and safe for use] and that it is navigated safely</a:t>
            </a:r>
          </a:p>
          <a:p>
            <a:pPr lvl="0"/>
            <a:r>
              <a:rPr lang="en-US" dirty="0" smtClean="0"/>
              <a:t>Passengers are not expected to have maritime expertise but are expected to behave reasonably, be diligent and follow instructions</a:t>
            </a:r>
          </a:p>
          <a:p>
            <a:pPr lvl="0"/>
            <a:r>
              <a:rPr lang="en-US" dirty="0" smtClean="0"/>
              <a:t>In the context of preventing slip and fall accidents, that means keeping the passenger areas well maintained, and ensuring that those areas are clear of debris or other hazards which may cause a passenger to slip and fall.</a:t>
            </a:r>
            <a:endParaRPr lang="en-US" dirty="0"/>
          </a:p>
          <a:p>
            <a:pPr marL="0" indent="0">
              <a:buNone/>
            </a:pPr>
            <a:endParaRPr lang="en-CA" dirty="0"/>
          </a:p>
        </p:txBody>
      </p:sp>
    </p:spTree>
    <p:extLst>
      <p:ext uri="{BB962C8B-B14F-4D97-AF65-F5344CB8AC3E}">
        <p14:creationId xmlns:p14="http://schemas.microsoft.com/office/powerpoint/2010/main" val="26966125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dirty="0" smtClean="0"/>
              <a:t>Legions of Lawyers Waiting for You To Take One “</a:t>
            </a:r>
            <a:r>
              <a:rPr lang="en-CA" sz="3200" dirty="0" err="1" smtClean="0"/>
              <a:t>Mistep</a:t>
            </a:r>
            <a:r>
              <a:rPr lang="en-CA" sz="3200" dirty="0" smtClean="0"/>
              <a:t>”</a:t>
            </a:r>
            <a:endParaRPr lang="en-CA" sz="3200" dirty="0"/>
          </a:p>
        </p:txBody>
      </p:sp>
      <p:pic>
        <p:nvPicPr>
          <p:cNvPr id="5" name="Slip And Fall Lawyer Commercial PARODY - YouTube">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779463" y="1417638"/>
            <a:ext cx="7476190" cy="4205064"/>
          </a:xfrm>
        </p:spPr>
      </p:pic>
    </p:spTree>
    <p:extLst>
      <p:ext uri="{BB962C8B-B14F-4D97-AF65-F5344CB8AC3E}">
        <p14:creationId xmlns:p14="http://schemas.microsoft.com/office/powerpoint/2010/main" val="143928110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 Sample of Cases We Handled</a:t>
            </a:r>
            <a:endParaRPr lang="en-CA" dirty="0"/>
          </a:p>
        </p:txBody>
      </p:sp>
      <p:sp>
        <p:nvSpPr>
          <p:cNvPr id="3" name="Content Placeholder 2"/>
          <p:cNvSpPr>
            <a:spLocks noGrp="1"/>
          </p:cNvSpPr>
          <p:nvPr>
            <p:ph idx="1"/>
          </p:nvPr>
        </p:nvSpPr>
        <p:spPr/>
        <p:txBody>
          <a:bodyPr>
            <a:normAutofit fontScale="85000" lnSpcReduction="10000"/>
          </a:bodyPr>
          <a:lstStyle/>
          <a:p>
            <a:pPr marL="0" lvl="0" indent="0">
              <a:buNone/>
            </a:pPr>
            <a:r>
              <a:rPr lang="en-US" u="sng" dirty="0" smtClean="0"/>
              <a:t>Case #1</a:t>
            </a:r>
          </a:p>
          <a:p>
            <a:pPr lvl="0"/>
            <a:r>
              <a:rPr lang="en-US" dirty="0" smtClean="0"/>
              <a:t>The plaintiff was wearing 3 inch high heeled shoes when she slipped on the main deck, on a rainy day.</a:t>
            </a:r>
          </a:p>
          <a:p>
            <a:pPr lvl="0"/>
            <a:r>
              <a:rPr lang="en-US" dirty="0" smtClean="0"/>
              <a:t>The plaintiff was attending a “boat cruise” reception.</a:t>
            </a:r>
          </a:p>
          <a:p>
            <a:pPr lvl="0"/>
            <a:r>
              <a:rPr lang="en-US" dirty="0" smtClean="0"/>
              <a:t>She did not notice anything on the floor that had caused her to slip. The deck was wet, although she did not see any puddles. She acknowledged the deck had a rough surface.</a:t>
            </a:r>
          </a:p>
          <a:p>
            <a:pPr lvl="0"/>
            <a:r>
              <a:rPr lang="en-US" dirty="0" smtClean="0"/>
              <a:t>The vessel had just begun to leave the dock and was not stationary.</a:t>
            </a:r>
          </a:p>
          <a:p>
            <a:pPr lvl="0"/>
            <a:endParaRPr lang="en-CA" dirty="0"/>
          </a:p>
        </p:txBody>
      </p:sp>
    </p:spTree>
    <p:extLst>
      <p:ext uri="{BB962C8B-B14F-4D97-AF65-F5344CB8AC3E}">
        <p14:creationId xmlns:p14="http://schemas.microsoft.com/office/powerpoint/2010/main" val="41031411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Sample of Cases Continued</a:t>
            </a:r>
            <a:endParaRPr lang="en-CA" sz="4000" dirty="0"/>
          </a:p>
        </p:txBody>
      </p:sp>
      <p:sp>
        <p:nvSpPr>
          <p:cNvPr id="3" name="Content Placeholder 2"/>
          <p:cNvSpPr>
            <a:spLocks noGrp="1"/>
          </p:cNvSpPr>
          <p:nvPr>
            <p:ph idx="1"/>
          </p:nvPr>
        </p:nvSpPr>
        <p:spPr/>
        <p:txBody>
          <a:bodyPr>
            <a:normAutofit fontScale="92500" lnSpcReduction="20000"/>
          </a:bodyPr>
          <a:lstStyle/>
          <a:p>
            <a:pPr marL="0" indent="0">
              <a:buNone/>
            </a:pPr>
            <a:r>
              <a:rPr lang="en-CA" u="sng" dirty="0" smtClean="0"/>
              <a:t>Case #2</a:t>
            </a:r>
          </a:p>
          <a:p>
            <a:r>
              <a:rPr lang="en-CA" dirty="0" smtClean="0"/>
              <a:t>The plaintiff, bank teller, was participating in a skit as part of her company’s Christmas party on board a vessel when she slipped and fell on the dance floor while running across it. </a:t>
            </a:r>
          </a:p>
          <a:p>
            <a:r>
              <a:rPr lang="en-CA" dirty="0" smtClean="0"/>
              <a:t>The skit involved someone throwing play money in the air and the participants would scramble to retrieve it. </a:t>
            </a:r>
          </a:p>
          <a:p>
            <a:r>
              <a:rPr lang="en-CA" dirty="0" smtClean="0"/>
              <a:t>She had taken her boots off and was wearing nylon stockings at the time.</a:t>
            </a:r>
            <a:endParaRPr lang="en-CA" dirty="0"/>
          </a:p>
        </p:txBody>
      </p:sp>
    </p:spTree>
    <p:extLst>
      <p:ext uri="{BB962C8B-B14F-4D97-AF65-F5344CB8AC3E}">
        <p14:creationId xmlns:p14="http://schemas.microsoft.com/office/powerpoint/2010/main" val="11261558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2800" u="sng" dirty="0"/>
              <a:t>Case #2 </a:t>
            </a:r>
            <a:r>
              <a:rPr lang="en-CA" sz="2800" dirty="0"/>
              <a:t>– This is the TV commercial that the plaintiff and her co-workers were re-enacting:</a:t>
            </a:r>
          </a:p>
        </p:txBody>
      </p:sp>
      <p:pic>
        <p:nvPicPr>
          <p:cNvPr id="5" name="Capital One Exterminator 2">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1458913" y="1417638"/>
            <a:ext cx="6227762" cy="4449762"/>
          </a:xfrm>
        </p:spPr>
      </p:pic>
    </p:spTree>
    <p:extLst>
      <p:ext uri="{BB962C8B-B14F-4D97-AF65-F5344CB8AC3E}">
        <p14:creationId xmlns:p14="http://schemas.microsoft.com/office/powerpoint/2010/main" val="254847707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1040</TotalTime>
  <Words>1614</Words>
  <Application>Microsoft Office PowerPoint</Application>
  <PresentationFormat>On-screen Show (4:3)</PresentationFormat>
  <Paragraphs>146</Paragraphs>
  <Slides>34</Slides>
  <Notes>0</Notes>
  <HiddenSlides>0</HiddenSlides>
  <MMClips>4</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34</vt:i4>
      </vt:variant>
    </vt:vector>
  </HeadingPairs>
  <TitlesOfParts>
    <vt:vector size="40" baseType="lpstr">
      <vt:lpstr>Arial</vt:lpstr>
      <vt:lpstr>Calibri</vt:lpstr>
      <vt:lpstr>Times New Roman</vt:lpstr>
      <vt:lpstr>Wingdings</vt:lpstr>
      <vt:lpstr>Office Theme</vt:lpstr>
      <vt:lpstr>1_Office Theme</vt:lpstr>
      <vt:lpstr>Slips and Falls on Board: What Can We Do to Reduce the Impact?</vt:lpstr>
      <vt:lpstr>Isaacs &amp; Co. Barristers &amp; Solicitors  Arie Odinocki &amp; Bonnie Huen </vt:lpstr>
      <vt:lpstr>Slip and Fall Statistics</vt:lpstr>
      <vt:lpstr>Slip and Fall Accidents On Board</vt:lpstr>
      <vt:lpstr>Liability of Vessel Operator</vt:lpstr>
      <vt:lpstr>Legions of Lawyers Waiting for You To Take One “Mistep”</vt:lpstr>
      <vt:lpstr>A Sample of Cases We Handled</vt:lpstr>
      <vt:lpstr>Sample of Cases Continued</vt:lpstr>
      <vt:lpstr>Case #2 – This is the TV commercial that the plaintiff and her co-workers were re-enacting:</vt:lpstr>
      <vt:lpstr>Sample of Cases Continued</vt:lpstr>
      <vt:lpstr>Sample of Cases Continued</vt:lpstr>
      <vt:lpstr>Contributory Negligence</vt:lpstr>
      <vt:lpstr>Other causes of slip and falls:</vt:lpstr>
      <vt:lpstr>What Can A Vessel Operator Do to Minimize Exposure?</vt:lpstr>
      <vt:lpstr>Legal Test Explained</vt:lpstr>
      <vt:lpstr>(a) Reasonable System of Inspection</vt:lpstr>
      <vt:lpstr>(a) Reasonable System of Inspection</vt:lpstr>
      <vt:lpstr>(a) Reasonable System of Inspection</vt:lpstr>
      <vt:lpstr>(a) Reasonable System of Inspection</vt:lpstr>
      <vt:lpstr>Reasonable Standard?</vt:lpstr>
      <vt:lpstr>(b) Choose the Right Materials</vt:lpstr>
      <vt:lpstr>(b) Choose the Right Materials</vt:lpstr>
      <vt:lpstr>(c) Regular Maintenance</vt:lpstr>
      <vt:lpstr>(c) Regular Maintenance</vt:lpstr>
      <vt:lpstr>(d) Signage and Warnings</vt:lpstr>
      <vt:lpstr>(d) Signage and Warnings</vt:lpstr>
      <vt:lpstr>(d) Signage and Warnings</vt:lpstr>
      <vt:lpstr>Summary</vt:lpstr>
      <vt:lpstr>Summary</vt:lpstr>
      <vt:lpstr>Plaintiffs Don’t Have This Penguin’s Attitude:</vt:lpstr>
      <vt:lpstr>Strategies to Preserve Evidence</vt:lpstr>
      <vt:lpstr>Strategies for Preserving Evidence</vt:lpstr>
      <vt:lpstr>Strategies for Preserving Evidence</vt:lpstr>
      <vt:lpstr>Thank you      </vt:lpstr>
    </vt:vector>
  </TitlesOfParts>
  <Company>Vivid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Multimedia1</dc:creator>
  <cp:lastModifiedBy>Cody Hannath</cp:lastModifiedBy>
  <cp:revision>112</cp:revision>
  <dcterms:created xsi:type="dcterms:W3CDTF">2011-03-11T21:49:39Z</dcterms:created>
  <dcterms:modified xsi:type="dcterms:W3CDTF">2016-03-28T19:52:24Z</dcterms:modified>
</cp:coreProperties>
</file>