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15132E-AC8D-D14C-B93D-03A413CA724E}" type="datetimeFigureOut">
              <a:rPr lang="en-US" smtClean="0"/>
              <a:pPr/>
              <a:t>3/28/2016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872650-0993-0043-91F1-F7DE4C62845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 xmlns:mv="urn:schemas-microsoft-com:mac:vml" xmlns:ma="http://schemas.microsoft.com/office/mac/drawingml/2008/main" Requires="ma">
            <a:blipFill rotWithShape="1">
              <a:blip r:embed="rId13"/>
              <a:stretch>
                <a:fillRect/>
              </a:stretch>
            </a:blipFill>
          </mc:Choice>
          <mc:Fallback>
            <a:blipFill rotWithShape="1">
              <a:blip r:embed="rId14"/>
              <a:stretch>
                <a:fillRect/>
              </a:stretch>
            </a:blipFill>
          </mc:Fallback>
        </mc:AlternateContent>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700" b="1" dirty="0" smtClean="0"/>
              <a:t>UTMOST GOOD FAITH</a:t>
            </a:r>
            <a:r>
              <a:rPr lang="en-US" b="1" dirty="0" smtClean="0"/>
              <a:t/>
            </a:r>
            <a:br>
              <a:rPr lang="en-US" b="1" dirty="0" smtClean="0"/>
            </a:br>
            <a:r>
              <a:rPr lang="en-US" sz="3200" dirty="0" smtClean="0"/>
              <a:t>A PRACTICAL GUIDE TO</a:t>
            </a:r>
            <a:br>
              <a:rPr lang="en-US" sz="3200" dirty="0" smtClean="0"/>
            </a:br>
            <a:r>
              <a:rPr lang="en-US" sz="3200" dirty="0" smtClean="0"/>
              <a:t>AVOIDING BAD FAITH CLAIMS</a:t>
            </a:r>
            <a:endParaRPr lang="en-US" sz="3200" dirty="0"/>
          </a:p>
        </p:txBody>
      </p:sp>
      <p:sp>
        <p:nvSpPr>
          <p:cNvPr id="3" name="Subtitle 2"/>
          <p:cNvSpPr>
            <a:spLocks noGrp="1"/>
          </p:cNvSpPr>
          <p:nvPr>
            <p:ph type="subTitle" idx="1"/>
          </p:nvPr>
        </p:nvSpPr>
        <p:spPr/>
        <p:txBody>
          <a:bodyPr>
            <a:normAutofit/>
          </a:bodyPr>
          <a:lstStyle/>
          <a:p>
            <a:r>
              <a:rPr lang="en-US" sz="2400" dirty="0" smtClean="0">
                <a:solidFill>
                  <a:schemeClr val="tx1"/>
                </a:solidFill>
              </a:rPr>
              <a:t>Arie Odinocki</a:t>
            </a:r>
          </a:p>
          <a:p>
            <a:r>
              <a:rPr lang="en-US" sz="2400" dirty="0" smtClean="0">
                <a:solidFill>
                  <a:schemeClr val="tx1"/>
                </a:solidFill>
              </a:rPr>
              <a:t>with Derek Francis and Steve Somer</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DEMONSTRATING GOOD FAITH – PRACTICAL TIPS</a:t>
            </a:r>
            <a:endParaRPr lang="en-US" dirty="0"/>
          </a:p>
        </p:txBody>
      </p:sp>
      <p:sp>
        <p:nvSpPr>
          <p:cNvPr id="3" name="Content Placeholder 2"/>
          <p:cNvSpPr>
            <a:spLocks noGrp="1"/>
          </p:cNvSpPr>
          <p:nvPr>
            <p:ph idx="1"/>
          </p:nvPr>
        </p:nvSpPr>
        <p:spPr/>
        <p:txBody>
          <a:bodyPr>
            <a:normAutofit fontScale="70000" lnSpcReduction="20000"/>
          </a:bodyPr>
          <a:lstStyle/>
          <a:p>
            <a:pPr lvl="1"/>
            <a:r>
              <a:rPr lang="en-CA" dirty="0" smtClean="0"/>
              <a:t>Obtain as much objective evidence that is available and give it all fair consideration; </a:t>
            </a:r>
            <a:endParaRPr lang="en-CA" sz="2400" dirty="0" smtClean="0"/>
          </a:p>
          <a:p>
            <a:pPr marL="0" indent="0">
              <a:buNone/>
            </a:pPr>
            <a:r>
              <a:rPr lang="en-CA" dirty="0" smtClean="0"/>
              <a:t> </a:t>
            </a:r>
            <a:endParaRPr lang="en-CA" sz="2800" dirty="0" smtClean="0"/>
          </a:p>
          <a:p>
            <a:pPr lvl="1"/>
            <a:r>
              <a:rPr lang="en-CA" dirty="0" smtClean="0"/>
              <a:t>When denying a claim, the reasons for the denial should be clearly set out in written correspondence and where necessary or appropriate, the policy and/or statutory provisions should be quoted;</a:t>
            </a:r>
            <a:endParaRPr lang="en-CA" sz="2400" dirty="0" smtClean="0"/>
          </a:p>
          <a:p>
            <a:pPr marL="0" indent="0">
              <a:buNone/>
            </a:pPr>
            <a:r>
              <a:rPr lang="en-CA" dirty="0" smtClean="0"/>
              <a:t> </a:t>
            </a:r>
            <a:endParaRPr lang="en-CA" sz="2800" dirty="0" smtClean="0"/>
          </a:p>
          <a:p>
            <a:pPr lvl="1"/>
            <a:r>
              <a:rPr lang="en-CA" dirty="0" smtClean="0"/>
              <a:t>The claims file should be well documented and reflect an ongoing process of evaluating the evidence available at the time and responding to such with reasonable investigative efforts;</a:t>
            </a:r>
            <a:endParaRPr lang="en-CA" sz="2400" dirty="0" smtClean="0"/>
          </a:p>
          <a:p>
            <a:pPr marL="0" indent="0">
              <a:buNone/>
            </a:pPr>
            <a:r>
              <a:rPr lang="en-CA" dirty="0" smtClean="0"/>
              <a:t> </a:t>
            </a:r>
            <a:endParaRPr lang="en-CA" sz="2800" dirty="0" smtClean="0"/>
          </a:p>
          <a:p>
            <a:pPr lvl="1"/>
            <a:r>
              <a:rPr lang="en-CA" dirty="0" smtClean="0"/>
              <a:t>The claims file should not only document what is being done, but why. This is necessary because an insurer may have to convince a judge or jury at trial what it was thinking as it implemented its litigation strategy.</a:t>
            </a:r>
            <a:endParaRPr lang="en-CA" sz="24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5" descr="Isaacs &amp; co ad 201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4668" y="1600200"/>
            <a:ext cx="295466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UTMOST GOOD FAITH - DEFINITION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Mutual obligation of the insurer and the insured to be honest, fair and reasonable </a:t>
            </a:r>
          </a:p>
          <a:p>
            <a:endParaRPr lang="en-US" sz="2400" dirty="0" smtClean="0"/>
          </a:p>
          <a:p>
            <a:r>
              <a:rPr lang="en-US" sz="2400" dirty="0" smtClean="0"/>
              <a:t>Putting each other’s interests on par with their own</a:t>
            </a:r>
          </a:p>
          <a:p>
            <a:endParaRPr lang="en-US" sz="2400" dirty="0" smtClean="0"/>
          </a:p>
          <a:p>
            <a:r>
              <a:rPr lang="en-US" sz="2400" dirty="0" smtClean="0"/>
              <a:t>Utmost Good Faith vs. Bad Faith – what is the difference</a:t>
            </a:r>
          </a:p>
          <a:p>
            <a:endParaRPr lang="en-US" sz="2400" dirty="0" smtClean="0"/>
          </a:p>
          <a:p>
            <a:r>
              <a:rPr lang="en-US" sz="2400" dirty="0" smtClean="0"/>
              <a:t>Bad Faith – inferred from facts of the case</a:t>
            </a:r>
          </a:p>
          <a:p>
            <a:endParaRPr lang="en-US" sz="2400" dirty="0" smtClean="0"/>
          </a:p>
          <a:p>
            <a:r>
              <a:rPr lang="en-US" sz="2400" dirty="0" smtClean="0"/>
              <a:t>Conduct that is unreasonable, high-handed, malicious and vindictive</a:t>
            </a:r>
          </a:p>
          <a:p>
            <a:endParaRPr lang="en-US" sz="2400" dirty="0" smtClean="0"/>
          </a:p>
          <a:p>
            <a:endParaRPr lang="en-US" sz="2400" dirty="0" smtClean="0"/>
          </a:p>
          <a:p>
            <a:endParaRPr lang="en-US" sz="2600" dirty="0" smtClean="0"/>
          </a:p>
          <a:p>
            <a:pPr>
              <a:buNone/>
            </a:pPr>
            <a:endParaRPr lang="en-US" sz="2600" dirty="0" smtClean="0"/>
          </a:p>
          <a:p>
            <a:endParaRPr lang="en-US" sz="2600" dirty="0" smtClean="0"/>
          </a:p>
          <a:p>
            <a:endParaRPr lang="en-US" sz="2600" dirty="0" smtClean="0"/>
          </a:p>
          <a:p>
            <a:endParaRPr lang="en-US" sz="2600" dirty="0" smtClean="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Whiten v. Pilot Insurance </a:t>
            </a:r>
            <a:r>
              <a:rPr lang="en-US" dirty="0" smtClean="0"/>
              <a:t>–</a:t>
            </a:r>
            <a:br>
              <a:rPr lang="en-US" dirty="0" smtClean="0"/>
            </a:br>
            <a:r>
              <a:rPr lang="en-US" sz="2700" dirty="0" smtClean="0"/>
              <a:t>Supreme Court of Canada [2002]</a:t>
            </a:r>
            <a:endParaRPr lang="en-US" sz="2700" dirty="0"/>
          </a:p>
        </p:txBody>
      </p:sp>
      <p:sp>
        <p:nvSpPr>
          <p:cNvPr id="3" name="Content Placeholder 2"/>
          <p:cNvSpPr>
            <a:spLocks noGrp="1"/>
          </p:cNvSpPr>
          <p:nvPr>
            <p:ph idx="1"/>
          </p:nvPr>
        </p:nvSpPr>
        <p:spPr/>
        <p:txBody>
          <a:bodyPr/>
          <a:lstStyle/>
          <a:p>
            <a:r>
              <a:rPr lang="en-US" dirty="0" smtClean="0"/>
              <a:t>Leading bad faith case, resulting in $1 mil. punitive damage award</a:t>
            </a:r>
          </a:p>
          <a:p>
            <a:r>
              <a:rPr lang="en-US" dirty="0" smtClean="0"/>
              <a:t>Exemplifies WHAT NOT TO DO:</a:t>
            </a:r>
          </a:p>
          <a:p>
            <a:pPr lvl="1"/>
            <a:r>
              <a:rPr lang="en-CA" dirty="0" smtClean="0"/>
              <a:t>Insurer prejudging without adequate investigation or proper evaluation</a:t>
            </a:r>
            <a:endParaRPr lang="en-CA" sz="2400" dirty="0" smtClean="0"/>
          </a:p>
          <a:p>
            <a:pPr lvl="1"/>
            <a:r>
              <a:rPr lang="en-CA" dirty="0" smtClean="0"/>
              <a:t>Failing to assist/advise insured of policy rights</a:t>
            </a:r>
            <a:endParaRPr lang="en-CA" sz="2400" dirty="0" smtClean="0"/>
          </a:p>
          <a:p>
            <a:pPr lvl="1"/>
            <a:r>
              <a:rPr lang="en-CA" dirty="0" smtClean="0"/>
              <a:t>Delayed payments/ “Starving the insured”</a:t>
            </a:r>
            <a:endParaRPr lang="en-CA" sz="2400" dirty="0" smtClean="0"/>
          </a:p>
          <a:p>
            <a:pPr lvl="1"/>
            <a:r>
              <a:rPr lang="en-CA" dirty="0" smtClean="0"/>
              <a:t>Denial of claims</a:t>
            </a:r>
            <a:endParaRPr lang="en-CA" sz="2400"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i="1" dirty="0" smtClean="0"/>
              <a:t>INSURER PREJUDGING WITHOUT ADEQUATE INVESTIGATION AND PROPER EVALUATION</a:t>
            </a: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KEY CASES:		</a:t>
            </a:r>
            <a:r>
              <a:rPr lang="en-US" i="1" dirty="0" smtClean="0"/>
              <a:t>Whiten; Bullock v. Trafalgar Insurance; </a:t>
            </a:r>
            <a:r>
              <a:rPr lang="en-US" i="1" dirty="0" err="1" smtClean="0"/>
              <a:t>Kogan</a:t>
            </a:r>
            <a:r>
              <a:rPr lang="en-US" i="1" dirty="0" smtClean="0"/>
              <a:t> v. Chubb Insurance; 				McQueen v. Echelon</a:t>
            </a:r>
          </a:p>
          <a:p>
            <a:r>
              <a:rPr lang="en-US" dirty="0" smtClean="0"/>
              <a:t>Insurer must:</a:t>
            </a:r>
          </a:p>
          <a:p>
            <a:pPr lvl="1"/>
            <a:endParaRPr lang="en-US" dirty="0" smtClean="0"/>
          </a:p>
          <a:p>
            <a:pPr lvl="1"/>
            <a:r>
              <a:rPr lang="en-US" dirty="0" smtClean="0"/>
              <a:t>Assume highlights of your file will be published on the front page of the Star</a:t>
            </a:r>
          </a:p>
          <a:p>
            <a:pPr lvl="1"/>
            <a:endParaRPr lang="en-US" dirty="0" smtClean="0"/>
          </a:p>
          <a:p>
            <a:pPr lvl="1"/>
            <a:r>
              <a:rPr lang="en-US" dirty="0" smtClean="0"/>
              <a:t>Treat the insured fairly throughout the claim</a:t>
            </a:r>
          </a:p>
          <a:p>
            <a:pPr lvl="1"/>
            <a:endParaRPr lang="en-US" dirty="0" smtClean="0"/>
          </a:p>
          <a:p>
            <a:pPr lvl="1"/>
            <a:r>
              <a:rPr lang="en-US" dirty="0" smtClean="0"/>
              <a:t>Approach the claim expecting it to be legitimate</a:t>
            </a:r>
          </a:p>
          <a:p>
            <a:pPr lvl="1"/>
            <a:endParaRPr lang="en-US" dirty="0" smtClean="0"/>
          </a:p>
          <a:p>
            <a:pPr lvl="1"/>
            <a:r>
              <a:rPr lang="en-US" dirty="0" smtClean="0"/>
              <a:t>Undertake prudent and timely investigations</a:t>
            </a:r>
          </a:p>
          <a:p>
            <a:pPr lvl="1"/>
            <a:endParaRPr lang="en-US" dirty="0" smtClean="0"/>
          </a:p>
          <a:p>
            <a:pPr lvl="1"/>
            <a:r>
              <a:rPr lang="en-US" dirty="0" smtClean="0"/>
              <a:t>Make decisions based on facts – not innuendo</a:t>
            </a:r>
          </a:p>
          <a:p>
            <a:pPr lvl="1"/>
            <a:endParaRPr lang="en-US" dirty="0" smtClean="0"/>
          </a:p>
          <a:p>
            <a:pPr lvl="1"/>
            <a:r>
              <a:rPr lang="en-US" dirty="0" smtClean="0"/>
              <a:t>Not be blinded by first impressions</a:t>
            </a:r>
          </a:p>
          <a:p>
            <a:pPr lvl="1"/>
            <a:endParaRPr lang="en-US" dirty="0" smtClean="0"/>
          </a:p>
          <a:p>
            <a:pPr lvl="1"/>
            <a:r>
              <a:rPr lang="en-US" dirty="0" smtClean="0"/>
              <a:t>Give fair interpretation to evidence and policy</a:t>
            </a:r>
          </a:p>
          <a:p>
            <a:pPr lvl="1"/>
            <a:endParaRPr lang="en-US" dirty="0" smtClean="0"/>
          </a:p>
          <a:p>
            <a:pPr lvl="1"/>
            <a:endParaRPr lang="en-US" dirty="0" smtClean="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ALWAYS RETAIN REPUTABLE EXPERTS</a:t>
            </a:r>
            <a:endParaRPr lang="en-US" dirty="0"/>
          </a:p>
        </p:txBody>
      </p:sp>
      <p:sp>
        <p:nvSpPr>
          <p:cNvPr id="3" name="Content Placeholder 2"/>
          <p:cNvSpPr>
            <a:spLocks noGrp="1"/>
          </p:cNvSpPr>
          <p:nvPr>
            <p:ph idx="1"/>
          </p:nvPr>
        </p:nvSpPr>
        <p:spPr/>
        <p:txBody>
          <a:bodyPr>
            <a:normAutofit fontScale="85000" lnSpcReduction="20000"/>
          </a:bodyPr>
          <a:lstStyle/>
          <a:p>
            <a:pPr lvl="0"/>
            <a:r>
              <a:rPr lang="en-CA" dirty="0" smtClean="0"/>
              <a:t>General principles for retaining experts:</a:t>
            </a:r>
          </a:p>
          <a:p>
            <a:pPr lvl="1"/>
            <a:endParaRPr lang="en-CA" sz="2400" dirty="0" smtClean="0"/>
          </a:p>
          <a:p>
            <a:pPr lvl="1"/>
            <a:r>
              <a:rPr lang="en-CA" sz="2400" dirty="0" smtClean="0"/>
              <a:t>Identify the need for expert assistance early</a:t>
            </a:r>
          </a:p>
          <a:p>
            <a:pPr lvl="1"/>
            <a:endParaRPr lang="en-CA" sz="2400" dirty="0" smtClean="0"/>
          </a:p>
          <a:p>
            <a:pPr lvl="1"/>
            <a:r>
              <a:rPr lang="en-CA" sz="2400" dirty="0" smtClean="0"/>
              <a:t>Choose the right expert – no “hired guns”</a:t>
            </a:r>
          </a:p>
          <a:p>
            <a:pPr lvl="1"/>
            <a:endParaRPr lang="en-CA" sz="2400" dirty="0" smtClean="0"/>
          </a:p>
          <a:p>
            <a:pPr lvl="1"/>
            <a:r>
              <a:rPr lang="en-CA" sz="2400" dirty="0" smtClean="0"/>
              <a:t>Proper communication with expert – do not withhold information from the expert</a:t>
            </a:r>
          </a:p>
          <a:p>
            <a:pPr lvl="1"/>
            <a:endParaRPr lang="en-CA" sz="2400" dirty="0" smtClean="0"/>
          </a:p>
          <a:p>
            <a:pPr lvl="1"/>
            <a:r>
              <a:rPr lang="en-CA" sz="2400" dirty="0" smtClean="0"/>
              <a:t>Review of the report – do not alter the original but seek explanations if required</a:t>
            </a:r>
          </a:p>
          <a:p>
            <a:pPr lvl="1"/>
            <a:endParaRPr lang="en-CA" sz="2400" dirty="0" smtClean="0"/>
          </a:p>
          <a:p>
            <a:pPr lvl="1"/>
            <a:r>
              <a:rPr lang="en-CA" sz="2400" dirty="0" smtClean="0"/>
              <a:t>Re-evaluate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FAILING TO ASSIST THE INSURED</a:t>
            </a:r>
            <a:endParaRPr lang="en-US" dirty="0"/>
          </a:p>
        </p:txBody>
      </p:sp>
      <p:sp>
        <p:nvSpPr>
          <p:cNvPr id="3" name="Content Placeholder 2"/>
          <p:cNvSpPr>
            <a:spLocks noGrp="1"/>
          </p:cNvSpPr>
          <p:nvPr>
            <p:ph idx="1"/>
          </p:nvPr>
        </p:nvSpPr>
        <p:spPr/>
        <p:txBody>
          <a:bodyPr/>
          <a:lstStyle/>
          <a:p>
            <a:r>
              <a:rPr lang="en-US" dirty="0" smtClean="0"/>
              <a:t>Insurer’s primary function is to assist the insured in making their claim</a:t>
            </a:r>
          </a:p>
          <a:p>
            <a:r>
              <a:rPr lang="en-US" dirty="0" smtClean="0"/>
              <a:t>Provide the insured the following:</a:t>
            </a:r>
          </a:p>
          <a:p>
            <a:pPr lvl="1"/>
            <a:r>
              <a:rPr lang="en-US" dirty="0" smtClean="0"/>
              <a:t>explanation of coverage available</a:t>
            </a:r>
          </a:p>
          <a:p>
            <a:pPr lvl="1"/>
            <a:r>
              <a:rPr lang="en-US" dirty="0" smtClean="0"/>
              <a:t>explanation of process</a:t>
            </a:r>
          </a:p>
          <a:p>
            <a:pPr lvl="1"/>
            <a:r>
              <a:rPr lang="en-US" dirty="0" smtClean="0"/>
              <a:t>timeline </a:t>
            </a:r>
          </a:p>
          <a:p>
            <a:pPr lvl="1"/>
            <a:r>
              <a:rPr lang="en-US" dirty="0" smtClean="0"/>
              <a:t>assistance with completion of forms</a:t>
            </a:r>
          </a:p>
          <a:p>
            <a:pPr lvl="1"/>
            <a:endParaRPr lang="en-US" dirty="0" smtClean="0"/>
          </a:p>
          <a:p>
            <a:pPr lvl="1"/>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i="1" dirty="0" smtClean="0"/>
              <a:t>DELAYED PAYMENTS/ “STARVING THE INSURED”</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t>KEY CASES:	</a:t>
            </a:r>
            <a:r>
              <a:rPr lang="en-US" i="1" dirty="0" smtClean="0"/>
              <a:t>702535 Ontario Inc. v Non-Marine Underwriters, Lloyd’s of 				London; </a:t>
            </a:r>
            <a:r>
              <a:rPr lang="en-US" i="1" dirty="0" err="1" smtClean="0"/>
              <a:t>Farme</a:t>
            </a:r>
            <a:r>
              <a:rPr lang="en-US" i="1" dirty="0" smtClean="0"/>
              <a:t> Gerald </a:t>
            </a:r>
            <a:r>
              <a:rPr lang="en-US" i="1" dirty="0" err="1" smtClean="0"/>
              <a:t>Laplante</a:t>
            </a:r>
            <a:r>
              <a:rPr lang="en-US" i="1" dirty="0" smtClean="0"/>
              <a:t> v. Grenville Patron Mutual</a:t>
            </a:r>
          </a:p>
          <a:p>
            <a:endParaRPr lang="en-US" dirty="0" smtClean="0"/>
          </a:p>
          <a:p>
            <a:r>
              <a:rPr lang="en-US" dirty="0" smtClean="0"/>
              <a:t>Carry our reasonable and prudent investigations</a:t>
            </a:r>
          </a:p>
          <a:p>
            <a:endParaRPr lang="en-US" dirty="0" smtClean="0"/>
          </a:p>
          <a:p>
            <a:r>
              <a:rPr lang="en-US" dirty="0" smtClean="0"/>
              <a:t>60 day time limit set out in Condition 12 is not absolute </a:t>
            </a:r>
          </a:p>
          <a:p>
            <a:endParaRPr lang="en-US" dirty="0" smtClean="0"/>
          </a:p>
          <a:p>
            <a:r>
              <a:rPr lang="en-US" dirty="0" smtClean="0"/>
              <a:t>Do not exploit the insured’s economic vulnerability to extract favorable settlement</a:t>
            </a:r>
          </a:p>
          <a:p>
            <a:endParaRPr lang="en-US" dirty="0" smtClean="0"/>
          </a:p>
          <a:p>
            <a:r>
              <a:rPr lang="en-US" dirty="0" smtClean="0"/>
              <a:t>Do not delay properly owing payments to gain bargaining leverage</a:t>
            </a:r>
          </a:p>
          <a:p>
            <a:endParaRPr lang="en-US" dirty="0" smtClean="0"/>
          </a:p>
          <a:p>
            <a:r>
              <a:rPr lang="en-US" dirty="0" smtClean="0"/>
              <a:t>Courts punish starving the insured because the insured is presumed to be in economically and psychologically vulnerable position</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CLAIMS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KEY CASES:	</a:t>
            </a:r>
            <a:r>
              <a:rPr lang="en-US" i="1" dirty="0" err="1" smtClean="0"/>
              <a:t>Khazzaka</a:t>
            </a:r>
            <a:r>
              <a:rPr lang="en-US" i="1" dirty="0" smtClean="0"/>
              <a:t> v Commercial Union</a:t>
            </a:r>
          </a:p>
          <a:p>
            <a:endParaRPr lang="en-US" dirty="0" smtClean="0"/>
          </a:p>
          <a:p>
            <a:r>
              <a:rPr lang="en-US" dirty="0" smtClean="0"/>
              <a:t>Proper denial is supported by credible, complete and impartial evidence and solid understanding of the policy</a:t>
            </a:r>
          </a:p>
          <a:p>
            <a:endParaRPr lang="en-US" dirty="0" smtClean="0"/>
          </a:p>
          <a:p>
            <a:r>
              <a:rPr lang="en-US" dirty="0" smtClean="0"/>
              <a:t>Recognize that claims can evolve – be open-minded</a:t>
            </a:r>
          </a:p>
          <a:p>
            <a:endParaRPr lang="en-US" dirty="0" smtClean="0"/>
          </a:p>
          <a:p>
            <a:r>
              <a:rPr lang="en-US" dirty="0" smtClean="0"/>
              <a:t>Insurer has a duty to re-evaluate the evidence throughout the claim and consider new evidence </a:t>
            </a:r>
          </a:p>
          <a:p>
            <a:endParaRPr lang="en-US" dirty="0" smtClean="0"/>
          </a:p>
          <a:p>
            <a:r>
              <a:rPr lang="en-US" dirty="0" smtClean="0"/>
              <a:t>Your conduct will be judged to a reasonable standard:</a:t>
            </a:r>
          </a:p>
          <a:p>
            <a:pPr lvl="1"/>
            <a:r>
              <a:rPr lang="en-US" dirty="0" smtClean="0"/>
              <a:t>you do not have to always be right</a:t>
            </a:r>
          </a:p>
          <a:p>
            <a:pPr lvl="1"/>
            <a:r>
              <a:rPr lang="en-US" dirty="0" smtClean="0"/>
              <a:t>You always have to be reasonable</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DEMONSTRATING GOOD FAITH – PRACTICAL TIPS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You cannot stop the insured from alleging bad faith.  However, you can take steps to protect yourself:</a:t>
            </a:r>
          </a:p>
          <a:p>
            <a:endParaRPr lang="en-US" dirty="0" smtClean="0"/>
          </a:p>
          <a:p>
            <a:pPr lvl="1"/>
            <a:r>
              <a:rPr lang="en-CA" dirty="0" smtClean="0"/>
              <a:t>Accurately and completely document all conversations with the insured; </a:t>
            </a:r>
            <a:endParaRPr lang="en-CA" sz="2400" dirty="0" smtClean="0"/>
          </a:p>
          <a:p>
            <a:pPr marL="0" indent="0">
              <a:buNone/>
            </a:pPr>
            <a:r>
              <a:rPr lang="en-CA" dirty="0" smtClean="0"/>
              <a:t> </a:t>
            </a:r>
            <a:endParaRPr lang="en-CA" sz="2800" dirty="0" smtClean="0"/>
          </a:p>
          <a:p>
            <a:pPr lvl="1"/>
            <a:r>
              <a:rPr lang="en-CA" dirty="0" smtClean="0"/>
              <a:t>Be professional and avoid loose conversation which may be interpreted out of context;</a:t>
            </a:r>
            <a:endParaRPr lang="en-CA" sz="2400" dirty="0" smtClean="0"/>
          </a:p>
          <a:p>
            <a:pPr marL="0" indent="0">
              <a:buNone/>
            </a:pPr>
            <a:r>
              <a:rPr lang="en-CA" dirty="0" smtClean="0"/>
              <a:t> </a:t>
            </a:r>
            <a:endParaRPr lang="en-CA" sz="2800" dirty="0" smtClean="0"/>
          </a:p>
          <a:p>
            <a:pPr lvl="1"/>
            <a:r>
              <a:rPr lang="en-CA" dirty="0" smtClean="0"/>
              <a:t>Provide reasonable assistance to the insured as the case may direct;</a:t>
            </a:r>
            <a:endParaRPr lang="en-CA" sz="2400" dirty="0" smtClean="0"/>
          </a:p>
          <a:p>
            <a:pPr marL="0" indent="0">
              <a:buNone/>
            </a:pPr>
            <a:endParaRPr lang="en-CA" sz="2800" dirty="0" smtClean="0"/>
          </a:p>
          <a:p>
            <a:pPr lvl="1"/>
            <a:r>
              <a:rPr lang="en-CA" dirty="0" smtClean="0"/>
              <a:t>Respond as promptly as possible to enquiries or correspondence; </a:t>
            </a:r>
          </a:p>
          <a:p>
            <a:pPr marL="457200" lvl="1" indent="0">
              <a:buNone/>
            </a:pPr>
            <a:endParaRPr lang="en-CA" dirty="0" smtClean="0"/>
          </a:p>
          <a:p>
            <a:pPr lvl="1"/>
            <a:r>
              <a:rPr lang="en-CA" dirty="0" smtClean="0"/>
              <a:t>Correspond regularly with the insured, clearly documenting for them steps which have been taken, decisions which have been made regarding the acceptance or denial of the claim, and the reasons for same; </a:t>
            </a:r>
            <a:endParaRPr lang="en-CA" sz="2400" dirty="0" smtClean="0"/>
          </a:p>
          <a:p>
            <a:pPr marL="457200" lvl="1" indent="0">
              <a:buNone/>
            </a:pPr>
            <a:r>
              <a:rPr lang="en-CA" dirty="0" smtClean="0"/>
              <a:t> </a:t>
            </a:r>
          </a:p>
          <a:p>
            <a:pPr lvl="1"/>
            <a:r>
              <a:rPr lang="en-CA" dirty="0" smtClean="0"/>
              <a:t>If there is a delay in responding to a claim or inquiry, correspond with the insured, advising of the nature and expected length of delay</a:t>
            </a:r>
            <a:endParaRPr lang="en-US" dirty="0" smtClean="0"/>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TotalTime>
  <Words>301</Words>
  <Application>Microsoft Office PowerPoint</Application>
  <PresentationFormat>On-screen Show (4:3)</PresentationFormat>
  <Paragraphs>121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UTMOST GOOD FAITH A PRACTICAL GUIDE TO AVOIDING BAD FAITH CLAIMS</vt:lpstr>
      <vt:lpstr>UTMOST GOOD FAITH - DEFINITION</vt:lpstr>
      <vt:lpstr>Whiten v. Pilot Insurance – Supreme Court of Canada [2002]</vt:lpstr>
      <vt:lpstr>INSURER PREJUDGING WITHOUT ADEQUATE INVESTIGATION AND PROPER EVALUATION</vt:lpstr>
      <vt:lpstr>ALWAYS RETAIN REPUTABLE EXPERTS</vt:lpstr>
      <vt:lpstr>FAILING TO ASSIST THE INSURED</vt:lpstr>
      <vt:lpstr>DELAYED PAYMENTS/ “STARVING THE INSURED”</vt:lpstr>
      <vt:lpstr>DENIAL OF CLAIMS</vt:lpstr>
      <vt:lpstr>DEMONSTRATING GOOD FAITH – PRACTICAL TIPS</vt:lpstr>
      <vt:lpstr>DEMONSTRATING GOOD FAITH – PRACTICAL TIPS</vt:lpstr>
      <vt:lpstr>THANK YOU</vt:lpstr>
    </vt:vector>
  </TitlesOfParts>
  <Company>Vivid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Multimedia1</dc:creator>
  <cp:lastModifiedBy>Cody Hannath</cp:lastModifiedBy>
  <cp:revision>14</cp:revision>
  <dcterms:created xsi:type="dcterms:W3CDTF">2011-03-11T21:49:39Z</dcterms:created>
  <dcterms:modified xsi:type="dcterms:W3CDTF">2016-03-28T19:53:30Z</dcterms:modified>
</cp:coreProperties>
</file>