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2" r:id="rId1"/>
  </p:sldMasterIdLst>
  <p:notesMasterIdLst>
    <p:notesMasterId r:id="rId20"/>
  </p:notesMasterIdLst>
  <p:sldIdLst>
    <p:sldId id="256" r:id="rId2"/>
    <p:sldId id="257" r:id="rId3"/>
    <p:sldId id="259" r:id="rId4"/>
    <p:sldId id="260" r:id="rId5"/>
    <p:sldId id="261" r:id="rId6"/>
    <p:sldId id="264" r:id="rId7"/>
    <p:sldId id="265" r:id="rId8"/>
    <p:sldId id="266" r:id="rId9"/>
    <p:sldId id="270" r:id="rId10"/>
    <p:sldId id="267" r:id="rId11"/>
    <p:sldId id="271" r:id="rId12"/>
    <p:sldId id="272" r:id="rId13"/>
    <p:sldId id="273" r:id="rId14"/>
    <p:sldId id="268" r:id="rId15"/>
    <p:sldId id="262" r:id="rId16"/>
    <p:sldId id="263" r:id="rId17"/>
    <p:sldId id="269"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69537" autoAdjust="0"/>
  </p:normalViewPr>
  <p:slideViewPr>
    <p:cSldViewPr snapToGrid="0">
      <p:cViewPr varScale="1">
        <p:scale>
          <a:sx n="55" d="100"/>
          <a:sy n="55"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37F77-D76C-4A9F-9813-23D51B45AD83}"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CA398-9806-417D-AD0F-7443E9BD177C}" type="slidenum">
              <a:rPr lang="en-US" smtClean="0"/>
              <a:t>‹#›</a:t>
            </a:fld>
            <a:endParaRPr lang="en-US"/>
          </a:p>
        </p:txBody>
      </p:sp>
    </p:spTree>
    <p:extLst>
      <p:ext uri="{BB962C8B-B14F-4D97-AF65-F5344CB8AC3E}">
        <p14:creationId xmlns:p14="http://schemas.microsoft.com/office/powerpoint/2010/main" val="137357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https://www.youtube.com/watch?v=FY5U7eySew4</a:t>
            </a:r>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2</a:t>
            </a:fld>
            <a:endParaRPr lang="en-US"/>
          </a:p>
        </p:txBody>
      </p:sp>
    </p:spTree>
    <p:extLst>
      <p:ext uri="{BB962C8B-B14F-4D97-AF65-F5344CB8AC3E}">
        <p14:creationId xmlns:p14="http://schemas.microsoft.com/office/powerpoint/2010/main" val="238691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https://www.youtube.com/watch?v=rj3aUPSiolQ</a:t>
            </a:r>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14</a:t>
            </a:fld>
            <a:endParaRPr lang="en-US"/>
          </a:p>
        </p:txBody>
      </p:sp>
    </p:spTree>
    <p:extLst>
      <p:ext uri="{BB962C8B-B14F-4D97-AF65-F5344CB8AC3E}">
        <p14:creationId xmlns:p14="http://schemas.microsoft.com/office/powerpoint/2010/main" val="268916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Integration</a:t>
            </a:r>
            <a:r>
              <a:rPr lang="en-CA" baseline="0" dirty="0" smtClean="0"/>
              <a:t> of UAV’s/Drones into national airspace appears to be the ultimate goal of both Transport Canada and the FAA. Recently both Canada and the US have pinpointed the ability for unmanned aircraft to perform collision avoidance through DSA’s</a:t>
            </a:r>
          </a:p>
          <a:p>
            <a:endParaRPr lang="en-CA" baseline="0" dirty="0" smtClean="0"/>
          </a:p>
          <a:p>
            <a:r>
              <a:rPr lang="en-CA" baseline="0" dirty="0" smtClean="0"/>
              <a:t>This critical capability must further be developed in order to enable comprehensive integration of DSA into drone regulation</a:t>
            </a:r>
          </a:p>
          <a:p>
            <a:endParaRPr lang="en-CA" baseline="0" dirty="0" smtClean="0"/>
          </a:p>
          <a:p>
            <a:r>
              <a:rPr lang="en-CA" baseline="0" dirty="0" smtClean="0"/>
              <a:t>Transport Canada currently seeks to create right of way rules for drones and if pilot interaction is required, transmission and decision time must also be included in the total time between initial detection of a potential collision and the point of minimum separation between drone and object.</a:t>
            </a:r>
          </a:p>
          <a:p>
            <a:endParaRPr lang="en-CA" baseline="0" dirty="0" smtClean="0"/>
          </a:p>
          <a:p>
            <a:r>
              <a:rPr lang="en-CA" baseline="0" dirty="0" smtClean="0"/>
              <a:t>The availability of reliable DSA technology is a future goal; until them, finding ways to safely integrate drone operation with the manned aircraft and other airborne or tall structures via air highway systems seems to e the most logical path forward</a:t>
            </a:r>
            <a:endParaRPr lang="en-US" dirty="0"/>
          </a:p>
        </p:txBody>
      </p:sp>
      <p:sp>
        <p:nvSpPr>
          <p:cNvPr id="4" name="Slide Number Placeholder 3"/>
          <p:cNvSpPr>
            <a:spLocks noGrp="1"/>
          </p:cNvSpPr>
          <p:nvPr>
            <p:ph type="sldNum" sz="quarter" idx="10"/>
          </p:nvPr>
        </p:nvSpPr>
        <p:spPr/>
        <p:txBody>
          <a:bodyPr/>
          <a:lstStyle/>
          <a:p>
            <a:fld id="{4D7796A4-E460-40E8-A8DA-A11B617B18DE}" type="slidenum">
              <a:rPr lang="en-US" smtClean="0"/>
              <a:t>15</a:t>
            </a:fld>
            <a:endParaRPr lang="en-US"/>
          </a:p>
        </p:txBody>
      </p:sp>
    </p:spTree>
    <p:extLst>
      <p:ext uri="{BB962C8B-B14F-4D97-AF65-F5344CB8AC3E}">
        <p14:creationId xmlns:p14="http://schemas.microsoft.com/office/powerpoint/2010/main" val="172133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Corporate profile on DDC website states Toronto</a:t>
            </a:r>
            <a:r>
              <a:rPr lang="en-CA" baseline="0" dirty="0" smtClean="0"/>
              <a:t> – office is in Vaughan </a:t>
            </a:r>
          </a:p>
          <a:p>
            <a:r>
              <a:rPr lang="en-CA" baseline="0" dirty="0" smtClean="0"/>
              <a:t>Website: http://www.dronedeliverycanada.com/company-profile/</a:t>
            </a:r>
            <a:endParaRPr lang="en-US" dirty="0"/>
          </a:p>
        </p:txBody>
      </p:sp>
      <p:sp>
        <p:nvSpPr>
          <p:cNvPr id="4" name="Slide Number Placeholder 3"/>
          <p:cNvSpPr>
            <a:spLocks noGrp="1"/>
          </p:cNvSpPr>
          <p:nvPr>
            <p:ph type="sldNum" sz="quarter" idx="10"/>
          </p:nvPr>
        </p:nvSpPr>
        <p:spPr/>
        <p:txBody>
          <a:bodyPr/>
          <a:lstStyle/>
          <a:p>
            <a:fld id="{4D7796A4-E460-40E8-A8DA-A11B617B18DE}" type="slidenum">
              <a:rPr lang="en-US" smtClean="0"/>
              <a:t>16</a:t>
            </a:fld>
            <a:endParaRPr lang="en-US"/>
          </a:p>
        </p:txBody>
      </p:sp>
    </p:spTree>
    <p:extLst>
      <p:ext uri="{BB962C8B-B14F-4D97-AF65-F5344CB8AC3E}">
        <p14:creationId xmlns:p14="http://schemas.microsoft.com/office/powerpoint/2010/main" val="100057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Christ </a:t>
            </a:r>
            <a:r>
              <a:rPr lang="en-CA" dirty="0" err="1" smtClean="0"/>
              <a:t>Sultemier</a:t>
            </a:r>
            <a:r>
              <a:rPr lang="en-CA" baseline="0" dirty="0" smtClean="0"/>
              <a:t> Quote: Move over Delivery drones, warehouse drones are ready for the spotlight. Supply Chain Drive. August 28, 2018 by Gary </a:t>
            </a:r>
            <a:r>
              <a:rPr lang="en-CA" baseline="0" dirty="0" err="1" smtClean="0"/>
              <a:t>Wollenhaupt</a:t>
            </a:r>
            <a:endParaRPr lang="en-CA" dirty="0" smtClean="0"/>
          </a:p>
          <a:p>
            <a:endParaRPr lang="en-CA" dirty="0" smtClean="0"/>
          </a:p>
          <a:p>
            <a:r>
              <a:rPr lang="en-CA" dirty="0" smtClean="0"/>
              <a:t>Boeing: https://www.theverge.com/2018/1/10/16875382/boeing-drone-evtol-cav-500-pounds</a:t>
            </a:r>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17</a:t>
            </a:fld>
            <a:endParaRPr lang="en-US"/>
          </a:p>
        </p:txBody>
      </p:sp>
    </p:spTree>
    <p:extLst>
      <p:ext uri="{BB962C8B-B14F-4D97-AF65-F5344CB8AC3E}">
        <p14:creationId xmlns:p14="http://schemas.microsoft.com/office/powerpoint/2010/main" val="413917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https://www.youtube.com/watch?v=LQI5LCMURno</a:t>
            </a:r>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18</a:t>
            </a:fld>
            <a:endParaRPr lang="en-US"/>
          </a:p>
        </p:txBody>
      </p:sp>
    </p:spTree>
    <p:extLst>
      <p:ext uri="{BB962C8B-B14F-4D97-AF65-F5344CB8AC3E}">
        <p14:creationId xmlns:p14="http://schemas.microsoft.com/office/powerpoint/2010/main" val="371482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Higher than 90m above the ground</a:t>
            </a:r>
          </a:p>
          <a:p>
            <a:r>
              <a:rPr lang="en-CA" sz="1200" dirty="0" smtClean="0"/>
              <a:t>At least 30m away from vehicles, vessels and the public (drones over 250g and up to 1kg)</a:t>
            </a:r>
          </a:p>
          <a:p>
            <a:r>
              <a:rPr lang="en-CA" sz="1200" dirty="0" smtClean="0"/>
              <a:t>At least 76m away from vehicles, vessels and the public (drones over 1kg and up to 35kg)</a:t>
            </a:r>
          </a:p>
          <a:p>
            <a:r>
              <a:rPr lang="en-CA" sz="1200" dirty="0" smtClean="0"/>
              <a:t>At least 5.6km away from aerodromes</a:t>
            </a:r>
          </a:p>
          <a:p>
            <a:r>
              <a:rPr lang="en-CA" sz="1200" dirty="0" smtClean="0"/>
              <a:t>At least 1.9km away from heliports or aerodromes exclusively used by helicopters</a:t>
            </a:r>
          </a:p>
          <a:p>
            <a:r>
              <a:rPr lang="en-CA" sz="1200" dirty="0" smtClean="0"/>
              <a:t>Outside of controlled or restricted airspace</a:t>
            </a:r>
          </a:p>
          <a:p>
            <a:r>
              <a:rPr lang="en-CA" sz="1200" dirty="0" smtClean="0"/>
              <a:t>At least 9km away from a natural hazard or disaster area</a:t>
            </a:r>
          </a:p>
          <a:p>
            <a:r>
              <a:rPr lang="en-CA" sz="1200" dirty="0" smtClean="0"/>
              <a:t>Away from areas where its use could interfere with police or first responders</a:t>
            </a:r>
          </a:p>
          <a:p>
            <a:r>
              <a:rPr lang="en-CA" sz="1200" dirty="0" smtClean="0"/>
              <a:t>To be used during the day and not in clouds</a:t>
            </a:r>
          </a:p>
          <a:p>
            <a:r>
              <a:rPr lang="en-CA" sz="1200" dirty="0" smtClean="0"/>
              <a:t>Always within the eye sight of a user</a:t>
            </a:r>
          </a:p>
          <a:p>
            <a:r>
              <a:rPr lang="en-CA" sz="1200" dirty="0" smtClean="0"/>
              <a:t>Within 500 m of a user</a:t>
            </a:r>
          </a:p>
          <a:p>
            <a:r>
              <a:rPr lang="en-CA" sz="1200" dirty="0" smtClean="0"/>
              <a:t>Only of clearly marked with user name, address and telephone number</a:t>
            </a:r>
          </a:p>
          <a:p>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3</a:t>
            </a:fld>
            <a:endParaRPr lang="en-US"/>
          </a:p>
        </p:txBody>
      </p:sp>
    </p:spTree>
    <p:extLst>
      <p:ext uri="{BB962C8B-B14F-4D97-AF65-F5344CB8AC3E}">
        <p14:creationId xmlns:p14="http://schemas.microsoft.com/office/powerpoint/2010/main" val="187998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By submitting detailed information about the parameters of the flight including the purpose and a detailed contingency plan to demonstrate that safety have been mitigated, on a case-by-case basis, after approximately 20 working days, the Minister of Transportation will grant an SFOC</a:t>
            </a:r>
          </a:p>
          <a:p>
            <a:endParaRPr lang="en-CA" baseline="0" dirty="0" smtClean="0"/>
          </a:p>
          <a:p>
            <a:r>
              <a:rPr lang="en-CA" baseline="0" dirty="0" smtClean="0"/>
              <a:t>However – an applicant will not be granted long-term authority or an authority that is not site-specific without a history of demonstrating safe operations. </a:t>
            </a:r>
          </a:p>
          <a:p>
            <a:endParaRPr lang="en-CA" baseline="0" dirty="0" smtClean="0"/>
          </a:p>
          <a:p>
            <a:r>
              <a:rPr lang="en-CA" baseline="0" dirty="0" smtClean="0"/>
              <a:t>Transport Canada suggests that once an SFOC has been issues, subsequent applications by the same applicant could be expedited, however initially, Transport Canada </a:t>
            </a:r>
            <a:r>
              <a:rPr lang="en-CA" baseline="0" dirty="0" err="1" smtClean="0"/>
              <a:t>wil</a:t>
            </a:r>
            <a:r>
              <a:rPr lang="en-CA" baseline="0" dirty="0" smtClean="0"/>
              <a:t> require a full SFOC application for each use. </a:t>
            </a:r>
          </a:p>
          <a:p>
            <a:endParaRPr lang="en-CA" baseline="0" dirty="0" smtClean="0"/>
          </a:p>
          <a:p>
            <a:r>
              <a:rPr lang="en-CA" baseline="0" dirty="0" smtClean="0"/>
              <a:t>Over time, demonstrated success could potentially lead to granting longer periods of authority as long as Transport Canada receives in informal notice of the flight at least two days before each specific operation</a:t>
            </a:r>
          </a:p>
          <a:p>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4</a:t>
            </a:fld>
            <a:endParaRPr lang="en-US"/>
          </a:p>
        </p:txBody>
      </p:sp>
    </p:spTree>
    <p:extLst>
      <p:ext uri="{BB962C8B-B14F-4D97-AF65-F5344CB8AC3E}">
        <p14:creationId xmlns:p14="http://schemas.microsoft.com/office/powerpoint/2010/main" val="101965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Getting permission to fly your drone: the Transport Canada Website has a very simple questionnaire to inform individuals</a:t>
            </a:r>
            <a:r>
              <a:rPr lang="en-CA" baseline="0" dirty="0" smtClean="0"/>
              <a:t> if they require a special flight operations certificate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Link to Transport Canada questions about obtaining </a:t>
            </a:r>
            <a:r>
              <a:rPr lang="en-CA" baseline="0" smtClean="0"/>
              <a:t>special permissions: https://www.tc.gc.ca/en/services/aviation/drone-safety/getting-permission-fly-drone.html</a:t>
            </a:r>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Link on qualifying for exemptions if you would like to review: https://www.tc.gc.ca/en/services/aviation/drone-safety/getting-permission-fly-drone/qualifying-exemption-fly-drone.html</a:t>
            </a:r>
          </a:p>
          <a:p>
            <a:endParaRPr lang="en-US" dirty="0"/>
          </a:p>
        </p:txBody>
      </p:sp>
      <p:sp>
        <p:nvSpPr>
          <p:cNvPr id="4" name="Slide Number Placeholder 3"/>
          <p:cNvSpPr>
            <a:spLocks noGrp="1"/>
          </p:cNvSpPr>
          <p:nvPr>
            <p:ph type="sldNum" sz="quarter" idx="10"/>
          </p:nvPr>
        </p:nvSpPr>
        <p:spPr/>
        <p:txBody>
          <a:bodyPr/>
          <a:lstStyle/>
          <a:p>
            <a:fld id="{4D7796A4-E460-40E8-A8DA-A11B617B18DE}" type="slidenum">
              <a:rPr lang="en-US" smtClean="0"/>
              <a:t>5</a:t>
            </a:fld>
            <a:endParaRPr lang="en-US"/>
          </a:p>
        </p:txBody>
      </p:sp>
    </p:spTree>
    <p:extLst>
      <p:ext uri="{BB962C8B-B14F-4D97-AF65-F5344CB8AC3E}">
        <p14:creationId xmlns:p14="http://schemas.microsoft.com/office/powerpoint/2010/main" val="4954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Using autonomous robots to drive supply chain innovation – Deloitte</a:t>
            </a:r>
          </a:p>
          <a:p>
            <a:endParaRPr lang="en-CA" dirty="0" smtClean="0"/>
          </a:p>
        </p:txBody>
      </p:sp>
      <p:sp>
        <p:nvSpPr>
          <p:cNvPr id="4" name="Slide Number Placeholder 3"/>
          <p:cNvSpPr>
            <a:spLocks noGrp="1"/>
          </p:cNvSpPr>
          <p:nvPr>
            <p:ph type="sldNum" sz="quarter" idx="10"/>
          </p:nvPr>
        </p:nvSpPr>
        <p:spPr/>
        <p:txBody>
          <a:bodyPr/>
          <a:lstStyle/>
          <a:p>
            <a:fld id="{813CA398-9806-417D-AD0F-7443E9BD177C}" type="slidenum">
              <a:rPr lang="en-US" smtClean="0"/>
              <a:t>8</a:t>
            </a:fld>
            <a:endParaRPr lang="en-US"/>
          </a:p>
        </p:txBody>
      </p:sp>
    </p:spTree>
    <p:extLst>
      <p:ext uri="{BB962C8B-B14F-4D97-AF65-F5344CB8AC3E}">
        <p14:creationId xmlns:p14="http://schemas.microsoft.com/office/powerpoint/2010/main" val="114799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Using autonomous robots to drive supply chain innovation – Deloitte</a:t>
            </a:r>
          </a:p>
          <a:p>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9</a:t>
            </a:fld>
            <a:endParaRPr lang="en-US"/>
          </a:p>
        </p:txBody>
      </p:sp>
    </p:spTree>
    <p:extLst>
      <p:ext uri="{BB962C8B-B14F-4D97-AF65-F5344CB8AC3E}">
        <p14:creationId xmlns:p14="http://schemas.microsoft.com/office/powerpoint/2010/main" val="55867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Drones at Home</a:t>
            </a:r>
          </a:p>
          <a:p>
            <a:r>
              <a:rPr lang="en-CA" dirty="0" smtClean="0"/>
              <a:t>Drone</a:t>
            </a:r>
            <a:r>
              <a:rPr lang="en-CA" baseline="0" dirty="0" smtClean="0"/>
              <a:t> Incidents: A survey of Legal Cases</a:t>
            </a:r>
          </a:p>
          <a:p>
            <a:r>
              <a:rPr lang="en-CA" baseline="0" dirty="0" smtClean="0"/>
              <a:t>April 2017</a:t>
            </a:r>
          </a:p>
          <a:p>
            <a:r>
              <a:rPr lang="en-CA" baseline="0" dirty="0" smtClean="0"/>
              <a:t>Arthur Holland and Michel and Dan </a:t>
            </a:r>
            <a:r>
              <a:rPr lang="en-CA" baseline="0" dirty="0" err="1" smtClean="0"/>
              <a:t>Gettinger</a:t>
            </a:r>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11</a:t>
            </a:fld>
            <a:endParaRPr lang="en-US"/>
          </a:p>
        </p:txBody>
      </p:sp>
    </p:spTree>
    <p:extLst>
      <p:ext uri="{BB962C8B-B14F-4D97-AF65-F5344CB8AC3E}">
        <p14:creationId xmlns:p14="http://schemas.microsoft.com/office/powerpoint/2010/main" val="14816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Drones at Home</a:t>
            </a:r>
          </a:p>
          <a:p>
            <a:r>
              <a:rPr lang="en-CA" dirty="0" smtClean="0"/>
              <a:t>Drone</a:t>
            </a:r>
            <a:r>
              <a:rPr lang="en-CA" baseline="0" dirty="0" smtClean="0"/>
              <a:t> Incidents: A survey of Legal Cases</a:t>
            </a:r>
          </a:p>
          <a:p>
            <a:r>
              <a:rPr lang="en-CA" baseline="0" dirty="0" smtClean="0"/>
              <a:t>April 2017</a:t>
            </a:r>
          </a:p>
          <a:p>
            <a:r>
              <a:rPr lang="en-CA" baseline="0" dirty="0" smtClean="0"/>
              <a:t>Arthur Holland and Michel and Dan </a:t>
            </a:r>
            <a:r>
              <a:rPr lang="en-CA" baseline="0" dirty="0" err="1" smtClean="0"/>
              <a:t>Gettinger</a:t>
            </a:r>
            <a:endParaRPr lang="en-US" dirty="0" smtClean="0"/>
          </a:p>
          <a:p>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12</a:t>
            </a:fld>
            <a:endParaRPr lang="en-US"/>
          </a:p>
        </p:txBody>
      </p:sp>
    </p:spTree>
    <p:extLst>
      <p:ext uri="{BB962C8B-B14F-4D97-AF65-F5344CB8AC3E}">
        <p14:creationId xmlns:p14="http://schemas.microsoft.com/office/powerpoint/2010/main" val="300211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Drones at Home</a:t>
            </a:r>
          </a:p>
          <a:p>
            <a:r>
              <a:rPr lang="en-CA" dirty="0" smtClean="0"/>
              <a:t>Drone</a:t>
            </a:r>
            <a:r>
              <a:rPr lang="en-CA" baseline="0" dirty="0" smtClean="0"/>
              <a:t> Incidents: A survey of Legal Cases</a:t>
            </a:r>
          </a:p>
          <a:p>
            <a:r>
              <a:rPr lang="en-CA" baseline="0" dirty="0" smtClean="0"/>
              <a:t>April 2017</a:t>
            </a:r>
          </a:p>
          <a:p>
            <a:r>
              <a:rPr lang="en-CA" baseline="0" dirty="0" smtClean="0"/>
              <a:t>Arthur Holland and Michel and Dan </a:t>
            </a:r>
            <a:r>
              <a:rPr lang="en-CA" baseline="0" dirty="0" err="1" smtClean="0"/>
              <a:t>Gettinger</a:t>
            </a:r>
            <a:endParaRPr lang="en-US" dirty="0" smtClean="0"/>
          </a:p>
          <a:p>
            <a:endParaRPr lang="en-US" dirty="0"/>
          </a:p>
        </p:txBody>
      </p:sp>
      <p:sp>
        <p:nvSpPr>
          <p:cNvPr id="4" name="Slide Number Placeholder 3"/>
          <p:cNvSpPr>
            <a:spLocks noGrp="1"/>
          </p:cNvSpPr>
          <p:nvPr>
            <p:ph type="sldNum" sz="quarter" idx="10"/>
          </p:nvPr>
        </p:nvSpPr>
        <p:spPr/>
        <p:txBody>
          <a:bodyPr/>
          <a:lstStyle/>
          <a:p>
            <a:fld id="{813CA398-9806-417D-AD0F-7443E9BD177C}" type="slidenum">
              <a:rPr lang="en-US" smtClean="0"/>
              <a:t>13</a:t>
            </a:fld>
            <a:endParaRPr lang="en-US"/>
          </a:p>
        </p:txBody>
      </p:sp>
    </p:spTree>
    <p:extLst>
      <p:ext uri="{BB962C8B-B14F-4D97-AF65-F5344CB8AC3E}">
        <p14:creationId xmlns:p14="http://schemas.microsoft.com/office/powerpoint/2010/main" val="246241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352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5C6B4A9-1611-4792-9094-5F34BCA07E0B}" type="datetimeFigureOut">
              <a:rPr lang="en-US" smtClean="0"/>
              <a:t>10/16/2018</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942094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8696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982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9462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B712588-04B1-427B-82EE-E8DB90309F08}" type="datetimeFigureOut">
              <a:rPr lang="en-US" smtClean="0"/>
              <a:t>10/16/2018</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00522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187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407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6133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2A54C80-263E-416B-A8E0-580EDEADCBDC}" type="datetimeFigureOut">
              <a:rPr lang="en-US" smtClean="0"/>
              <a:t>10/16/2018</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7753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61BEF0D-F0BB-DE4B-95CE-6DB70DBA9567}" type="datetimeFigureOut">
              <a:rPr lang="en-US" smtClean="0"/>
              <a:pPr/>
              <a:t>10/16/2018</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180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267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descr="Isaacs &amp; Co Logo - Vertical.GIF"/>
          <p:cNvPicPr>
            <a:picLocks noChangeAspect="1"/>
          </p:cNvPicPr>
          <p:nvPr/>
        </p:nvPicPr>
        <p:blipFill>
          <a:blip r:embed="rId14"/>
          <a:stretch>
            <a:fillRect/>
          </a:stretch>
        </p:blipFill>
        <p:spPr>
          <a:xfrm>
            <a:off x="11074400" y="6010149"/>
            <a:ext cx="812800" cy="695451"/>
          </a:xfrm>
          <a:prstGeom prst="rect">
            <a:avLst/>
          </a:prstGeom>
        </p:spPr>
      </p:pic>
    </p:spTree>
    <p:extLst>
      <p:ext uri="{BB962C8B-B14F-4D97-AF65-F5344CB8AC3E}">
        <p14:creationId xmlns:p14="http://schemas.microsoft.com/office/powerpoint/2010/main" val="10336952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CA" dirty="0" smtClean="0"/>
              <a:t>DRONING ON … FOLLOWING THE RULES AND FUTURE FUN</a:t>
            </a:r>
            <a:endParaRPr lang="en-US" dirty="0"/>
          </a:p>
        </p:txBody>
      </p:sp>
      <p:sp>
        <p:nvSpPr>
          <p:cNvPr id="3" name="Subtitle 2"/>
          <p:cNvSpPr>
            <a:spLocks noGrp="1"/>
          </p:cNvSpPr>
          <p:nvPr>
            <p:ph type="subTitle" idx="1"/>
          </p:nvPr>
        </p:nvSpPr>
        <p:spPr/>
        <p:txBody>
          <a:bodyPr>
            <a:normAutofit/>
          </a:bodyPr>
          <a:lstStyle/>
          <a:p>
            <a:r>
              <a:rPr lang="en-CA" dirty="0" smtClean="0"/>
              <a:t>Heather C. Devine and Michelle L. Staples</a:t>
            </a:r>
          </a:p>
          <a:p>
            <a:r>
              <a:rPr lang="en-CA" dirty="0" smtClean="0"/>
              <a:t>Isaacs &amp; Company</a:t>
            </a:r>
          </a:p>
          <a:p>
            <a:r>
              <a:rPr lang="en-CA" dirty="0" smtClean="0"/>
              <a:t>Toronto, Ontario</a:t>
            </a:r>
            <a:endParaRPr lang="en-US" dirty="0"/>
          </a:p>
        </p:txBody>
      </p:sp>
    </p:spTree>
    <p:extLst>
      <p:ext uri="{BB962C8B-B14F-4D97-AF65-F5344CB8AC3E}">
        <p14:creationId xmlns:p14="http://schemas.microsoft.com/office/powerpoint/2010/main" val="3813536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CA" dirty="0" smtClean="0"/>
              <a:t>LEGAL AND SAFETY</a:t>
            </a:r>
            <a:endParaRPr lang="en-US" dirty="0"/>
          </a:p>
        </p:txBody>
      </p:sp>
      <p:sp>
        <p:nvSpPr>
          <p:cNvPr id="6" name="Content Placeholder 5"/>
          <p:cNvSpPr>
            <a:spLocks noGrp="1"/>
          </p:cNvSpPr>
          <p:nvPr>
            <p:ph idx="1"/>
          </p:nvPr>
        </p:nvSpPr>
        <p:spPr/>
        <p:txBody>
          <a:bodyPr/>
          <a:lstStyle/>
          <a:p>
            <a:endParaRPr lang="en-CA" sz="2300" dirty="0" smtClean="0"/>
          </a:p>
          <a:p>
            <a:endParaRPr lang="en-CA" sz="2300" dirty="0"/>
          </a:p>
          <a:p>
            <a:r>
              <a:rPr lang="en-CA" sz="2300" dirty="0" smtClean="0"/>
              <a:t>Not </a:t>
            </a:r>
            <a:r>
              <a:rPr lang="en-CA" sz="2300" dirty="0"/>
              <a:t>equipped with transponders</a:t>
            </a:r>
          </a:p>
          <a:p>
            <a:r>
              <a:rPr lang="en-CA" sz="2300" dirty="0"/>
              <a:t>Pre-programmed flights have no regard for objects in flightpath</a:t>
            </a:r>
          </a:p>
          <a:p>
            <a:r>
              <a:rPr lang="en-CA" sz="2300" dirty="0"/>
              <a:t>Harmful if dropped from sky</a:t>
            </a:r>
          </a:p>
          <a:p>
            <a:r>
              <a:rPr lang="en-CA" sz="2300" dirty="0"/>
              <a:t>Serious danger if interference with aircraft occurs</a:t>
            </a:r>
          </a:p>
          <a:p>
            <a:r>
              <a:rPr lang="en-CA" sz="2300" dirty="0"/>
              <a:t>Privacy issues</a:t>
            </a:r>
            <a:endParaRPr lang="en-US" sz="2300" dirty="0"/>
          </a:p>
          <a:p>
            <a:endParaRPr lang="en-US" dirty="0"/>
          </a:p>
        </p:txBody>
      </p:sp>
    </p:spTree>
    <p:extLst>
      <p:ext uri="{BB962C8B-B14F-4D97-AF65-F5344CB8AC3E}">
        <p14:creationId xmlns:p14="http://schemas.microsoft.com/office/powerpoint/2010/main" val="2218697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 CASES: USA EXAMPLES</a:t>
            </a:r>
            <a:endParaRPr lang="en-US" dirty="0"/>
          </a:p>
        </p:txBody>
      </p:sp>
      <p:sp>
        <p:nvSpPr>
          <p:cNvPr id="3" name="Content Placeholder 2"/>
          <p:cNvSpPr>
            <a:spLocks noGrp="1"/>
          </p:cNvSpPr>
          <p:nvPr>
            <p:ph sz="half" idx="1"/>
          </p:nvPr>
        </p:nvSpPr>
        <p:spPr>
          <a:xfrm>
            <a:off x="609599" y="1417639"/>
            <a:ext cx="9882753" cy="4502714"/>
          </a:xfrm>
        </p:spPr>
        <p:txBody>
          <a:bodyPr>
            <a:normAutofit/>
          </a:bodyPr>
          <a:lstStyle/>
          <a:p>
            <a:endParaRPr lang="en-CA" sz="2300" dirty="0" smtClean="0"/>
          </a:p>
          <a:p>
            <a:r>
              <a:rPr lang="en-CA" sz="2300" dirty="0" smtClean="0"/>
              <a:t>PRIVACY</a:t>
            </a:r>
          </a:p>
          <a:p>
            <a:pPr lvl="1">
              <a:buFont typeface="Arial" panose="020B0604020202020204" pitchFamily="34" charset="0"/>
              <a:buChar char="•"/>
            </a:pPr>
            <a:r>
              <a:rPr lang="en-CA" sz="2300" dirty="0"/>
              <a:t>Drone users accused of invasion of privacy</a:t>
            </a:r>
          </a:p>
          <a:p>
            <a:pPr lvl="1">
              <a:buFont typeface="Arial" panose="020B0604020202020204" pitchFamily="34" charset="0"/>
              <a:buChar char="•"/>
            </a:pPr>
            <a:r>
              <a:rPr lang="en-CA" sz="2300" dirty="0"/>
              <a:t>Felon eavesdropping in the US</a:t>
            </a:r>
          </a:p>
          <a:p>
            <a:pPr lvl="1">
              <a:buFont typeface="Arial" panose="020B0604020202020204" pitchFamily="34" charset="0"/>
              <a:buChar char="•"/>
            </a:pPr>
            <a:r>
              <a:rPr lang="en-CA" sz="2300" dirty="0"/>
              <a:t>Attempted unlawful surveillance</a:t>
            </a:r>
          </a:p>
          <a:p>
            <a:pPr lvl="1"/>
            <a:endParaRPr lang="en-CA" sz="2300" dirty="0" smtClean="0"/>
          </a:p>
          <a:p>
            <a:r>
              <a:rPr lang="en-CA" sz="2300" dirty="0" smtClean="0"/>
              <a:t>CRASHES</a:t>
            </a:r>
          </a:p>
          <a:p>
            <a:pPr lvl="1">
              <a:buFont typeface="Arial" panose="020B0604020202020204" pitchFamily="34" charset="0"/>
              <a:buChar char="•"/>
            </a:pPr>
            <a:r>
              <a:rPr lang="en-CA" sz="2300" dirty="0" smtClean="0"/>
              <a:t>Injuring people</a:t>
            </a:r>
          </a:p>
          <a:p>
            <a:pPr lvl="1">
              <a:buFont typeface="Arial" panose="020B0604020202020204" pitchFamily="34" charset="0"/>
              <a:buChar char="•"/>
            </a:pPr>
            <a:r>
              <a:rPr lang="en-CA" sz="2300" dirty="0" smtClean="0"/>
              <a:t>Damaging property</a:t>
            </a:r>
          </a:p>
          <a:p>
            <a:pPr lvl="1">
              <a:buFont typeface="Arial" panose="020B0604020202020204" pitchFamily="34" charset="0"/>
              <a:buChar char="•"/>
            </a:pPr>
            <a:r>
              <a:rPr lang="en-CA" sz="2300" dirty="0" smtClean="0"/>
              <a:t>Have led to charges and jail time and community service</a:t>
            </a:r>
          </a:p>
        </p:txBody>
      </p:sp>
      <p:sp>
        <p:nvSpPr>
          <p:cNvPr id="4" name="Content Placeholder 3"/>
          <p:cNvSpPr>
            <a:spLocks noGrp="1"/>
          </p:cNvSpPr>
          <p:nvPr>
            <p:ph sz="half" idx="2"/>
          </p:nvPr>
        </p:nvSpPr>
        <p:spPr>
          <a:xfrm>
            <a:off x="6197600" y="1417639"/>
            <a:ext cx="5384800" cy="4905670"/>
          </a:xfrm>
        </p:spPr>
        <p:txBody>
          <a:bodyPr>
            <a:normAutofit/>
          </a:bodyPr>
          <a:lstStyle/>
          <a:p>
            <a:pPr lvl="1"/>
            <a:endParaRPr lang="en-CA" sz="1900" dirty="0" smtClean="0"/>
          </a:p>
          <a:p>
            <a:pPr lvl="1">
              <a:buFont typeface="Arial" panose="020B0604020202020204" pitchFamily="34" charset="0"/>
              <a:buChar char="•"/>
            </a:pPr>
            <a:endParaRPr lang="en-CA" sz="1900" dirty="0"/>
          </a:p>
        </p:txBody>
      </p:sp>
    </p:spTree>
    <p:extLst>
      <p:ext uri="{BB962C8B-B14F-4D97-AF65-F5344CB8AC3E}">
        <p14:creationId xmlns:p14="http://schemas.microsoft.com/office/powerpoint/2010/main" val="1353121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 CASES: USA EXAMPLES</a:t>
            </a:r>
            <a:endParaRPr lang="en-US" dirty="0"/>
          </a:p>
        </p:txBody>
      </p:sp>
      <p:sp>
        <p:nvSpPr>
          <p:cNvPr id="5" name="Content Placeholder 4"/>
          <p:cNvSpPr>
            <a:spLocks noGrp="1"/>
          </p:cNvSpPr>
          <p:nvPr>
            <p:ph idx="1"/>
          </p:nvPr>
        </p:nvSpPr>
        <p:spPr/>
        <p:txBody>
          <a:bodyPr/>
          <a:lstStyle/>
          <a:p>
            <a:r>
              <a:rPr lang="en-CA" sz="2300" dirty="0" smtClean="0"/>
              <a:t>DRONE USE</a:t>
            </a:r>
          </a:p>
          <a:p>
            <a:pPr lvl="1">
              <a:buFont typeface="Arial" panose="020B0604020202020204" pitchFamily="34" charset="0"/>
              <a:buChar char="•"/>
            </a:pPr>
            <a:r>
              <a:rPr lang="en-CA" sz="2300" dirty="0"/>
              <a:t>Flying in restricted areas</a:t>
            </a:r>
          </a:p>
          <a:p>
            <a:pPr lvl="1">
              <a:buFont typeface="Arial" panose="020B0604020202020204" pitchFamily="34" charset="0"/>
              <a:buChar char="•"/>
            </a:pPr>
            <a:r>
              <a:rPr lang="en-CA" sz="2300" dirty="0"/>
              <a:t>Flying without permits</a:t>
            </a:r>
          </a:p>
          <a:p>
            <a:pPr lvl="1">
              <a:buFont typeface="Arial" panose="020B0604020202020204" pitchFamily="34" charset="0"/>
              <a:buChar char="•"/>
            </a:pPr>
            <a:r>
              <a:rPr lang="en-CA" sz="2300" dirty="0"/>
              <a:t>Not adhering to regulations</a:t>
            </a:r>
          </a:p>
          <a:p>
            <a:endParaRPr lang="en-CA" sz="2300" dirty="0" smtClean="0"/>
          </a:p>
          <a:p>
            <a:r>
              <a:rPr lang="en-CA" sz="2300" dirty="0" smtClean="0"/>
              <a:t>CLOSE ENCOUNTERS WITH MANNED AIRCRAFT</a:t>
            </a:r>
          </a:p>
          <a:p>
            <a:pPr lvl="1">
              <a:buFont typeface="Arial" panose="020B0604020202020204" pitchFamily="34" charset="0"/>
              <a:buChar char="•"/>
            </a:pPr>
            <a:r>
              <a:rPr lang="en-CA" sz="2300" dirty="0" smtClean="0"/>
              <a:t>High risk around airports</a:t>
            </a:r>
          </a:p>
          <a:p>
            <a:pPr lvl="1">
              <a:buFont typeface="Arial" panose="020B0604020202020204" pitchFamily="34" charset="0"/>
              <a:buChar char="•"/>
            </a:pPr>
            <a:r>
              <a:rPr lang="en-CA" sz="2300" dirty="0" smtClean="0"/>
              <a:t>Refusing to land drone at scene of accident</a:t>
            </a:r>
          </a:p>
          <a:p>
            <a:pPr lvl="2">
              <a:buFont typeface="Arial" panose="020B0604020202020204" pitchFamily="34" charset="0"/>
              <a:buChar char="•"/>
            </a:pPr>
            <a:r>
              <a:rPr lang="en-CA" sz="2300" dirty="0" smtClean="0"/>
              <a:t>Impeding first </a:t>
            </a:r>
            <a:r>
              <a:rPr lang="en-CA" sz="2300" dirty="0" err="1" smtClean="0"/>
              <a:t>repsonders</a:t>
            </a:r>
            <a:endParaRPr lang="en-CA" sz="2300" dirty="0"/>
          </a:p>
          <a:p>
            <a:pPr marL="457200" lvl="1" indent="0">
              <a:buNone/>
            </a:pPr>
            <a:endParaRPr lang="en-CA" sz="2300" dirty="0"/>
          </a:p>
          <a:p>
            <a:endParaRPr lang="en-US" sz="2300" dirty="0"/>
          </a:p>
        </p:txBody>
      </p:sp>
    </p:spTree>
    <p:extLst>
      <p:ext uri="{BB962C8B-B14F-4D97-AF65-F5344CB8AC3E}">
        <p14:creationId xmlns:p14="http://schemas.microsoft.com/office/powerpoint/2010/main" val="305645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 CASES: USA EXAMPLES</a:t>
            </a:r>
            <a:endParaRPr lang="en-US" dirty="0"/>
          </a:p>
        </p:txBody>
      </p:sp>
      <p:sp>
        <p:nvSpPr>
          <p:cNvPr id="3" name="Content Placeholder 2"/>
          <p:cNvSpPr>
            <a:spLocks noGrp="1"/>
          </p:cNvSpPr>
          <p:nvPr>
            <p:ph idx="1"/>
          </p:nvPr>
        </p:nvSpPr>
        <p:spPr/>
        <p:txBody>
          <a:bodyPr>
            <a:normAutofit/>
          </a:bodyPr>
          <a:lstStyle/>
          <a:p>
            <a:r>
              <a:rPr lang="en-CA" sz="2300" dirty="0" smtClean="0"/>
              <a:t>SMUGGLING</a:t>
            </a:r>
          </a:p>
          <a:p>
            <a:pPr lvl="1">
              <a:buFont typeface="Arial" panose="020B0604020202020204" pitchFamily="34" charset="0"/>
              <a:buChar char="•"/>
            </a:pPr>
            <a:r>
              <a:rPr lang="en-CA" sz="2300" dirty="0" smtClean="0"/>
              <a:t>Cross-border smuggling</a:t>
            </a:r>
          </a:p>
          <a:p>
            <a:pPr lvl="1">
              <a:buFont typeface="Arial" panose="020B0604020202020204" pitchFamily="34" charset="0"/>
              <a:buChar char="•"/>
            </a:pPr>
            <a:r>
              <a:rPr lang="en-CA" sz="2300" dirty="0" smtClean="0"/>
              <a:t>Contraband drops in prisons</a:t>
            </a:r>
          </a:p>
          <a:p>
            <a:pPr lvl="1">
              <a:buFont typeface="Arial" panose="020B0604020202020204" pitchFamily="34" charset="0"/>
              <a:buChar char="•"/>
            </a:pPr>
            <a:endParaRPr lang="en-CA" sz="2300" dirty="0"/>
          </a:p>
          <a:p>
            <a:r>
              <a:rPr lang="en-CA" sz="2300" dirty="0"/>
              <a:t>SHOOT DOWNS</a:t>
            </a:r>
          </a:p>
          <a:p>
            <a:pPr lvl="1">
              <a:buFont typeface="Arial" panose="020B0604020202020204" pitchFamily="34" charset="0"/>
              <a:buChar char="•"/>
            </a:pPr>
            <a:r>
              <a:rPr lang="en-CA" sz="2300" dirty="0"/>
              <a:t>Aerial trespass</a:t>
            </a:r>
          </a:p>
          <a:p>
            <a:pPr lvl="1">
              <a:buFont typeface="Arial" panose="020B0604020202020204" pitchFamily="34" charset="0"/>
              <a:buChar char="•"/>
            </a:pPr>
            <a:r>
              <a:rPr lang="en-CA" sz="2300" dirty="0"/>
              <a:t>Challenges for drone operators and gun owners</a:t>
            </a:r>
          </a:p>
          <a:p>
            <a:pPr marL="457200" lvl="1" indent="0">
              <a:buNone/>
            </a:pPr>
            <a:endParaRPr lang="en-CA" sz="2300" dirty="0" smtClean="0"/>
          </a:p>
        </p:txBody>
      </p:sp>
    </p:spTree>
    <p:extLst>
      <p:ext uri="{BB962C8B-B14F-4D97-AF65-F5344CB8AC3E}">
        <p14:creationId xmlns:p14="http://schemas.microsoft.com/office/powerpoint/2010/main" val="3208456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AIR HIGHWAYS</a:t>
            </a:r>
            <a:endParaRPr lang="en-US" dirty="0"/>
          </a:p>
        </p:txBody>
      </p:sp>
      <p:pic>
        <p:nvPicPr>
          <p:cNvPr id="4" name="63CCD14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88576" y="1212742"/>
            <a:ext cx="9014848" cy="4583623"/>
          </a:xfrm>
        </p:spPr>
      </p:pic>
    </p:spTree>
    <p:extLst>
      <p:ext uri="{BB962C8B-B14F-4D97-AF65-F5344CB8AC3E}">
        <p14:creationId xmlns:p14="http://schemas.microsoft.com/office/powerpoint/2010/main" val="344137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THE FUTURE: AIR HIGHWAYS</a:t>
            </a:r>
            <a:endParaRPr lang="en-US" dirty="0"/>
          </a:p>
        </p:txBody>
      </p:sp>
      <p:sp>
        <p:nvSpPr>
          <p:cNvPr id="3" name="Content Placeholder 2"/>
          <p:cNvSpPr>
            <a:spLocks noGrp="1"/>
          </p:cNvSpPr>
          <p:nvPr>
            <p:ph idx="1"/>
          </p:nvPr>
        </p:nvSpPr>
        <p:spPr/>
        <p:txBody>
          <a:bodyPr>
            <a:normAutofit/>
          </a:bodyPr>
          <a:lstStyle/>
          <a:p>
            <a:endParaRPr lang="en-CA" sz="2300" dirty="0" smtClean="0"/>
          </a:p>
          <a:p>
            <a:r>
              <a:rPr lang="en-CA" sz="2300" dirty="0" smtClean="0"/>
              <a:t>DSA: Detect, Sense-And-Avoid Systems</a:t>
            </a:r>
          </a:p>
          <a:p>
            <a:pPr lvl="1">
              <a:buFont typeface="Arial" panose="020B0604020202020204" pitchFamily="34" charset="0"/>
              <a:buChar char="•"/>
            </a:pPr>
            <a:r>
              <a:rPr lang="en-CA" sz="2300" dirty="0"/>
              <a:t>Ability for unmanned aircraft to perform collision avoidance</a:t>
            </a:r>
          </a:p>
          <a:p>
            <a:pPr lvl="1">
              <a:buFont typeface="Arial" panose="020B0604020202020204" pitchFamily="34" charset="0"/>
              <a:buChar char="•"/>
            </a:pPr>
            <a:r>
              <a:rPr lang="en-CA" sz="2300" dirty="0"/>
              <a:t>Still a future goal</a:t>
            </a:r>
          </a:p>
          <a:p>
            <a:endParaRPr lang="en-CA" sz="2300" dirty="0" smtClean="0"/>
          </a:p>
          <a:p>
            <a:r>
              <a:rPr lang="en-CA" sz="2300" dirty="0" smtClean="0"/>
              <a:t>Creating air highways seems to be the most logical path forward in dealing with safely integrating drone operation with the manned aircraft and other airborne or tall structures</a:t>
            </a:r>
          </a:p>
          <a:p>
            <a:pPr lvl="1"/>
            <a:endParaRPr lang="en-CA" sz="1800" dirty="0" smtClean="0"/>
          </a:p>
        </p:txBody>
      </p:sp>
    </p:spTree>
    <p:extLst>
      <p:ext uri="{BB962C8B-B14F-4D97-AF65-F5344CB8AC3E}">
        <p14:creationId xmlns:p14="http://schemas.microsoft.com/office/powerpoint/2010/main" val="3333812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dirty="0" smtClean="0"/>
              <a:t>CANADA’S FUTURE:</a:t>
            </a:r>
            <a:br>
              <a:rPr lang="en-CA" dirty="0" smtClean="0"/>
            </a:br>
            <a:r>
              <a:rPr lang="en-CA" dirty="0" smtClean="0"/>
              <a:t>DRONE DELIVERY CANADA</a:t>
            </a:r>
            <a:endParaRPr lang="en-US" dirty="0"/>
          </a:p>
        </p:txBody>
      </p:sp>
      <p:sp>
        <p:nvSpPr>
          <p:cNvPr id="3" name="Content Placeholder 2"/>
          <p:cNvSpPr>
            <a:spLocks noGrp="1"/>
          </p:cNvSpPr>
          <p:nvPr>
            <p:ph idx="1"/>
          </p:nvPr>
        </p:nvSpPr>
        <p:spPr/>
        <p:txBody>
          <a:bodyPr>
            <a:normAutofit/>
          </a:bodyPr>
          <a:lstStyle/>
          <a:p>
            <a:endParaRPr lang="en-CA" sz="2300" dirty="0" smtClean="0"/>
          </a:p>
          <a:p>
            <a:r>
              <a:rPr lang="en-CA" sz="2300" dirty="0" smtClean="0"/>
              <a:t>DDC is a pioneering technology firm based out of Toronto</a:t>
            </a:r>
          </a:p>
          <a:p>
            <a:r>
              <a:rPr lang="en-CA" sz="2300" dirty="0" smtClean="0"/>
              <a:t>Strong focus on designing, developing and implementing a commercially viable drone delivery system within Canada</a:t>
            </a:r>
          </a:p>
          <a:p>
            <a:r>
              <a:rPr lang="en-CA" sz="2300" dirty="0" smtClean="0"/>
              <a:t>Launching commercial pilot programs in remote communities in northern Ontario </a:t>
            </a:r>
          </a:p>
          <a:p>
            <a:r>
              <a:rPr lang="en-CA" sz="2300" dirty="0" smtClean="0"/>
              <a:t>Hoping to solve infrastructure issues facing many isolated and rural communities in northern Canada</a:t>
            </a:r>
          </a:p>
          <a:p>
            <a:r>
              <a:rPr lang="en-CA" sz="2300" dirty="0" smtClean="0"/>
              <a:t>Has completed flights up to 2.12 </a:t>
            </a:r>
            <a:r>
              <a:rPr lang="en-CA" sz="2300" dirty="0" err="1" smtClean="0"/>
              <a:t>kms</a:t>
            </a:r>
            <a:endParaRPr lang="en-CA" sz="2300" dirty="0" smtClean="0"/>
          </a:p>
        </p:txBody>
      </p:sp>
    </p:spTree>
    <p:extLst>
      <p:ext uri="{BB962C8B-B14F-4D97-AF65-F5344CB8AC3E}">
        <p14:creationId xmlns:p14="http://schemas.microsoft.com/office/powerpoint/2010/main" val="1883540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WHAT’S NEXT?</a:t>
            </a:r>
            <a:endParaRPr lang="en-US" dirty="0"/>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CA" sz="2300" dirty="0" smtClean="0"/>
              <a:t>Chris </a:t>
            </a:r>
            <a:r>
              <a:rPr lang="en-CA" sz="2300" dirty="0" err="1" smtClean="0"/>
              <a:t>Sultemier</a:t>
            </a:r>
            <a:r>
              <a:rPr lang="en-CA" sz="2300" dirty="0" smtClean="0"/>
              <a:t>, former executive VP of logistics for Walmart joined the board of warehouse drone pioneer PINC</a:t>
            </a:r>
          </a:p>
          <a:p>
            <a:pPr marL="457200" lvl="1" indent="0">
              <a:buNone/>
            </a:pPr>
            <a:r>
              <a:rPr lang="en-CA" sz="2300" dirty="0" smtClean="0"/>
              <a:t>		“</a:t>
            </a:r>
            <a:r>
              <a:rPr lang="en-CA" sz="2300" dirty="0"/>
              <a:t>I’ve seen first hand how large organizations can benefit from PINC’s </a:t>
            </a:r>
            <a:endParaRPr lang="en-CA" sz="2300" dirty="0" smtClean="0"/>
          </a:p>
          <a:p>
            <a:pPr marL="457200" lvl="1" indent="0">
              <a:buNone/>
            </a:pPr>
            <a:r>
              <a:rPr lang="en-CA" sz="2300" dirty="0"/>
              <a:t>	</a:t>
            </a:r>
            <a:r>
              <a:rPr lang="en-CA" sz="2300" dirty="0" smtClean="0"/>
              <a:t>	solutions</a:t>
            </a:r>
            <a:r>
              <a:rPr lang="en-CA" sz="2300" dirty="0"/>
              <a:t>, </a:t>
            </a:r>
            <a:r>
              <a:rPr lang="en-CA" sz="2300" dirty="0" smtClean="0"/>
              <a:t>especially </a:t>
            </a:r>
            <a:r>
              <a:rPr lang="en-CA" sz="2300" dirty="0"/>
              <a:t>the aerial inventory robots</a:t>
            </a:r>
            <a:r>
              <a:rPr lang="en-CA" sz="2300" dirty="0" smtClean="0"/>
              <a:t>.”</a:t>
            </a:r>
          </a:p>
          <a:p>
            <a:pPr marL="457200" lvl="1" indent="0">
              <a:buNone/>
            </a:pPr>
            <a:endParaRPr lang="en-CA" sz="2300" dirty="0" smtClean="0"/>
          </a:p>
          <a:p>
            <a:pPr lvl="1">
              <a:buFont typeface="Arial" panose="020B0604020202020204" pitchFamily="34" charset="0"/>
              <a:buChar char="•"/>
            </a:pPr>
            <a:r>
              <a:rPr lang="en-CA" sz="2300" dirty="0" smtClean="0"/>
              <a:t>Boeing has built a drone that can carry 500lbs of cargo</a:t>
            </a:r>
          </a:p>
          <a:p>
            <a:pPr lvl="1">
              <a:buFont typeface="Arial" panose="020B0604020202020204" pitchFamily="34" charset="0"/>
              <a:buChar char="•"/>
            </a:pPr>
            <a:endParaRPr lang="en-CA" sz="2300" dirty="0" smtClean="0"/>
          </a:p>
          <a:p>
            <a:pPr marL="914400" lvl="2" indent="0">
              <a:buNone/>
            </a:pPr>
            <a:r>
              <a:rPr lang="en-CA" sz="2300" dirty="0" smtClean="0"/>
              <a:t>	</a:t>
            </a:r>
            <a:endParaRPr lang="en-US" sz="2300" dirty="0"/>
          </a:p>
        </p:txBody>
      </p:sp>
    </p:spTree>
    <p:extLst>
      <p:ext uri="{BB962C8B-B14F-4D97-AF65-F5344CB8AC3E}">
        <p14:creationId xmlns:p14="http://schemas.microsoft.com/office/powerpoint/2010/main" val="3058396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369406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8986" y="437382"/>
            <a:ext cx="8852485" cy="4977217"/>
          </a:xfrm>
          <a:prstGeom prst="rect">
            <a:avLst/>
          </a:prstGeom>
        </p:spPr>
      </p:pic>
    </p:spTree>
    <p:extLst>
      <p:ext uri="{BB962C8B-B14F-4D97-AF65-F5344CB8AC3E}">
        <p14:creationId xmlns:p14="http://schemas.microsoft.com/office/powerpoint/2010/main" val="222933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2D7005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98675" y="1047750"/>
            <a:ext cx="7840663" cy="4443413"/>
          </a:xfrm>
        </p:spPr>
      </p:pic>
    </p:spTree>
    <p:extLst>
      <p:ext uri="{BB962C8B-B14F-4D97-AF65-F5344CB8AC3E}">
        <p14:creationId xmlns:p14="http://schemas.microsoft.com/office/powerpoint/2010/main" val="28839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RULES AND PENALTIES</a:t>
            </a:r>
            <a:endParaRPr lang="en-US" dirty="0"/>
          </a:p>
        </p:txBody>
      </p:sp>
      <p:sp>
        <p:nvSpPr>
          <p:cNvPr id="3" name="Content Placeholder 2"/>
          <p:cNvSpPr>
            <a:spLocks noGrp="1"/>
          </p:cNvSpPr>
          <p:nvPr>
            <p:ph idx="1"/>
          </p:nvPr>
        </p:nvSpPr>
        <p:spPr>
          <a:xfrm>
            <a:off x="677333" y="1224366"/>
            <a:ext cx="11039385" cy="4816997"/>
          </a:xfrm>
        </p:spPr>
        <p:txBody>
          <a:bodyPr>
            <a:normAutofit fontScale="85000" lnSpcReduction="10000"/>
          </a:bodyPr>
          <a:lstStyle/>
          <a:p>
            <a:r>
              <a:rPr lang="en-CA" sz="2700" dirty="0"/>
              <a:t>Canadian Aviation Regulations s. 602.41</a:t>
            </a:r>
          </a:p>
          <a:p>
            <a:endParaRPr lang="en-CA" sz="2700" dirty="0"/>
          </a:p>
          <a:p>
            <a:pPr lvl="1"/>
            <a:r>
              <a:rPr lang="en-CA" sz="2700" dirty="0"/>
              <a:t>No person shall operate an unmanned air vehicle in flight except in accordance with a special flight operations certificate or an air operator </a:t>
            </a:r>
            <a:r>
              <a:rPr lang="en-CA" sz="2700" dirty="0" smtClean="0"/>
              <a:t>certificate</a:t>
            </a:r>
          </a:p>
          <a:p>
            <a:pPr marL="457200" lvl="1" indent="0">
              <a:buNone/>
            </a:pPr>
            <a:endParaRPr lang="en-US" sz="2700" dirty="0"/>
          </a:p>
          <a:p>
            <a:r>
              <a:rPr lang="en-CA" sz="2700" dirty="0"/>
              <a:t>If it is found that a commercial drone was deployed without an SFOC, detailed information shall be passed on to the Regional Enforcement branch for action and fines may be enforced</a:t>
            </a:r>
          </a:p>
          <a:p>
            <a:endParaRPr lang="en-CA" sz="2700" dirty="0"/>
          </a:p>
          <a:p>
            <a:r>
              <a:rPr lang="en-CA" sz="2700" dirty="0"/>
              <a:t>Section 602.41 of the Canadian Aviation Regulations provides for maximum monetary penalties:</a:t>
            </a:r>
          </a:p>
          <a:p>
            <a:pPr lvl="2"/>
            <a:r>
              <a:rPr lang="en-CA" sz="2700" dirty="0"/>
              <a:t>Individuals - $5,000</a:t>
            </a:r>
          </a:p>
          <a:p>
            <a:pPr lvl="2"/>
            <a:r>
              <a:rPr lang="en-CA" sz="2700" dirty="0"/>
              <a:t>Corporations -$25,000</a:t>
            </a:r>
          </a:p>
          <a:p>
            <a:endParaRPr lang="en-US" dirty="0"/>
          </a:p>
        </p:txBody>
      </p:sp>
    </p:spTree>
    <p:extLst>
      <p:ext uri="{BB962C8B-B14F-4D97-AF65-F5344CB8AC3E}">
        <p14:creationId xmlns:p14="http://schemas.microsoft.com/office/powerpoint/2010/main" val="1660643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DOES MY DRONE NEED SPECIAL PERMISSION?</a:t>
            </a:r>
            <a:endParaRPr lang="en-US" dirty="0"/>
          </a:p>
        </p:txBody>
      </p:sp>
      <p:sp>
        <p:nvSpPr>
          <p:cNvPr id="3" name="Content Placeholder 2"/>
          <p:cNvSpPr>
            <a:spLocks noGrp="1"/>
          </p:cNvSpPr>
          <p:nvPr>
            <p:ph idx="1"/>
          </p:nvPr>
        </p:nvSpPr>
        <p:spPr/>
        <p:txBody>
          <a:bodyPr/>
          <a:lstStyle/>
          <a:p>
            <a:pPr marL="0" indent="0">
              <a:buNone/>
            </a:pPr>
            <a:endParaRPr lang="en-CA" sz="2300" dirty="0" smtClean="0"/>
          </a:p>
          <a:p>
            <a:pPr marL="0" indent="0">
              <a:buNone/>
            </a:pPr>
            <a:r>
              <a:rPr lang="en-CA" sz="2300" dirty="0" smtClean="0"/>
              <a:t>In </a:t>
            </a:r>
            <a:r>
              <a:rPr lang="en-CA" sz="2300" dirty="0"/>
              <a:t>the following circumstances, drone users are required to obtain a SPECIAL FLIGHT OPERATIONS CERTIFICATE:</a:t>
            </a:r>
          </a:p>
          <a:p>
            <a:pPr marL="0" indent="0">
              <a:buNone/>
            </a:pPr>
            <a:endParaRPr lang="en-CA" sz="2300" dirty="0"/>
          </a:p>
          <a:p>
            <a:r>
              <a:rPr lang="en-CA" sz="2300" dirty="0"/>
              <a:t>Drones weighing over 35kg</a:t>
            </a:r>
          </a:p>
          <a:p>
            <a:r>
              <a:rPr lang="en-CA" sz="2300" dirty="0"/>
              <a:t>Flying a drone for work purposes</a:t>
            </a:r>
          </a:p>
          <a:p>
            <a:r>
              <a:rPr lang="en-CA" sz="2300" dirty="0"/>
              <a:t>Flying a drone for research purposes</a:t>
            </a:r>
          </a:p>
          <a:p>
            <a:endParaRPr lang="en-US" dirty="0"/>
          </a:p>
        </p:txBody>
      </p:sp>
    </p:spTree>
    <p:extLst>
      <p:ext uri="{BB962C8B-B14F-4D97-AF65-F5344CB8AC3E}">
        <p14:creationId xmlns:p14="http://schemas.microsoft.com/office/powerpoint/2010/main" val="1385974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DOES MY DRONE NEED SPECIAL PERMISSION?</a:t>
            </a:r>
            <a:endParaRPr lang="en-US" dirty="0"/>
          </a:p>
        </p:txBody>
      </p:sp>
      <p:pic>
        <p:nvPicPr>
          <p:cNvPr id="21" name="Content Placeholder 2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162373"/>
            <a:ext cx="10558937" cy="4695986"/>
          </a:xfrm>
        </p:spPr>
      </p:pic>
    </p:spTree>
    <p:extLst>
      <p:ext uri="{BB962C8B-B14F-4D97-AF65-F5344CB8AC3E}">
        <p14:creationId xmlns:p14="http://schemas.microsoft.com/office/powerpoint/2010/main" val="1375917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DRONES FOR FUN</a:t>
            </a:r>
            <a:endParaRPr lang="en-US" dirty="0"/>
          </a:p>
        </p:txBody>
      </p:sp>
      <p:sp>
        <p:nvSpPr>
          <p:cNvPr id="3" name="Content Placeholder 2"/>
          <p:cNvSpPr>
            <a:spLocks noGrp="1"/>
          </p:cNvSpPr>
          <p:nvPr>
            <p:ph idx="1"/>
          </p:nvPr>
        </p:nvSpPr>
        <p:spPr>
          <a:xfrm>
            <a:off x="7547675" y="1229076"/>
            <a:ext cx="3506562" cy="5085497"/>
          </a:xfrm>
        </p:spPr>
        <p:txBody>
          <a:bodyPr/>
          <a:lstStyle/>
          <a:p>
            <a:pPr marL="0" indent="0">
              <a:buNone/>
            </a:pPr>
            <a:endParaRPr lang="en-CA" sz="1900" dirty="0" smtClean="0"/>
          </a:p>
          <a:p>
            <a:endParaRPr lang="en-CA" sz="1900" dirty="0" smtClean="0"/>
          </a:p>
          <a:p>
            <a:pPr marL="0" indent="0">
              <a:buNone/>
            </a:pPr>
            <a:endParaRPr lang="en-CA" sz="1900" dirty="0"/>
          </a:p>
          <a:p>
            <a:r>
              <a:rPr lang="en-CA" sz="1900" dirty="0" smtClean="0"/>
              <a:t>Foldable </a:t>
            </a:r>
          </a:p>
          <a:p>
            <a:r>
              <a:rPr lang="en-CA" sz="1900" dirty="0" smtClean="0"/>
              <a:t>Fits in your pocket</a:t>
            </a:r>
          </a:p>
          <a:p>
            <a:r>
              <a:rPr lang="en-CA" sz="1900" dirty="0" smtClean="0"/>
              <a:t>$45 CAD</a:t>
            </a:r>
          </a:p>
          <a:p>
            <a:endParaRPr lang="en-CA" dirty="0" smtClean="0"/>
          </a:p>
          <a:p>
            <a:endParaRPr lang="en-US" dirty="0"/>
          </a:p>
        </p:txBody>
      </p:sp>
      <p:pic>
        <p:nvPicPr>
          <p:cNvPr id="1026" name="Picture 2" descr="c1584bb3-5347-440a-af24-b87a1fbad22d@isaac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827" y="1229076"/>
            <a:ext cx="5031622" cy="4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695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COMMERCIAL DRONES</a:t>
            </a:r>
            <a:endParaRPr lang="en-US" dirty="0"/>
          </a:p>
        </p:txBody>
      </p:sp>
      <p:pic>
        <p:nvPicPr>
          <p:cNvPr id="4" name="EDF9B88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0525" y="1270000"/>
            <a:ext cx="8568356" cy="4588359"/>
          </a:xfrm>
        </p:spPr>
      </p:pic>
    </p:spTree>
    <p:extLst>
      <p:ext uri="{BB962C8B-B14F-4D97-AF65-F5344CB8AC3E}">
        <p14:creationId xmlns:p14="http://schemas.microsoft.com/office/powerpoint/2010/main" val="37622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dirty="0" smtClean="0"/>
              <a:t>COMMERCIAL DRONES – HOW CAN THEY HELP ME?</a:t>
            </a:r>
            <a:endParaRPr lang="en-US" dirty="0"/>
          </a:p>
        </p:txBody>
      </p:sp>
      <p:sp>
        <p:nvSpPr>
          <p:cNvPr id="3" name="Content Placeholder 2"/>
          <p:cNvSpPr>
            <a:spLocks noGrp="1"/>
          </p:cNvSpPr>
          <p:nvPr>
            <p:ph sz="half" idx="1"/>
          </p:nvPr>
        </p:nvSpPr>
        <p:spPr>
          <a:xfrm>
            <a:off x="609600" y="1751308"/>
            <a:ext cx="10378698" cy="4374856"/>
          </a:xfrm>
        </p:spPr>
        <p:txBody>
          <a:bodyPr>
            <a:normAutofit/>
          </a:bodyPr>
          <a:lstStyle/>
          <a:p>
            <a:r>
              <a:rPr lang="en-CA" sz="2300" dirty="0" smtClean="0"/>
              <a:t>Drones can have an extremely practical purpose when utilized in the commercial setting, including task such as:</a:t>
            </a:r>
          </a:p>
          <a:p>
            <a:pPr marL="0" indent="0">
              <a:buNone/>
            </a:pPr>
            <a:endParaRPr lang="en-CA" sz="2300" dirty="0" smtClean="0"/>
          </a:p>
          <a:p>
            <a:pPr lvl="1">
              <a:buFont typeface="Arial" panose="020B0604020202020204" pitchFamily="34" charset="0"/>
              <a:buChar char="•"/>
            </a:pPr>
            <a:r>
              <a:rPr lang="en-CA" sz="2300" dirty="0" smtClean="0"/>
              <a:t>Mapping</a:t>
            </a:r>
          </a:p>
          <a:p>
            <a:pPr lvl="1">
              <a:buFont typeface="Arial" panose="020B0604020202020204" pitchFamily="34" charset="0"/>
              <a:buChar char="•"/>
            </a:pPr>
            <a:r>
              <a:rPr lang="en-CA" sz="2300" dirty="0" smtClean="0"/>
              <a:t>Crop monitoring</a:t>
            </a:r>
          </a:p>
          <a:p>
            <a:pPr lvl="1">
              <a:buFont typeface="Arial" panose="020B0604020202020204" pitchFamily="34" charset="0"/>
              <a:buChar char="•"/>
            </a:pPr>
            <a:r>
              <a:rPr lang="en-CA" sz="2300" dirty="0" smtClean="0"/>
              <a:t>Scanning Inventory</a:t>
            </a:r>
          </a:p>
          <a:p>
            <a:pPr lvl="1">
              <a:buFont typeface="Arial" panose="020B0604020202020204" pitchFamily="34" charset="0"/>
              <a:buChar char="•"/>
            </a:pPr>
            <a:r>
              <a:rPr lang="en-CA" sz="2300" dirty="0" smtClean="0"/>
              <a:t>Tracking trailers</a:t>
            </a:r>
          </a:p>
          <a:p>
            <a:pPr lvl="1">
              <a:buFont typeface="Arial" panose="020B0604020202020204" pitchFamily="34" charset="0"/>
              <a:buChar char="•"/>
            </a:pPr>
            <a:r>
              <a:rPr lang="en-CA" sz="2300" dirty="0" smtClean="0"/>
              <a:t>Tracking cargo containers</a:t>
            </a:r>
          </a:p>
        </p:txBody>
      </p:sp>
      <p:sp>
        <p:nvSpPr>
          <p:cNvPr id="4" name="Content Placeholder 3"/>
          <p:cNvSpPr>
            <a:spLocks noGrp="1"/>
          </p:cNvSpPr>
          <p:nvPr>
            <p:ph sz="half" idx="2"/>
          </p:nvPr>
        </p:nvSpPr>
        <p:spPr/>
        <p:txBody>
          <a:bodyPr/>
          <a:lstStyle/>
          <a:p>
            <a:endParaRPr lang="en-CA" dirty="0" smtClean="0"/>
          </a:p>
          <a:p>
            <a:endParaRPr lang="en-CA" dirty="0"/>
          </a:p>
          <a:p>
            <a:endParaRPr lang="en-CA" sz="1900" dirty="0" smtClean="0"/>
          </a:p>
          <a:p>
            <a:r>
              <a:rPr lang="en-CA" sz="2300" dirty="0" smtClean="0"/>
              <a:t>Inbound logistics</a:t>
            </a:r>
          </a:p>
          <a:p>
            <a:r>
              <a:rPr lang="en-CA" sz="2300" dirty="0" smtClean="0"/>
              <a:t>Carrying materials from storage to factory</a:t>
            </a:r>
          </a:p>
          <a:p>
            <a:r>
              <a:rPr lang="en-CA" sz="2300" dirty="0" smtClean="0"/>
              <a:t>Transporting directly from receiving to shipping</a:t>
            </a:r>
          </a:p>
          <a:p>
            <a:r>
              <a:rPr lang="en-CA" sz="2300" dirty="0" smtClean="0"/>
              <a:t>Reducing labour costs</a:t>
            </a:r>
            <a:endParaRPr lang="en-US" sz="2300" dirty="0"/>
          </a:p>
        </p:txBody>
      </p:sp>
    </p:spTree>
    <p:extLst>
      <p:ext uri="{BB962C8B-B14F-4D97-AF65-F5344CB8AC3E}">
        <p14:creationId xmlns:p14="http://schemas.microsoft.com/office/powerpoint/2010/main" val="354454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CAN DRONES HELP ME?</a:t>
            </a:r>
            <a:endParaRPr lang="en-US" dirty="0"/>
          </a:p>
        </p:txBody>
      </p:sp>
      <p:sp>
        <p:nvSpPr>
          <p:cNvPr id="5" name="Content Placeholder 4"/>
          <p:cNvSpPr>
            <a:spLocks noGrp="1"/>
          </p:cNvSpPr>
          <p:nvPr>
            <p:ph idx="1"/>
          </p:nvPr>
        </p:nvSpPr>
        <p:spPr/>
        <p:txBody>
          <a:bodyPr/>
          <a:lstStyle/>
          <a:p>
            <a:endParaRPr lang="en-CA" sz="2400" dirty="0" smtClean="0"/>
          </a:p>
          <a:p>
            <a:r>
              <a:rPr lang="en-CA" sz="2300" dirty="0" smtClean="0"/>
              <a:t>Inventory </a:t>
            </a:r>
            <a:r>
              <a:rPr lang="en-CA" sz="2300" dirty="0"/>
              <a:t>management and cycle counting done by drones can support more accurate supply-demand reconciliation and replenishment need, ultimately reducing on-hand inventory. Robotic process automation can benefit data entry tasks performed in demand and supply planning</a:t>
            </a:r>
            <a:endParaRPr lang="en-US" sz="2300" dirty="0"/>
          </a:p>
          <a:p>
            <a:endParaRPr lang="en-US" dirty="0"/>
          </a:p>
        </p:txBody>
      </p:sp>
    </p:spTree>
    <p:extLst>
      <p:ext uri="{BB962C8B-B14F-4D97-AF65-F5344CB8AC3E}">
        <p14:creationId xmlns:p14="http://schemas.microsoft.com/office/powerpoint/2010/main" val="168491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Isaacs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saacs ppt Template" id="{1641E208-9AED-4980-AF50-CEB41BFD8BF9}" vid="{9068CCFD-ADFC-4387-8010-EF9BFEDC7B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Isaacs ppt Template</Template>
  <TotalTime>237</TotalTime>
  <Words>1156</Words>
  <Application>Microsoft Office PowerPoint</Application>
  <PresentationFormat>Widescreen</PresentationFormat>
  <Paragraphs>175</Paragraphs>
  <Slides>18</Slides>
  <Notes>14</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Isaacs ppt Template</vt:lpstr>
      <vt:lpstr>DRONING ON … FOLLOWING THE RULES AND FUTURE FUN</vt:lpstr>
      <vt:lpstr>PowerPoint Presentation</vt:lpstr>
      <vt:lpstr>RULES AND PENALTIES</vt:lpstr>
      <vt:lpstr>DOES MY DRONE NEED SPECIAL PERMISSION?</vt:lpstr>
      <vt:lpstr>DOES MY DRONE NEED SPECIAL PERMISSION?</vt:lpstr>
      <vt:lpstr>DRONES FOR FUN</vt:lpstr>
      <vt:lpstr>COMMERCIAL DRONES</vt:lpstr>
      <vt:lpstr>COMMERCIAL DRONES – HOW CAN THEY HELP ME?</vt:lpstr>
      <vt:lpstr>HOW CAN DRONES HELP ME?</vt:lpstr>
      <vt:lpstr>LEGAL AND SAFETY</vt:lpstr>
      <vt:lpstr>LEGAL CASES: USA EXAMPLES</vt:lpstr>
      <vt:lpstr>LEGAL CASES: USA EXAMPLES</vt:lpstr>
      <vt:lpstr>LEGAL CASES: USA EXAMPLES</vt:lpstr>
      <vt:lpstr>AIR HIGHWAYS</vt:lpstr>
      <vt:lpstr>THE FUTURE: AIR HIGHWAYS</vt:lpstr>
      <vt:lpstr>CANADA’S FUTURE: DRONE DELIVERY CANADA</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DRONING ON … FOLLOWING THE RULES AND FUTURE FUN</dc:title>
  <dc:creator>Michelle Staples</dc:creator>
  <cp:lastModifiedBy>Michelle Staples</cp:lastModifiedBy>
  <cp:revision>40</cp:revision>
  <dcterms:created xsi:type="dcterms:W3CDTF">2018-10-03T13:39:28Z</dcterms:created>
  <dcterms:modified xsi:type="dcterms:W3CDTF">2018-10-16T20:31:22Z</dcterms:modified>
</cp:coreProperties>
</file>