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62" r:id="rId4"/>
    <p:sldId id="258" r:id="rId5"/>
    <p:sldId id="259" r:id="rId6"/>
    <p:sldId id="260" r:id="rId7"/>
    <p:sldId id="261" r:id="rId8"/>
    <p:sldId id="265" r:id="rId9"/>
    <p:sldId id="264" r:id="rId10"/>
    <p:sldId id="263" r:id="rId11"/>
    <p:sldId id="266" r:id="rId12"/>
    <p:sldId id="268" r:id="rId13"/>
    <p:sldId id="269" r:id="rId14"/>
    <p:sldId id="270" r:id="rId15"/>
    <p:sldId id="27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107" autoAdjust="0"/>
  </p:normalViewPr>
  <p:slideViewPr>
    <p:cSldViewPr snapToObjects="1">
      <p:cViewPr varScale="1">
        <p:scale>
          <a:sx n="52" d="100"/>
          <a:sy n="52" d="100"/>
        </p:scale>
        <p:origin x="130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195D46-4F9C-405D-BF3E-55B5C2DD5E7C}" type="datetimeFigureOut">
              <a:rPr lang="en-US" smtClean="0"/>
              <a:t>10/10/2018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E4E10C-687A-4387-A06F-C5724D89F376}" type="slidenum">
              <a:rPr lang="en-US" smtClean="0"/>
              <a:t>‹#›</a:t>
            </a:fld>
            <a:endParaRPr lang="en-US"/>
          </a:p>
        </p:txBody>
      </p:sp>
    </p:spTree>
    <p:extLst>
      <p:ext uri="{BB962C8B-B14F-4D97-AF65-F5344CB8AC3E}">
        <p14:creationId xmlns:p14="http://schemas.microsoft.com/office/powerpoint/2010/main" val="2028829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fastcompany.com/3069053/a-startups-plan-to-halve-cargo-shipping-costs-with-777-size-drones"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petleyhare.com/ontario-drone-insurance-services/"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zurichcanada.com/en-ca/prodsols/drones"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www.intact.ca/nu/en/business-insurance/business-liability/commercial-drone.html"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nbc.com/2018/05/11/drones-could-have-a-big-role-to-play-in-the-future-of-freight-transport.html"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cnbc.com/2018/05/11/drones-could-have-a-big-role-to-play-in-the-future-of-freight-transport.html"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datafloq.com/read/how-mit-researchers-drone-fleets-track-warehouse/3819"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m-h-e.com/are-drones-the-future-of-warehouse-operations/"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flytbase.com/warehouse-management/"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www.rmus.com/collections/enterprise-alliance-program?gclid=CjwKCAjwo_HdBRBjEiwAiPPXpFnUiwYZ_5Z3wZuHgFFApi9Gmzdo0K2FLPfx-hzIgZkL_WlI4td7zhoCULkQAvD_BwE"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petleyhare.com/ontario-drone-insurance-services/"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smtClean="0"/>
              <a:t>In May</a:t>
            </a:r>
            <a:r>
              <a:rPr lang="en-CA" baseline="0" dirty="0" smtClean="0"/>
              <a:t> of 2018 </a:t>
            </a:r>
            <a:r>
              <a:rPr lang="en-CA" dirty="0" smtClean="0"/>
              <a:t>Taxi testing was being conducted in California’s San Pablo bay, northeast of downtown San Francisco</a:t>
            </a:r>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smtClean="0"/>
              <a:t>The</a:t>
            </a:r>
            <a:r>
              <a:rPr lang="en-CA" baseline="0" dirty="0" smtClean="0"/>
              <a:t> team has solidified the hydrodynamics and ground control station operations</a:t>
            </a:r>
            <a:endParaRPr lang="en-CA"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https://aircargoworld.com/allposts/drone-maker-natilus-completes-prototype-taxi-tests-releases-images/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u="sng" kern="1200" dirty="0" smtClean="0">
                <a:solidFill>
                  <a:schemeClr val="tx1"/>
                </a:solidFill>
                <a:effectLst/>
                <a:latin typeface="+mn-lt"/>
                <a:ea typeface="+mn-ea"/>
                <a:cs typeface="+mn-cs"/>
                <a:hlinkClick r:id="rId3"/>
              </a:rPr>
              <a:t>https://www.fastcompany.com/3069053/a-startups-plan-to-halve-cargo-shipping-costs-with-777-size-drones</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FDE4E10C-687A-4387-A06F-C5724D89F376}" type="slidenum">
              <a:rPr lang="en-US" smtClean="0"/>
              <a:t>3</a:t>
            </a:fld>
            <a:endParaRPr lang="en-US"/>
          </a:p>
        </p:txBody>
      </p:sp>
    </p:spTree>
    <p:extLst>
      <p:ext uri="{BB962C8B-B14F-4D97-AF65-F5344CB8AC3E}">
        <p14:creationId xmlns:p14="http://schemas.microsoft.com/office/powerpoint/2010/main" val="3740990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u="sng" kern="1200" dirty="0" smtClean="0">
                <a:solidFill>
                  <a:schemeClr val="tx1"/>
                </a:solidFill>
                <a:effectLst/>
                <a:latin typeface="+mn-lt"/>
                <a:ea typeface="+mn-ea"/>
                <a:cs typeface="+mn-cs"/>
                <a:hlinkClick r:id="rId3"/>
              </a:rPr>
              <a:t>https://petleyhare.com/ontario-drone-insurance-services/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DE4E10C-687A-4387-A06F-C5724D89F376}" type="slidenum">
              <a:rPr lang="en-US" smtClean="0"/>
              <a:t>13</a:t>
            </a:fld>
            <a:endParaRPr lang="en-US"/>
          </a:p>
        </p:txBody>
      </p:sp>
    </p:spTree>
    <p:extLst>
      <p:ext uri="{BB962C8B-B14F-4D97-AF65-F5344CB8AC3E}">
        <p14:creationId xmlns:p14="http://schemas.microsoft.com/office/powerpoint/2010/main" val="3438737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Just a few I found:</a:t>
            </a:r>
          </a:p>
          <a:p>
            <a:r>
              <a:rPr lang="en-CA" dirty="0" err="1" smtClean="0"/>
              <a:t>Petley</a:t>
            </a:r>
            <a:r>
              <a:rPr lang="en-CA" dirty="0" smtClean="0"/>
              <a:t>-Hare: https://petleyhare.com/ontario-drone-insurance-services/</a:t>
            </a:r>
          </a:p>
          <a:p>
            <a:r>
              <a:rPr lang="en-CA" dirty="0" err="1" smtClean="0"/>
              <a:t>CoverDrone</a:t>
            </a:r>
            <a:r>
              <a:rPr lang="en-CA" dirty="0" smtClean="0"/>
              <a:t>: https://www.coverdrone.com/drone-insurance-canada/#close_newsletter</a:t>
            </a:r>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smtClean="0"/>
              <a:t>Zurich</a:t>
            </a:r>
            <a:r>
              <a:rPr lang="en-CA" baseline="0" dirty="0" smtClean="0"/>
              <a:t> Canada: </a:t>
            </a:r>
            <a:r>
              <a:rPr lang="en-CA" sz="1200" u="sng" kern="1200" dirty="0" smtClean="0">
                <a:solidFill>
                  <a:schemeClr val="tx1"/>
                </a:solidFill>
                <a:effectLst/>
                <a:latin typeface="+mn-lt"/>
                <a:ea typeface="+mn-ea"/>
                <a:cs typeface="+mn-cs"/>
                <a:hlinkClick r:id="rId3"/>
              </a:rPr>
              <a:t>https://www.zurichcanada.com/en-ca/prodsols/drones</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smtClean="0"/>
              <a:t>Intact: </a:t>
            </a:r>
            <a:r>
              <a:rPr lang="en-CA" sz="1200" u="sng" kern="1200" dirty="0" smtClean="0">
                <a:solidFill>
                  <a:schemeClr val="tx1"/>
                </a:solidFill>
                <a:effectLst/>
                <a:latin typeface="+mn-lt"/>
                <a:ea typeface="+mn-ea"/>
                <a:cs typeface="+mn-cs"/>
                <a:hlinkClick r:id="rId4"/>
              </a:rPr>
              <a:t>https://www.intact.ca/nu/en/business-insurance/business-liability/commercial-drone.html</a:t>
            </a:r>
            <a:endParaRPr lang="en-US" sz="1200" kern="1200" dirty="0" smtClean="0">
              <a:solidFill>
                <a:schemeClr val="tx1"/>
              </a:solidFill>
              <a:effectLst/>
              <a:latin typeface="+mn-lt"/>
              <a:ea typeface="+mn-ea"/>
              <a:cs typeface="+mn-cs"/>
            </a:endParaRPr>
          </a:p>
          <a:p>
            <a:endParaRPr lang="en-CA" baseline="0" dirty="0" smtClean="0"/>
          </a:p>
          <a:p>
            <a:r>
              <a:rPr lang="en-CA" baseline="0" dirty="0" smtClean="0"/>
              <a:t>Intact:</a:t>
            </a:r>
            <a:endParaRPr lang="en-US" dirty="0"/>
          </a:p>
        </p:txBody>
      </p:sp>
      <p:sp>
        <p:nvSpPr>
          <p:cNvPr id="4" name="Slide Number Placeholder 3"/>
          <p:cNvSpPr>
            <a:spLocks noGrp="1"/>
          </p:cNvSpPr>
          <p:nvPr>
            <p:ph type="sldNum" sz="quarter" idx="10"/>
          </p:nvPr>
        </p:nvSpPr>
        <p:spPr/>
        <p:txBody>
          <a:bodyPr/>
          <a:lstStyle/>
          <a:p>
            <a:fld id="{FDE4E10C-687A-4387-A06F-C5724D89F376}" type="slidenum">
              <a:rPr lang="en-US" smtClean="0"/>
              <a:t>14</a:t>
            </a:fld>
            <a:endParaRPr lang="en-US"/>
          </a:p>
        </p:txBody>
      </p:sp>
    </p:spTree>
    <p:extLst>
      <p:ext uri="{BB962C8B-B14F-4D97-AF65-F5344CB8AC3E}">
        <p14:creationId xmlns:p14="http://schemas.microsoft.com/office/powerpoint/2010/main" val="3284573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dirty="0" smtClean="0"/>
              <a:t>https://blog.dronedeploy.com/7-ways-to-manage-risk-in-your-drone-operation-45580b2c8b6a</a:t>
            </a:r>
          </a:p>
          <a:p>
            <a:pPr marL="0" indent="0">
              <a:buNone/>
            </a:pPr>
            <a:endParaRPr lang="en-CA" dirty="0" smtClean="0"/>
          </a:p>
          <a:p>
            <a:pPr marL="228600" indent="-228600">
              <a:buAutoNum type="arabicPeriod"/>
            </a:pPr>
            <a:r>
              <a:rPr lang="en-CA" dirty="0" smtClean="0"/>
              <a:t>Safety First: Establish protocols to reduce risk! When things go wrong it can damage a company’s reputation, cost them business, increase operating costs and slows a company’s ability to grow.</a:t>
            </a:r>
            <a:r>
              <a:rPr lang="en-CA" baseline="0" dirty="0" smtClean="0"/>
              <a:t> </a:t>
            </a:r>
          </a:p>
          <a:p>
            <a:pPr marL="228600" indent="-228600">
              <a:buAutoNum type="arabicPeriod"/>
            </a:pPr>
            <a:r>
              <a:rPr lang="en-CA" baseline="0" dirty="0" smtClean="0"/>
              <a:t>Educate Employees: If employees don’t understand what the risks are there will be less incentive to stick with guidelines and safety measures in place</a:t>
            </a:r>
          </a:p>
          <a:p>
            <a:pPr marL="228600" indent="-228600">
              <a:buAutoNum type="arabicPeriod"/>
            </a:pPr>
            <a:r>
              <a:rPr lang="en-CA" baseline="0" dirty="0" smtClean="0"/>
              <a:t>Leverage tools for checking airspace: check your airspace before flying – temporary flight restrictions can change at any time and it is important to always be compliant with Transport Canada/FAA regulations at all times. Fleet management software as discussed earlier can help with these issues</a:t>
            </a:r>
          </a:p>
          <a:p>
            <a:pPr marL="228600" indent="-228600">
              <a:buAutoNum type="arabicPeriod"/>
            </a:pPr>
            <a:r>
              <a:rPr lang="en-CA" baseline="0" dirty="0" smtClean="0"/>
              <a:t>Reduce risk with flight automation: drone flight can be challenging and there are often tons of obstacles ranging from structures to weather. When you automate drone flights it helps reduce the risk of something going wrong – like a collision. Automation allows you to set flight parameters like speed and altitude </a:t>
            </a:r>
          </a:p>
          <a:p>
            <a:pPr marL="228600" indent="-228600">
              <a:buAutoNum type="arabicPeriod"/>
            </a:pPr>
            <a:r>
              <a:rPr lang="en-CA" baseline="0" dirty="0" smtClean="0"/>
              <a:t>Pre and post flight checklists: This helps reduce risks. Effective checklists are often simple. Repeatable and will address the mission, jobsite, flight crew and environment.</a:t>
            </a:r>
          </a:p>
          <a:p>
            <a:pPr marL="228600" indent="-228600">
              <a:buAutoNum type="arabicPeriod"/>
            </a:pPr>
            <a:r>
              <a:rPr lang="en-CA" baseline="0" dirty="0" smtClean="0"/>
              <a:t>Emergency Procedures: even when trying to minimize risk, incidents can still occur. Having an emergency plan in place increases chances of employees efficiently responding without forgetting any important steps</a:t>
            </a:r>
          </a:p>
          <a:p>
            <a:pPr marL="228600" indent="-228600">
              <a:buAutoNum type="arabicPeriod"/>
            </a:pPr>
            <a:r>
              <a:rPr lang="en-CA" baseline="0" dirty="0" smtClean="0"/>
              <a:t>System of record for tracking pilots, flight logs and missions: records are critical should something go wrong during or after a mission. Tracking systems will help should any legal issues arise.</a:t>
            </a:r>
          </a:p>
          <a:p>
            <a:pPr marL="228600" indent="-228600">
              <a:buAutoNum type="arabicPeriod"/>
            </a:pPr>
            <a:endParaRPr lang="en-CA" baseline="0"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FDE4E10C-687A-4387-A06F-C5724D89F376}" type="slidenum">
              <a:rPr lang="en-US" smtClean="0"/>
              <a:t>15</a:t>
            </a:fld>
            <a:endParaRPr lang="en-US"/>
          </a:p>
        </p:txBody>
      </p:sp>
    </p:spTree>
    <p:extLst>
      <p:ext uri="{BB962C8B-B14F-4D97-AF65-F5344CB8AC3E}">
        <p14:creationId xmlns:p14="http://schemas.microsoft.com/office/powerpoint/2010/main" val="1680163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Unveiled in 2-14 and first flight was</a:t>
            </a:r>
            <a:r>
              <a:rPr lang="en-CA" baseline="0" dirty="0" smtClean="0"/>
              <a:t> completed in May 2015 in </a:t>
            </a:r>
            <a:r>
              <a:rPr lang="en-CA" baseline="0" dirty="0" err="1" smtClean="0"/>
              <a:t>Hofn</a:t>
            </a:r>
            <a:r>
              <a:rPr lang="en-CA" baseline="0" dirty="0" smtClean="0"/>
              <a:t>, Iceland</a:t>
            </a:r>
            <a:endParaRPr lang="en-US" dirty="0" smtClean="0"/>
          </a:p>
          <a:p>
            <a:endParaRPr lang="en-US" dirty="0" smtClean="0"/>
          </a:p>
          <a:p>
            <a:r>
              <a:rPr lang="en-US" dirty="0" smtClean="0"/>
              <a:t>https://www.aerospace-technology.com/projects/flyox-i-amphibious-uav/</a:t>
            </a:r>
            <a:endParaRPr lang="en-US" dirty="0"/>
          </a:p>
        </p:txBody>
      </p:sp>
      <p:sp>
        <p:nvSpPr>
          <p:cNvPr id="4" name="Slide Number Placeholder 3"/>
          <p:cNvSpPr>
            <a:spLocks noGrp="1"/>
          </p:cNvSpPr>
          <p:nvPr>
            <p:ph type="sldNum" sz="quarter" idx="10"/>
          </p:nvPr>
        </p:nvSpPr>
        <p:spPr/>
        <p:txBody>
          <a:bodyPr/>
          <a:lstStyle/>
          <a:p>
            <a:fld id="{FDE4E10C-687A-4387-A06F-C5724D89F376}" type="slidenum">
              <a:rPr lang="en-US" smtClean="0"/>
              <a:t>4</a:t>
            </a:fld>
            <a:endParaRPr lang="en-US"/>
          </a:p>
        </p:txBody>
      </p:sp>
    </p:spTree>
    <p:extLst>
      <p:ext uri="{BB962C8B-B14F-4D97-AF65-F5344CB8AC3E}">
        <p14:creationId xmlns:p14="http://schemas.microsoft.com/office/powerpoint/2010/main" val="394189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u="sng" kern="1200" dirty="0" smtClean="0">
                <a:solidFill>
                  <a:schemeClr val="tx1"/>
                </a:solidFill>
                <a:effectLst/>
                <a:latin typeface="+mn-lt"/>
                <a:ea typeface="+mn-ea"/>
                <a:cs typeface="+mn-cs"/>
                <a:hlinkClick r:id="rId3"/>
              </a:rPr>
              <a:t>https://www.cnbc.com/2018/05/11/drones-could-have-a-big-role-to-play-in-the-future-of-freight-transport.html</a:t>
            </a:r>
            <a:endParaRPr lang="en-US" sz="1200" kern="1200" dirty="0" smtClean="0">
              <a:solidFill>
                <a:schemeClr val="tx1"/>
              </a:solidFill>
              <a:effectLst/>
              <a:latin typeface="+mn-lt"/>
              <a:ea typeface="+mn-ea"/>
              <a:cs typeface="+mn-cs"/>
            </a:endParaRPr>
          </a:p>
          <a:p>
            <a:r>
              <a:rPr lang="en-US" dirty="0" smtClean="0"/>
              <a:t>https://www.aerospace-technology.com/projects/flyox-i-amphibious-uav/</a:t>
            </a:r>
          </a:p>
          <a:p>
            <a:endParaRPr lang="en-CA" dirty="0" smtClean="0"/>
          </a:p>
          <a:p>
            <a:endParaRPr lang="en-US" dirty="0"/>
          </a:p>
        </p:txBody>
      </p:sp>
      <p:sp>
        <p:nvSpPr>
          <p:cNvPr id="4" name="Slide Number Placeholder 3"/>
          <p:cNvSpPr>
            <a:spLocks noGrp="1"/>
          </p:cNvSpPr>
          <p:nvPr>
            <p:ph type="sldNum" sz="quarter" idx="10"/>
          </p:nvPr>
        </p:nvSpPr>
        <p:spPr/>
        <p:txBody>
          <a:bodyPr/>
          <a:lstStyle/>
          <a:p>
            <a:fld id="{FDE4E10C-687A-4387-A06F-C5724D89F376}" type="slidenum">
              <a:rPr lang="en-US" smtClean="0"/>
              <a:t>5</a:t>
            </a:fld>
            <a:endParaRPr lang="en-US"/>
          </a:p>
        </p:txBody>
      </p:sp>
    </p:spTree>
    <p:extLst>
      <p:ext uri="{BB962C8B-B14F-4D97-AF65-F5344CB8AC3E}">
        <p14:creationId xmlns:p14="http://schemas.microsoft.com/office/powerpoint/2010/main" val="4005800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u="sng" kern="1200" dirty="0" smtClean="0">
                <a:solidFill>
                  <a:schemeClr val="tx1"/>
                </a:solidFill>
                <a:effectLst/>
                <a:latin typeface="+mn-lt"/>
                <a:ea typeface="+mn-ea"/>
                <a:cs typeface="+mn-cs"/>
                <a:hlinkClick r:id="rId3"/>
              </a:rPr>
              <a:t>https://www.cnbc.com/2018/05/11/drones-could-have-a-big-role-to-play-in-the-future-of-freight-transport.html</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DE4E10C-687A-4387-A06F-C5724D89F376}" type="slidenum">
              <a:rPr lang="en-US" smtClean="0"/>
              <a:t>6</a:t>
            </a:fld>
            <a:endParaRPr lang="en-US"/>
          </a:p>
        </p:txBody>
      </p:sp>
    </p:spTree>
    <p:extLst>
      <p:ext uri="{BB962C8B-B14F-4D97-AF65-F5344CB8AC3E}">
        <p14:creationId xmlns:p14="http://schemas.microsoft.com/office/powerpoint/2010/main" val="689340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smtClean="0"/>
              <a:t>Businesses</a:t>
            </a:r>
            <a:r>
              <a:rPr lang="en-CA" baseline="0" dirty="0" smtClean="0"/>
              <a:t> can adopt print apply labelers that are compatible with barcodes and images on items stored in warehouses. MIT has successfully developed am </a:t>
            </a:r>
            <a:r>
              <a:rPr lang="en-CA" baseline="0" dirty="0" err="1" smtClean="0"/>
              <a:t>ethod</a:t>
            </a:r>
            <a:r>
              <a:rPr lang="en-CA" baseline="0" dirty="0" smtClean="0"/>
              <a:t> that allows them to use the drones as the relaying channel which lets businesses to adopt the use of tracking warehouse stock inventories without adopting ne RFID tags, software and tag readers: </a:t>
            </a:r>
            <a:r>
              <a:rPr lang="en-CA" sz="1200" u="sng" kern="1200" dirty="0" smtClean="0">
                <a:solidFill>
                  <a:schemeClr val="tx1"/>
                </a:solidFill>
                <a:effectLst/>
                <a:latin typeface="+mn-lt"/>
                <a:ea typeface="+mn-ea"/>
                <a:cs typeface="+mn-cs"/>
                <a:hlinkClick r:id="rId3"/>
              </a:rPr>
              <a:t>https://datafloq.com/read/how-mit-researchers-drone-fleets-track-warehouse/3819</a:t>
            </a:r>
            <a:endParaRPr lang="en-US" sz="1200" kern="1200" dirty="0" smtClean="0">
              <a:solidFill>
                <a:schemeClr val="tx1"/>
              </a:solidFill>
              <a:effectLst/>
              <a:latin typeface="+mn-lt"/>
              <a:ea typeface="+mn-ea"/>
              <a:cs typeface="+mn-cs"/>
            </a:endParaRPr>
          </a:p>
          <a:p>
            <a:endParaRPr lang="en-CA"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u="sng" kern="1200" dirty="0" smtClean="0">
                <a:solidFill>
                  <a:schemeClr val="tx1"/>
                </a:solidFill>
                <a:effectLst/>
                <a:latin typeface="+mn-lt"/>
                <a:ea typeface="+mn-ea"/>
                <a:cs typeface="+mn-cs"/>
                <a:hlinkClick r:id="rId4"/>
              </a:rPr>
              <a:t>https://www.m-h-e.com/are-drones-the-future-of-warehouse-operations/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DE4E10C-687A-4387-A06F-C5724D89F376}" type="slidenum">
              <a:rPr lang="en-US" smtClean="0"/>
              <a:t>7</a:t>
            </a:fld>
            <a:endParaRPr lang="en-US"/>
          </a:p>
        </p:txBody>
      </p:sp>
    </p:spTree>
    <p:extLst>
      <p:ext uri="{BB962C8B-B14F-4D97-AF65-F5344CB8AC3E}">
        <p14:creationId xmlns:p14="http://schemas.microsoft.com/office/powerpoint/2010/main" val="2733047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https://www.verizonconnect.com/resources/article/drone-fleet-management/</a:t>
            </a:r>
            <a:endParaRPr lang="en-US" dirty="0"/>
          </a:p>
        </p:txBody>
      </p:sp>
      <p:sp>
        <p:nvSpPr>
          <p:cNvPr id="4" name="Slide Number Placeholder 3"/>
          <p:cNvSpPr>
            <a:spLocks noGrp="1"/>
          </p:cNvSpPr>
          <p:nvPr>
            <p:ph type="sldNum" sz="quarter" idx="10"/>
          </p:nvPr>
        </p:nvSpPr>
        <p:spPr/>
        <p:txBody>
          <a:bodyPr/>
          <a:lstStyle/>
          <a:p>
            <a:fld id="{FDE4E10C-687A-4387-A06F-C5724D89F376}" type="slidenum">
              <a:rPr lang="en-US" smtClean="0"/>
              <a:t>9</a:t>
            </a:fld>
            <a:endParaRPr lang="en-US"/>
          </a:p>
        </p:txBody>
      </p:sp>
    </p:spTree>
    <p:extLst>
      <p:ext uri="{BB962C8B-B14F-4D97-AF65-F5344CB8AC3E}">
        <p14:creationId xmlns:p14="http://schemas.microsoft.com/office/powerpoint/2010/main" val="2270869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Verizon: https://www.verizonconnect.com/resources/article/drone-fleet-management/</a:t>
            </a:r>
          </a:p>
          <a:p>
            <a:r>
              <a:rPr lang="en-CA" dirty="0" smtClean="0"/>
              <a:t>DJI: http://www.thedrive.com/aerial/15891/djis-launches-flighthub-a-drone-fleet-management-system</a:t>
            </a:r>
            <a:endParaRPr lang="en-US" dirty="0"/>
          </a:p>
        </p:txBody>
      </p:sp>
      <p:sp>
        <p:nvSpPr>
          <p:cNvPr id="4" name="Slide Number Placeholder 3"/>
          <p:cNvSpPr>
            <a:spLocks noGrp="1"/>
          </p:cNvSpPr>
          <p:nvPr>
            <p:ph type="sldNum" sz="quarter" idx="10"/>
          </p:nvPr>
        </p:nvSpPr>
        <p:spPr/>
        <p:txBody>
          <a:bodyPr/>
          <a:lstStyle/>
          <a:p>
            <a:fld id="{FDE4E10C-687A-4387-A06F-C5724D89F376}" type="slidenum">
              <a:rPr lang="en-US" smtClean="0"/>
              <a:t>10</a:t>
            </a:fld>
            <a:endParaRPr lang="en-US"/>
          </a:p>
        </p:txBody>
      </p:sp>
    </p:spTree>
    <p:extLst>
      <p:ext uri="{BB962C8B-B14F-4D97-AF65-F5344CB8AC3E}">
        <p14:creationId xmlns:p14="http://schemas.microsoft.com/office/powerpoint/2010/main" val="2711802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err="1" smtClean="0"/>
              <a:t>FlytBase</a:t>
            </a:r>
            <a:r>
              <a:rPr lang="en-CA" dirty="0" smtClean="0"/>
              <a:t>:</a:t>
            </a:r>
            <a:r>
              <a:rPr lang="en-CA" baseline="0" dirty="0" smtClean="0"/>
              <a:t> </a:t>
            </a:r>
            <a:r>
              <a:rPr lang="en-CA" sz="1200" u="sng" kern="1200" dirty="0" smtClean="0">
                <a:solidFill>
                  <a:schemeClr val="tx1"/>
                </a:solidFill>
                <a:effectLst/>
                <a:latin typeface="+mn-lt"/>
                <a:ea typeface="+mn-ea"/>
                <a:cs typeface="+mn-cs"/>
                <a:hlinkClick r:id="rId3"/>
              </a:rPr>
              <a:t>https://flytbase.com/warehouse-management/</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smtClean="0"/>
              <a:t>RMUS: </a:t>
            </a:r>
            <a:r>
              <a:rPr lang="en-CA" sz="1200" u="sng" kern="1200" dirty="0" smtClean="0">
                <a:solidFill>
                  <a:schemeClr val="tx1"/>
                </a:solidFill>
                <a:effectLst/>
                <a:latin typeface="+mn-lt"/>
                <a:ea typeface="+mn-ea"/>
                <a:cs typeface="+mn-cs"/>
                <a:hlinkClick r:id="rId4"/>
              </a:rPr>
              <a:t>https://www.rmus.com/collections/enterprise-alliance-program?gclid=CjwKCAjwo_HdBRBjEiwAiPPXpFnUiwYZ_5Z3wZuHgFFApi9Gmzdo0K2FLPfx-hzIgZkL_WlI4td7zhoCULkQAvD_BwE</a:t>
            </a:r>
            <a:endParaRPr lang="en-US" sz="1200" kern="1200" dirty="0" smtClean="0">
              <a:solidFill>
                <a:schemeClr val="tx1"/>
              </a:solidFill>
              <a:effectLst/>
              <a:latin typeface="+mn-lt"/>
              <a:ea typeface="+mn-ea"/>
              <a:cs typeface="+mn-cs"/>
            </a:endParaRPr>
          </a:p>
          <a:p>
            <a:endParaRPr lang="en-CA" dirty="0" smtClean="0"/>
          </a:p>
          <a:p>
            <a:endParaRPr lang="en-US" dirty="0"/>
          </a:p>
        </p:txBody>
      </p:sp>
      <p:sp>
        <p:nvSpPr>
          <p:cNvPr id="4" name="Slide Number Placeholder 3"/>
          <p:cNvSpPr>
            <a:spLocks noGrp="1"/>
          </p:cNvSpPr>
          <p:nvPr>
            <p:ph type="sldNum" sz="quarter" idx="10"/>
          </p:nvPr>
        </p:nvSpPr>
        <p:spPr/>
        <p:txBody>
          <a:bodyPr/>
          <a:lstStyle/>
          <a:p>
            <a:fld id="{FDE4E10C-687A-4387-A06F-C5724D89F376}" type="slidenum">
              <a:rPr lang="en-US" smtClean="0"/>
              <a:t>11</a:t>
            </a:fld>
            <a:endParaRPr lang="en-US"/>
          </a:p>
        </p:txBody>
      </p:sp>
    </p:spTree>
    <p:extLst>
      <p:ext uri="{BB962C8B-B14F-4D97-AF65-F5344CB8AC3E}">
        <p14:creationId xmlns:p14="http://schemas.microsoft.com/office/powerpoint/2010/main" val="1708613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u="sng" kern="1200" dirty="0" smtClean="0">
                <a:solidFill>
                  <a:schemeClr val="tx1"/>
                </a:solidFill>
                <a:effectLst/>
                <a:latin typeface="+mn-lt"/>
                <a:ea typeface="+mn-ea"/>
                <a:cs typeface="+mn-cs"/>
                <a:hlinkClick r:id="rId3"/>
              </a:rPr>
              <a:t>https://petleyhare.com/ontario-drone-insurance-services/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DE4E10C-687A-4387-A06F-C5724D89F376}" type="slidenum">
              <a:rPr lang="en-US" smtClean="0"/>
              <a:t>12</a:t>
            </a:fld>
            <a:endParaRPr lang="en-US"/>
          </a:p>
        </p:txBody>
      </p:sp>
    </p:spTree>
    <p:extLst>
      <p:ext uri="{BB962C8B-B14F-4D97-AF65-F5344CB8AC3E}">
        <p14:creationId xmlns:p14="http://schemas.microsoft.com/office/powerpoint/2010/main" val="1290141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10/10/2018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10/10/2018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10/10/2018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10/10/2018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10/10/2018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10/10/2018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10/10/2018</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10/10/2018</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10/10/2018</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10/10/2018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15132E-AC8D-D14C-B93D-03A413CA724E}" type="datetimeFigureOut">
              <a:rPr lang="en-US" smtClean="0"/>
              <a:pPr/>
              <a:t>10/10/2018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1"/>
            <a:ext cx="8229600" cy="42672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pic>
        <p:nvPicPr>
          <p:cNvPr id="4" name="Picture 3" descr="Isaacs &amp; Co Logo - Vertical.GIF"/>
          <p:cNvPicPr>
            <a:picLocks noChangeAspect="1"/>
          </p:cNvPicPr>
          <p:nvPr userDrawn="1"/>
        </p:nvPicPr>
        <p:blipFill>
          <a:blip r:embed="rId14"/>
          <a:stretch>
            <a:fillRect/>
          </a:stretch>
        </p:blipFill>
        <p:spPr>
          <a:xfrm>
            <a:off x="8305800" y="6010148"/>
            <a:ext cx="609600" cy="69545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CA" dirty="0" smtClean="0"/>
              <a:t>DRONES AND THE FUTURE OF FREIGHT </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Heather C. </a:t>
            </a:r>
            <a:r>
              <a:rPr lang="en-US" dirty="0" smtClean="0"/>
              <a:t>Devine and Michelle L. Staples</a:t>
            </a:r>
            <a:endParaRPr lang="en-US" dirty="0" smtClean="0"/>
          </a:p>
          <a:p>
            <a:r>
              <a:rPr lang="en-US" dirty="0"/>
              <a:t>Isaacs &amp; Co.</a:t>
            </a:r>
          </a:p>
          <a:p>
            <a:endParaRPr lang="en-US" dirty="0"/>
          </a:p>
          <a:p>
            <a:r>
              <a:rPr lang="en-US" dirty="0" smtClean="0"/>
              <a:t>416.601.0610</a:t>
            </a:r>
          </a:p>
          <a:p>
            <a:r>
              <a:rPr lang="en-US" dirty="0" err="1" smtClean="0"/>
              <a:t>heather@</a:t>
            </a:r>
            <a:r>
              <a:rPr lang="en-US" dirty="0" err="1"/>
              <a:t>isaacsco.ca</a:t>
            </a:r>
            <a:endParaRPr lang="en-US" dirty="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Drone Management Systems</a:t>
            </a:r>
            <a:endParaRPr lang="en-US" dirty="0"/>
          </a:p>
        </p:txBody>
      </p:sp>
      <p:sp>
        <p:nvSpPr>
          <p:cNvPr id="3" name="Content Placeholder 2"/>
          <p:cNvSpPr>
            <a:spLocks noGrp="1"/>
          </p:cNvSpPr>
          <p:nvPr>
            <p:ph idx="1"/>
          </p:nvPr>
        </p:nvSpPr>
        <p:spPr/>
        <p:txBody>
          <a:bodyPr/>
          <a:lstStyle/>
          <a:p>
            <a:r>
              <a:rPr lang="en-CA" dirty="0" smtClean="0"/>
              <a:t>Verizon</a:t>
            </a:r>
          </a:p>
          <a:p>
            <a:pPr lvl="1">
              <a:buFont typeface="Arial" panose="020B0604020202020204" pitchFamily="34" charset="0"/>
              <a:buChar char="•"/>
            </a:pPr>
            <a:r>
              <a:rPr lang="en-CA" dirty="0" smtClean="0"/>
              <a:t>Helps companies launch and run safe, efficient drone operations.</a:t>
            </a:r>
          </a:p>
          <a:p>
            <a:r>
              <a:rPr lang="en-CA" dirty="0" smtClean="0"/>
              <a:t>DJI Drone Management</a:t>
            </a:r>
          </a:p>
          <a:p>
            <a:pPr lvl="1">
              <a:buFont typeface="Arial" panose="020B0604020202020204" pitchFamily="34" charset="0"/>
              <a:buChar char="•"/>
            </a:pPr>
            <a:r>
              <a:rPr lang="en-CA" dirty="0" smtClean="0"/>
              <a:t>Aimed at providing a cohesive management system for corporate clients eager to safely and effectively manage their drone fleets</a:t>
            </a:r>
          </a:p>
          <a:p>
            <a:pPr marL="0" indent="0">
              <a:buNone/>
            </a:pPr>
            <a:endParaRPr lang="en-US" dirty="0"/>
          </a:p>
        </p:txBody>
      </p:sp>
    </p:spTree>
    <p:extLst>
      <p:ext uri="{BB962C8B-B14F-4D97-AF65-F5344CB8AC3E}">
        <p14:creationId xmlns:p14="http://schemas.microsoft.com/office/powerpoint/2010/main" val="767951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Drone Management Systems</a:t>
            </a:r>
            <a:endParaRPr lang="en-US" dirty="0"/>
          </a:p>
        </p:txBody>
      </p:sp>
      <p:sp>
        <p:nvSpPr>
          <p:cNvPr id="3" name="Content Placeholder 2"/>
          <p:cNvSpPr>
            <a:spLocks noGrp="1"/>
          </p:cNvSpPr>
          <p:nvPr>
            <p:ph idx="1"/>
          </p:nvPr>
        </p:nvSpPr>
        <p:spPr/>
        <p:txBody>
          <a:bodyPr>
            <a:normAutofit/>
          </a:bodyPr>
          <a:lstStyle/>
          <a:p>
            <a:r>
              <a:rPr lang="en-CA" dirty="0" err="1" smtClean="0"/>
              <a:t>FlytBase</a:t>
            </a:r>
            <a:endParaRPr lang="en-CA" dirty="0" smtClean="0"/>
          </a:p>
          <a:p>
            <a:pPr lvl="1">
              <a:buFont typeface="Arial" panose="020B0604020202020204" pitchFamily="34" charset="0"/>
              <a:buChar char="•"/>
            </a:pPr>
            <a:r>
              <a:rPr lang="en-CA" dirty="0" smtClean="0"/>
              <a:t>Designed to offer enterprise-grade security and deployment options to suit a wide range of requirements</a:t>
            </a:r>
          </a:p>
          <a:p>
            <a:r>
              <a:rPr lang="en-CA" dirty="0" smtClean="0"/>
              <a:t>RMUS Drone Management</a:t>
            </a:r>
          </a:p>
          <a:p>
            <a:pPr lvl="1">
              <a:buFont typeface="Arial" panose="020B0604020202020204" pitchFamily="34" charset="0"/>
              <a:buChar char="•"/>
            </a:pPr>
            <a:r>
              <a:rPr lang="en-CA" dirty="0" smtClean="0"/>
              <a:t>Helps get your drones off the ground with customized packages to fit specific needs and a “train the trainer” program </a:t>
            </a:r>
          </a:p>
          <a:p>
            <a:pPr marL="0" indent="0">
              <a:buNone/>
            </a:pPr>
            <a:endParaRPr lang="en-US" dirty="0"/>
          </a:p>
        </p:txBody>
      </p:sp>
    </p:spTree>
    <p:extLst>
      <p:ext uri="{BB962C8B-B14F-4D97-AF65-F5344CB8AC3E}">
        <p14:creationId xmlns:p14="http://schemas.microsoft.com/office/powerpoint/2010/main" val="3373373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Drone Insurance</a:t>
            </a:r>
            <a:endParaRPr lang="en-US" dirty="0"/>
          </a:p>
        </p:txBody>
      </p:sp>
      <p:sp>
        <p:nvSpPr>
          <p:cNvPr id="3" name="Content Placeholder 2"/>
          <p:cNvSpPr>
            <a:spLocks noGrp="1"/>
          </p:cNvSpPr>
          <p:nvPr>
            <p:ph idx="1"/>
          </p:nvPr>
        </p:nvSpPr>
        <p:spPr/>
        <p:txBody>
          <a:bodyPr/>
          <a:lstStyle/>
          <a:p>
            <a:r>
              <a:rPr lang="en-CA" dirty="0" smtClean="0"/>
              <a:t>Drone Insurance can cover more than just injuries</a:t>
            </a:r>
          </a:p>
          <a:p>
            <a:pPr lvl="1">
              <a:buFont typeface="Arial" panose="020B0604020202020204" pitchFamily="34" charset="0"/>
              <a:buChar char="•"/>
            </a:pPr>
            <a:r>
              <a:rPr lang="en-CA" dirty="0" smtClean="0"/>
              <a:t>Damage to or loss of the drone</a:t>
            </a:r>
          </a:p>
          <a:p>
            <a:pPr lvl="1">
              <a:buFont typeface="Arial" panose="020B0604020202020204" pitchFamily="34" charset="0"/>
              <a:buChar char="•"/>
            </a:pPr>
            <a:r>
              <a:rPr lang="en-CA" dirty="0" smtClean="0"/>
              <a:t>Ground station equipment issues</a:t>
            </a:r>
          </a:p>
          <a:p>
            <a:pPr lvl="1">
              <a:buFont typeface="Arial" panose="020B0604020202020204" pitchFamily="34" charset="0"/>
              <a:buChar char="•"/>
            </a:pPr>
            <a:r>
              <a:rPr lang="en-CA" dirty="0" smtClean="0"/>
              <a:t>Drone-mounted services (like cameras)</a:t>
            </a:r>
          </a:p>
          <a:p>
            <a:pPr lvl="1">
              <a:buFont typeface="Arial" panose="020B0604020202020204" pitchFamily="34" charset="0"/>
              <a:buChar char="•"/>
            </a:pPr>
            <a:r>
              <a:rPr lang="en-CA" dirty="0" smtClean="0"/>
              <a:t>Liability to 3</a:t>
            </a:r>
            <a:r>
              <a:rPr lang="en-CA" baseline="30000" dirty="0" smtClean="0"/>
              <a:t>rd</a:t>
            </a:r>
            <a:r>
              <a:rPr lang="en-CA" dirty="0" smtClean="0"/>
              <a:t> party property</a:t>
            </a:r>
          </a:p>
          <a:p>
            <a:pPr lvl="1">
              <a:buFont typeface="Arial" panose="020B0604020202020204" pitchFamily="34" charset="0"/>
              <a:buChar char="•"/>
            </a:pPr>
            <a:r>
              <a:rPr lang="en-CA" dirty="0" smtClean="0"/>
              <a:t>Liability for bodily injury</a:t>
            </a:r>
          </a:p>
          <a:p>
            <a:pPr lvl="1">
              <a:buFont typeface="Arial" panose="020B0604020202020204" pitchFamily="34" charset="0"/>
              <a:buChar char="•"/>
            </a:pPr>
            <a:r>
              <a:rPr lang="en-CA" dirty="0" smtClean="0"/>
              <a:t>Business protection</a:t>
            </a:r>
            <a:endParaRPr lang="en-US" dirty="0"/>
          </a:p>
        </p:txBody>
      </p:sp>
    </p:spTree>
    <p:extLst>
      <p:ext uri="{BB962C8B-B14F-4D97-AF65-F5344CB8AC3E}">
        <p14:creationId xmlns:p14="http://schemas.microsoft.com/office/powerpoint/2010/main" val="1294856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Why Insure My Drone?</a:t>
            </a:r>
            <a:endParaRPr lang="en-US" dirty="0"/>
          </a:p>
        </p:txBody>
      </p:sp>
      <p:sp>
        <p:nvSpPr>
          <p:cNvPr id="3" name="Content Placeholder 2"/>
          <p:cNvSpPr>
            <a:spLocks noGrp="1"/>
          </p:cNvSpPr>
          <p:nvPr>
            <p:ph idx="1"/>
          </p:nvPr>
        </p:nvSpPr>
        <p:spPr/>
        <p:txBody>
          <a:bodyPr/>
          <a:lstStyle/>
          <a:p>
            <a:r>
              <a:rPr lang="en-CA" dirty="0" smtClean="0"/>
              <a:t>Transport Canada mandates drone insurance</a:t>
            </a:r>
          </a:p>
          <a:p>
            <a:r>
              <a:rPr lang="en-CA" dirty="0" smtClean="0"/>
              <a:t>Makes your business more attractive to potential clients</a:t>
            </a:r>
          </a:p>
          <a:p>
            <a:r>
              <a:rPr lang="en-CA" dirty="0" smtClean="0"/>
              <a:t>Provides peace of mind to clients</a:t>
            </a:r>
          </a:p>
          <a:p>
            <a:r>
              <a:rPr lang="en-CA" dirty="0" smtClean="0"/>
              <a:t>Provides peace of mind to YOU!</a:t>
            </a:r>
            <a:endParaRPr lang="en-US" dirty="0"/>
          </a:p>
        </p:txBody>
      </p:sp>
    </p:spTree>
    <p:extLst>
      <p:ext uri="{BB962C8B-B14F-4D97-AF65-F5344CB8AC3E}">
        <p14:creationId xmlns:p14="http://schemas.microsoft.com/office/powerpoint/2010/main" val="3489621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Companies Offering Drone Insurance</a:t>
            </a:r>
            <a:endParaRPr lang="en-US" dirty="0"/>
          </a:p>
        </p:txBody>
      </p:sp>
      <p:sp>
        <p:nvSpPr>
          <p:cNvPr id="3" name="Content Placeholder 2"/>
          <p:cNvSpPr>
            <a:spLocks noGrp="1"/>
          </p:cNvSpPr>
          <p:nvPr>
            <p:ph idx="1"/>
          </p:nvPr>
        </p:nvSpPr>
        <p:spPr/>
        <p:txBody>
          <a:bodyPr/>
          <a:lstStyle/>
          <a:p>
            <a:r>
              <a:rPr lang="en-CA" dirty="0" err="1" smtClean="0"/>
              <a:t>Petley</a:t>
            </a:r>
            <a:r>
              <a:rPr lang="en-CA" dirty="0" smtClean="0"/>
              <a:t>-Hare Limited</a:t>
            </a:r>
          </a:p>
          <a:p>
            <a:r>
              <a:rPr lang="en-CA" dirty="0" err="1" smtClean="0"/>
              <a:t>CoverDrone</a:t>
            </a:r>
            <a:endParaRPr lang="en-CA" dirty="0" smtClean="0"/>
          </a:p>
          <a:p>
            <a:r>
              <a:rPr lang="en-CA" dirty="0" smtClean="0"/>
              <a:t>Zurich Canada</a:t>
            </a:r>
          </a:p>
          <a:p>
            <a:r>
              <a:rPr lang="en-CA" dirty="0" smtClean="0"/>
              <a:t>Intact Insurance </a:t>
            </a:r>
          </a:p>
          <a:p>
            <a:endParaRPr lang="en-US" dirty="0"/>
          </a:p>
        </p:txBody>
      </p:sp>
    </p:spTree>
    <p:extLst>
      <p:ext uri="{BB962C8B-B14F-4D97-AF65-F5344CB8AC3E}">
        <p14:creationId xmlns:p14="http://schemas.microsoft.com/office/powerpoint/2010/main" val="3626721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Risk Management</a:t>
            </a:r>
            <a:endParaRPr lang="en-US" dirty="0"/>
          </a:p>
        </p:txBody>
      </p:sp>
      <p:sp>
        <p:nvSpPr>
          <p:cNvPr id="3" name="Content Placeholder 2"/>
          <p:cNvSpPr>
            <a:spLocks noGrp="1"/>
          </p:cNvSpPr>
          <p:nvPr>
            <p:ph idx="1"/>
          </p:nvPr>
        </p:nvSpPr>
        <p:spPr/>
        <p:txBody>
          <a:bodyPr>
            <a:normAutofit lnSpcReduction="10000"/>
          </a:bodyPr>
          <a:lstStyle/>
          <a:p>
            <a:r>
              <a:rPr lang="en-CA" dirty="0" smtClean="0"/>
              <a:t>Safety First Approach</a:t>
            </a:r>
            <a:endParaRPr lang="en-US" dirty="0" smtClean="0"/>
          </a:p>
          <a:p>
            <a:r>
              <a:rPr lang="en-CA" dirty="0" smtClean="0"/>
              <a:t>Educate Employees</a:t>
            </a:r>
          </a:p>
          <a:p>
            <a:r>
              <a:rPr lang="en-CA" dirty="0" smtClean="0"/>
              <a:t>Leverage Tools for Checking Airspace</a:t>
            </a:r>
          </a:p>
          <a:p>
            <a:r>
              <a:rPr lang="en-CA" dirty="0" smtClean="0"/>
              <a:t>Reduce Risk with </a:t>
            </a:r>
            <a:r>
              <a:rPr lang="en-CA" dirty="0"/>
              <a:t>F</a:t>
            </a:r>
            <a:r>
              <a:rPr lang="en-CA" dirty="0" smtClean="0"/>
              <a:t>light Automation</a:t>
            </a:r>
          </a:p>
          <a:p>
            <a:r>
              <a:rPr lang="en-CA" dirty="0" smtClean="0"/>
              <a:t>Pre- and Post-Flight </a:t>
            </a:r>
            <a:r>
              <a:rPr lang="en-CA" dirty="0"/>
              <a:t>C</a:t>
            </a:r>
            <a:r>
              <a:rPr lang="en-CA" dirty="0" smtClean="0"/>
              <a:t>heck </a:t>
            </a:r>
            <a:r>
              <a:rPr lang="en-CA" dirty="0"/>
              <a:t>L</a:t>
            </a:r>
            <a:r>
              <a:rPr lang="en-CA" dirty="0" smtClean="0"/>
              <a:t>ists</a:t>
            </a:r>
          </a:p>
          <a:p>
            <a:r>
              <a:rPr lang="en-CA" dirty="0" smtClean="0"/>
              <a:t>Develop Emergency </a:t>
            </a:r>
            <a:r>
              <a:rPr lang="en-CA" dirty="0"/>
              <a:t>P</a:t>
            </a:r>
            <a:r>
              <a:rPr lang="en-CA" dirty="0" smtClean="0"/>
              <a:t>rocedures</a:t>
            </a:r>
          </a:p>
          <a:p>
            <a:r>
              <a:rPr lang="en-CA" dirty="0" smtClean="0"/>
              <a:t>System of Record: Tracking </a:t>
            </a:r>
            <a:r>
              <a:rPr lang="en-CA" dirty="0"/>
              <a:t>P</a:t>
            </a:r>
            <a:r>
              <a:rPr lang="en-CA" dirty="0" smtClean="0"/>
              <a:t>ilots, Flight Logs and Missions</a:t>
            </a:r>
          </a:p>
        </p:txBody>
      </p:sp>
    </p:spTree>
    <p:extLst>
      <p:ext uri="{BB962C8B-B14F-4D97-AF65-F5344CB8AC3E}">
        <p14:creationId xmlns:p14="http://schemas.microsoft.com/office/powerpoint/2010/main" val="889481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Drones and Freight Forwarders</a:t>
            </a:r>
            <a:endParaRPr lang="en-US" dirty="0"/>
          </a:p>
        </p:txBody>
      </p:sp>
      <p:sp>
        <p:nvSpPr>
          <p:cNvPr id="3" name="Content Placeholder 2"/>
          <p:cNvSpPr>
            <a:spLocks noGrp="1"/>
          </p:cNvSpPr>
          <p:nvPr>
            <p:ph idx="1"/>
          </p:nvPr>
        </p:nvSpPr>
        <p:spPr>
          <a:xfrm>
            <a:off x="457200" y="1417638"/>
            <a:ext cx="3106688" cy="4449763"/>
          </a:xfrm>
        </p:spPr>
        <p:txBody>
          <a:bodyPr/>
          <a:lstStyle/>
          <a:p>
            <a:r>
              <a:rPr lang="en-CA" dirty="0" err="1" smtClean="0"/>
              <a:t>Natilus</a:t>
            </a:r>
            <a:r>
              <a:rPr lang="en-CA" dirty="0" smtClean="0"/>
              <a:t> is a California based start-up hoping to change the future of international cargo transport</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7944" y="1417638"/>
            <a:ext cx="4534652" cy="3922651"/>
          </a:xfrm>
          <a:prstGeom prst="rect">
            <a:avLst/>
          </a:prstGeom>
        </p:spPr>
      </p:pic>
    </p:spTree>
    <p:extLst>
      <p:ext uri="{BB962C8B-B14F-4D97-AF65-F5344CB8AC3E}">
        <p14:creationId xmlns:p14="http://schemas.microsoft.com/office/powerpoint/2010/main" val="1946751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Natilus</a:t>
            </a:r>
            <a:r>
              <a:rPr lang="en-CA" dirty="0" smtClean="0"/>
              <a:t> and the Nemo</a:t>
            </a:r>
            <a:endParaRPr lang="en-US" dirty="0"/>
          </a:p>
        </p:txBody>
      </p:sp>
      <p:sp>
        <p:nvSpPr>
          <p:cNvPr id="3" name="Content Placeholder 2"/>
          <p:cNvSpPr>
            <a:spLocks noGrp="1"/>
          </p:cNvSpPr>
          <p:nvPr>
            <p:ph idx="1"/>
          </p:nvPr>
        </p:nvSpPr>
        <p:spPr>
          <a:xfrm>
            <a:off x="457200" y="1417638"/>
            <a:ext cx="8229600" cy="4449763"/>
          </a:xfrm>
        </p:spPr>
        <p:txBody>
          <a:bodyPr>
            <a:normAutofit lnSpcReduction="10000"/>
          </a:bodyPr>
          <a:lstStyle/>
          <a:p>
            <a:r>
              <a:rPr lang="en-CA" dirty="0" smtClean="0"/>
              <a:t>Drone designed to take off and land in water</a:t>
            </a:r>
          </a:p>
          <a:p>
            <a:r>
              <a:rPr lang="en-CA" dirty="0" smtClean="0"/>
              <a:t>Prototype can carry up to 700lbs of cargo a distance of 2,500 nautical miles</a:t>
            </a:r>
          </a:p>
          <a:p>
            <a:r>
              <a:rPr lang="en-CA" dirty="0" smtClean="0"/>
              <a:t>Successfully completed medium-speed taxi testing</a:t>
            </a:r>
          </a:p>
          <a:p>
            <a:r>
              <a:rPr lang="en-CA" dirty="0" smtClean="0"/>
              <a:t>Goal of carrying up to 200,000 lbs</a:t>
            </a:r>
          </a:p>
          <a:p>
            <a:r>
              <a:rPr lang="en-CA" dirty="0" smtClean="0"/>
              <a:t>Plans to sell directly to companies like FedEx and UPS as well as medium freight forwarders like Whole Foods and Costco</a:t>
            </a:r>
          </a:p>
          <a:p>
            <a:endParaRPr lang="en-US" dirty="0"/>
          </a:p>
        </p:txBody>
      </p:sp>
    </p:spTree>
    <p:extLst>
      <p:ext uri="{BB962C8B-B14F-4D97-AF65-F5344CB8AC3E}">
        <p14:creationId xmlns:p14="http://schemas.microsoft.com/office/powerpoint/2010/main" val="3465493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Drones and Freight Forwarders</a:t>
            </a:r>
            <a:endParaRPr lang="en-US" dirty="0"/>
          </a:p>
        </p:txBody>
      </p:sp>
      <p:sp>
        <p:nvSpPr>
          <p:cNvPr id="3" name="Content Placeholder 2"/>
          <p:cNvSpPr>
            <a:spLocks noGrp="1"/>
          </p:cNvSpPr>
          <p:nvPr>
            <p:ph idx="1"/>
          </p:nvPr>
        </p:nvSpPr>
        <p:spPr>
          <a:xfrm>
            <a:off x="216024" y="1268760"/>
            <a:ext cx="5148064" cy="4598641"/>
          </a:xfrm>
        </p:spPr>
        <p:txBody>
          <a:bodyPr>
            <a:normAutofit/>
          </a:bodyPr>
          <a:lstStyle/>
          <a:p>
            <a:r>
              <a:rPr lang="en-CA" dirty="0" smtClean="0"/>
              <a:t>Singular Aircraft is a Spanish company that developed the FLYOX I</a:t>
            </a:r>
          </a:p>
          <a:p>
            <a:r>
              <a:rPr lang="en-CA" dirty="0" smtClean="0"/>
              <a:t>4 Main Purposes</a:t>
            </a:r>
          </a:p>
          <a:p>
            <a:pPr lvl="1">
              <a:buFont typeface="Arial" panose="020B0604020202020204" pitchFamily="34" charset="0"/>
              <a:buChar char="•"/>
            </a:pPr>
            <a:r>
              <a:rPr lang="en-CA" dirty="0" smtClean="0"/>
              <a:t>Cargo</a:t>
            </a:r>
          </a:p>
          <a:p>
            <a:pPr lvl="1">
              <a:buFont typeface="Arial" panose="020B0604020202020204" pitchFamily="34" charset="0"/>
              <a:buChar char="•"/>
            </a:pPr>
            <a:r>
              <a:rPr lang="en-CA" dirty="0" smtClean="0"/>
              <a:t>Agriculture</a:t>
            </a:r>
          </a:p>
          <a:p>
            <a:pPr lvl="1">
              <a:buFont typeface="Arial" panose="020B0604020202020204" pitchFamily="34" charset="0"/>
              <a:buChar char="•"/>
            </a:pPr>
            <a:r>
              <a:rPr lang="en-CA" dirty="0" smtClean="0"/>
              <a:t>Firefighting</a:t>
            </a:r>
          </a:p>
          <a:p>
            <a:pPr lvl="1">
              <a:buFont typeface="Arial" panose="020B0604020202020204" pitchFamily="34" charset="0"/>
              <a:buChar char="•"/>
            </a:pPr>
            <a:r>
              <a:rPr lang="en-CA" dirty="0" smtClean="0"/>
              <a:t>Surveillance</a:t>
            </a:r>
            <a:endParaRPr lang="en-CA" dirty="0" smtClean="0"/>
          </a:p>
          <a:p>
            <a:pPr lvl="1">
              <a:buFont typeface="Arial" panose="020B0604020202020204" pitchFamily="34" charset="0"/>
              <a:buChar char="•"/>
            </a:pPr>
            <a:endParaRPr lang="en-CA" dirty="0" smtClean="0"/>
          </a:p>
          <a:p>
            <a:pPr lvl="1">
              <a:buFont typeface="Arial" panose="020B0604020202020204" pitchFamily="34" charset="0"/>
              <a:buChar char="•"/>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5976" y="1250159"/>
            <a:ext cx="4572000" cy="3966192"/>
          </a:xfrm>
          <a:prstGeom prst="rect">
            <a:avLst/>
          </a:prstGeom>
        </p:spPr>
      </p:pic>
    </p:spTree>
    <p:extLst>
      <p:ext uri="{BB962C8B-B14F-4D97-AF65-F5344CB8AC3E}">
        <p14:creationId xmlns:p14="http://schemas.microsoft.com/office/powerpoint/2010/main" val="99864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FLYOX I and Cargo</a:t>
            </a:r>
            <a:endParaRPr lang="en-US" dirty="0"/>
          </a:p>
        </p:txBody>
      </p:sp>
      <p:sp>
        <p:nvSpPr>
          <p:cNvPr id="3" name="Content Placeholder 2"/>
          <p:cNvSpPr>
            <a:spLocks noGrp="1"/>
          </p:cNvSpPr>
          <p:nvPr>
            <p:ph idx="1"/>
          </p:nvPr>
        </p:nvSpPr>
        <p:spPr/>
        <p:txBody>
          <a:bodyPr>
            <a:normAutofit lnSpcReduction="10000"/>
          </a:bodyPr>
          <a:lstStyle/>
          <a:p>
            <a:pPr lvl="1">
              <a:buFont typeface="Arial" panose="020B0604020202020204" pitchFamily="34" charset="0"/>
              <a:buChar char="•"/>
            </a:pPr>
            <a:r>
              <a:rPr lang="en-CA" sz="3200" dirty="0"/>
              <a:t>Can carry 1,850 </a:t>
            </a:r>
            <a:r>
              <a:rPr lang="en-CA" sz="3200" dirty="0" err="1"/>
              <a:t>kgs</a:t>
            </a:r>
            <a:r>
              <a:rPr lang="en-CA" sz="3200" dirty="0"/>
              <a:t> of payload</a:t>
            </a:r>
          </a:p>
          <a:p>
            <a:pPr lvl="1">
              <a:buFont typeface="Arial" panose="020B0604020202020204" pitchFamily="34" charset="0"/>
              <a:buChar char="•"/>
            </a:pPr>
            <a:r>
              <a:rPr lang="en-CA" sz="3200" dirty="0"/>
              <a:t>Amphibious </a:t>
            </a:r>
          </a:p>
          <a:p>
            <a:pPr lvl="1">
              <a:buFont typeface="Arial" panose="020B0604020202020204" pitchFamily="34" charset="0"/>
              <a:buChar char="•"/>
            </a:pPr>
            <a:r>
              <a:rPr lang="en-CA" sz="3200" dirty="0"/>
              <a:t>Can land on ice, snow and unprepared </a:t>
            </a:r>
            <a:r>
              <a:rPr lang="en-CA" sz="3200" dirty="0" smtClean="0"/>
              <a:t>surfaces</a:t>
            </a:r>
          </a:p>
          <a:p>
            <a:pPr lvl="1">
              <a:buFont typeface="Arial" panose="020B0604020202020204" pitchFamily="34" charset="0"/>
              <a:buChar char="•"/>
            </a:pPr>
            <a:r>
              <a:rPr lang="en-CA" sz="3200" dirty="0" smtClean="0"/>
              <a:t>Variant is 40% more economical and 15 times faster than land transport</a:t>
            </a:r>
          </a:p>
          <a:p>
            <a:pPr lvl="1">
              <a:buFont typeface="Arial" panose="020B0604020202020204" pitchFamily="34" charset="0"/>
              <a:buChar char="•"/>
            </a:pPr>
            <a:r>
              <a:rPr lang="en-CA" sz="3200" dirty="0" smtClean="0"/>
              <a:t>Remotely piloted up to a line of sight range of 120km</a:t>
            </a:r>
            <a:endParaRPr lang="en-CA" sz="3200" dirty="0"/>
          </a:p>
          <a:p>
            <a:endParaRPr lang="en-US" dirty="0"/>
          </a:p>
        </p:txBody>
      </p:sp>
    </p:spTree>
    <p:extLst>
      <p:ext uri="{BB962C8B-B14F-4D97-AF65-F5344CB8AC3E}">
        <p14:creationId xmlns:p14="http://schemas.microsoft.com/office/powerpoint/2010/main" val="392723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Key Points</a:t>
            </a:r>
            <a:endParaRPr lang="en-US" dirty="0"/>
          </a:p>
        </p:txBody>
      </p:sp>
      <p:sp>
        <p:nvSpPr>
          <p:cNvPr id="3" name="Content Placeholder 2"/>
          <p:cNvSpPr>
            <a:spLocks noGrp="1"/>
          </p:cNvSpPr>
          <p:nvPr>
            <p:ph idx="1"/>
          </p:nvPr>
        </p:nvSpPr>
        <p:spPr/>
        <p:txBody>
          <a:bodyPr/>
          <a:lstStyle/>
          <a:p>
            <a:r>
              <a:rPr lang="en-CA" dirty="0" smtClean="0"/>
              <a:t>Amphibious is the way to go</a:t>
            </a:r>
          </a:p>
          <a:p>
            <a:r>
              <a:rPr lang="en-CA" dirty="0" smtClean="0"/>
              <a:t>Implementation challenges/airspace issues</a:t>
            </a:r>
            <a:endParaRPr lang="en-US" dirty="0"/>
          </a:p>
          <a:p>
            <a:r>
              <a:rPr lang="en-CA" dirty="0" smtClean="0"/>
              <a:t>Best places to first implement:</a:t>
            </a:r>
          </a:p>
          <a:p>
            <a:pPr lvl="1">
              <a:buFont typeface="Arial" panose="020B0604020202020204" pitchFamily="34" charset="0"/>
              <a:buChar char="•"/>
            </a:pPr>
            <a:r>
              <a:rPr lang="en-CA" dirty="0" smtClean="0"/>
              <a:t>Remote locations</a:t>
            </a:r>
          </a:p>
          <a:p>
            <a:pPr lvl="1">
              <a:buFont typeface="Arial" panose="020B0604020202020204" pitchFamily="34" charset="0"/>
              <a:buChar char="•"/>
            </a:pPr>
            <a:r>
              <a:rPr lang="en-CA" dirty="0" smtClean="0"/>
              <a:t>Areas where overland travel is dangerous/impossible</a:t>
            </a:r>
          </a:p>
          <a:p>
            <a:pPr lvl="1">
              <a:buFont typeface="Arial" panose="020B0604020202020204" pitchFamily="34" charset="0"/>
              <a:buChar char="•"/>
            </a:pPr>
            <a:r>
              <a:rPr lang="en-CA" dirty="0" smtClean="0"/>
              <a:t>Areas with poor existing land infrastructure</a:t>
            </a:r>
          </a:p>
        </p:txBody>
      </p:sp>
    </p:spTree>
    <p:extLst>
      <p:ext uri="{BB962C8B-B14F-4D97-AF65-F5344CB8AC3E}">
        <p14:creationId xmlns:p14="http://schemas.microsoft.com/office/powerpoint/2010/main" val="3213936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Managing a Drone Fleet in your Warehouse</a:t>
            </a:r>
            <a:endParaRPr lang="en-US" dirty="0"/>
          </a:p>
        </p:txBody>
      </p:sp>
      <p:sp>
        <p:nvSpPr>
          <p:cNvPr id="3" name="Content Placeholder 2"/>
          <p:cNvSpPr>
            <a:spLocks noGrp="1"/>
          </p:cNvSpPr>
          <p:nvPr>
            <p:ph idx="1"/>
          </p:nvPr>
        </p:nvSpPr>
        <p:spPr/>
        <p:txBody>
          <a:bodyPr/>
          <a:lstStyle/>
          <a:p>
            <a:r>
              <a:rPr lang="en-CA" dirty="0" smtClean="0"/>
              <a:t>Drones are the future of inventory management</a:t>
            </a:r>
          </a:p>
          <a:p>
            <a:r>
              <a:rPr lang="en-CA" dirty="0" smtClean="0"/>
              <a:t>Drones help to cut down losses resulting from lost items</a:t>
            </a:r>
          </a:p>
          <a:p>
            <a:r>
              <a:rPr lang="en-CA" dirty="0" smtClean="0"/>
              <a:t>Drones can cut</a:t>
            </a:r>
            <a:r>
              <a:rPr lang="en-CA" dirty="0" smtClean="0"/>
              <a:t> down on operational costs</a:t>
            </a:r>
          </a:p>
        </p:txBody>
      </p:sp>
    </p:spTree>
    <p:extLst>
      <p:ext uri="{BB962C8B-B14F-4D97-AF65-F5344CB8AC3E}">
        <p14:creationId xmlns:p14="http://schemas.microsoft.com/office/powerpoint/2010/main" val="364665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RFID Scanned Items</a:t>
            </a:r>
            <a:endParaRPr lang="en-US" dirty="0"/>
          </a:p>
        </p:txBody>
      </p:sp>
      <p:sp>
        <p:nvSpPr>
          <p:cNvPr id="3" name="Content Placeholder 2"/>
          <p:cNvSpPr>
            <a:spLocks noGrp="1"/>
          </p:cNvSpPr>
          <p:nvPr>
            <p:ph idx="1"/>
          </p:nvPr>
        </p:nvSpPr>
        <p:spPr/>
        <p:txBody>
          <a:bodyPr/>
          <a:lstStyle/>
          <a:p>
            <a:r>
              <a:rPr lang="en-CA" dirty="0" smtClean="0"/>
              <a:t>MIT has been testing RFID scanners</a:t>
            </a:r>
          </a:p>
          <a:p>
            <a:r>
              <a:rPr lang="en-CA" dirty="0" smtClean="0"/>
              <a:t>Can read RFID tags from tens of meters away</a:t>
            </a:r>
          </a:p>
          <a:p>
            <a:r>
              <a:rPr lang="en-CA" dirty="0" smtClean="0"/>
              <a:t>Average error of 19 centimeters</a:t>
            </a:r>
          </a:p>
          <a:p>
            <a:r>
              <a:rPr lang="en-CA" dirty="0" smtClean="0"/>
              <a:t>Drones relay signals emitted by a standard RFID reader</a:t>
            </a:r>
            <a:endParaRPr lang="en-US" dirty="0"/>
          </a:p>
        </p:txBody>
      </p:sp>
    </p:spTree>
    <p:extLst>
      <p:ext uri="{BB962C8B-B14F-4D97-AF65-F5344CB8AC3E}">
        <p14:creationId xmlns:p14="http://schemas.microsoft.com/office/powerpoint/2010/main" val="1793541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Drone Management Systems</a:t>
            </a:r>
            <a:endParaRPr lang="en-US" dirty="0"/>
          </a:p>
        </p:txBody>
      </p:sp>
      <p:sp>
        <p:nvSpPr>
          <p:cNvPr id="3" name="Content Placeholder 2"/>
          <p:cNvSpPr>
            <a:spLocks noGrp="1"/>
          </p:cNvSpPr>
          <p:nvPr>
            <p:ph idx="1"/>
          </p:nvPr>
        </p:nvSpPr>
        <p:spPr/>
        <p:txBody>
          <a:bodyPr/>
          <a:lstStyle/>
          <a:p>
            <a:r>
              <a:rPr lang="en-CA" dirty="0" smtClean="0"/>
              <a:t>Several companies are now offering drone fleet management systems</a:t>
            </a:r>
          </a:p>
          <a:p>
            <a:r>
              <a:rPr lang="en-CA" dirty="0" smtClean="0"/>
              <a:t>Like operating a fleet of vehicles, drones require logistical, safety and regulatory oversight</a:t>
            </a:r>
          </a:p>
          <a:p>
            <a:endParaRPr lang="en-US" dirty="0"/>
          </a:p>
        </p:txBody>
      </p:sp>
    </p:spTree>
    <p:extLst>
      <p:ext uri="{BB962C8B-B14F-4D97-AF65-F5344CB8AC3E}">
        <p14:creationId xmlns:p14="http://schemas.microsoft.com/office/powerpoint/2010/main" val="30405506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841</TotalTime>
  <Words>957</Words>
  <Application>Microsoft Office PowerPoint</Application>
  <PresentationFormat>On-screen Show (4:3)</PresentationFormat>
  <Paragraphs>131</Paragraphs>
  <Slides>15</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DRONES AND THE FUTURE OF FREIGHT </vt:lpstr>
      <vt:lpstr>Drones and Freight Forwarders</vt:lpstr>
      <vt:lpstr>Natilus and the Nemo</vt:lpstr>
      <vt:lpstr>Drones and Freight Forwarders</vt:lpstr>
      <vt:lpstr>FLYOX I and Cargo</vt:lpstr>
      <vt:lpstr>Key Points</vt:lpstr>
      <vt:lpstr>Managing a Drone Fleet in your Warehouse</vt:lpstr>
      <vt:lpstr>RFID Scanned Items</vt:lpstr>
      <vt:lpstr>Drone Management Systems</vt:lpstr>
      <vt:lpstr>Drone Management Systems</vt:lpstr>
      <vt:lpstr>Drone Management Systems</vt:lpstr>
      <vt:lpstr>Drone Insurance</vt:lpstr>
      <vt:lpstr>Why Insure My Drone?</vt:lpstr>
      <vt:lpstr>Companies Offering Drone Insurance</vt:lpstr>
      <vt:lpstr>Risk Management</vt:lpstr>
    </vt:vector>
  </TitlesOfParts>
  <Company>Vivid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Multimedia1</dc:creator>
  <cp:lastModifiedBy>Michelle Staples</cp:lastModifiedBy>
  <cp:revision>70</cp:revision>
  <dcterms:created xsi:type="dcterms:W3CDTF">2018-05-15T15:52:21Z</dcterms:created>
  <dcterms:modified xsi:type="dcterms:W3CDTF">2018-10-10T22:47:18Z</dcterms:modified>
</cp:coreProperties>
</file>